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16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15.xml"/>
  <Override ContentType="application/vnd.openxmlformats-officedocument.presentationml.slide+xml" PartName="/ppt/slides/slide5.xml"/>
  <Override ContentType="application/vnd.openxmlformats-officedocument.presentationml.slide+xml" PartName="/ppt/slides/slide18.xml"/>
  <Override ContentType="application/vnd.openxmlformats-officedocument.presentationml.slide+xml" PartName="/ppt/slides/slide17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20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2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9144000"/>
  <p:notesSz cx="6858000" cy="9144000"/>
  <p:defaultTextStyle>
    <a:defPPr lvl="0">
      <a:defRPr lang="ar-SA"/>
    </a:defPPr>
    <a:lvl1pPr defTabSz="914400" eaLnBrk="1" hangingPunct="1" latinLnBrk="0" lvl="0" marL="0" rtl="1" algn="r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1" algn="r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1" algn="r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1" algn="r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1" algn="r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1" algn="r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1" algn="r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1" algn="r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1" algn="r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8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5" Type="http://schemas.openxmlformats.org/officeDocument/2006/relationships/slide" Target="slides/slide11.xml"/><Relationship Id="rId11" Type="http://schemas.openxmlformats.org/officeDocument/2006/relationships/slide" Target="slides/slide7.xml"/><Relationship Id="rId25" Type="http://schemas.openxmlformats.org/officeDocument/2006/relationships/slide" Target="slides/slide21.xml"/><Relationship Id="rId7" Type="http://schemas.openxmlformats.org/officeDocument/2006/relationships/slide" Target="slides/slide3.xml"/><Relationship Id="rId14" Type="http://schemas.openxmlformats.org/officeDocument/2006/relationships/slide" Target="slides/slide10.xml"/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" Type="http://schemas.openxmlformats.org/officeDocument/2006/relationships/theme" Target="theme/theme1.xml"/><Relationship Id="rId22" Type="http://schemas.openxmlformats.org/officeDocument/2006/relationships/slide" Target="slides/slide18.xml"/><Relationship Id="rId18" Type="http://schemas.openxmlformats.org/officeDocument/2006/relationships/slide" Target="slides/slide14.xml"/><Relationship Id="rId5" Type="http://schemas.openxmlformats.org/officeDocument/2006/relationships/slide" Target="slides/slide1.xml"/><Relationship Id="rId26" Type="http://schemas.openxmlformats.org/officeDocument/2006/relationships/slide" Target="slides/slide22.xml"/><Relationship Id="rId24" Type="http://schemas.openxmlformats.org/officeDocument/2006/relationships/slide" Target="slides/slide20.xml"/><Relationship Id="rId2" Type="http://schemas.openxmlformats.org/officeDocument/2006/relationships/viewProps" Target="viewProps1.xml"/><Relationship Id="rId21" Type="http://schemas.openxmlformats.org/officeDocument/2006/relationships/slide" Target="slides/slide17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17" Type="http://schemas.openxmlformats.org/officeDocument/2006/relationships/slide" Target="slides/slide13.xml"/><Relationship Id="rId3" Type="http://schemas.openxmlformats.org/officeDocument/2006/relationships/presProps" Target="presProps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02/02/41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1407372" y="2435006"/>
            <a:ext cx="54922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dirty="0">
                <a:solidFill>
                  <a:schemeClr val="accent3">
                    <a:lumMod val="50000"/>
                  </a:schemeClr>
                </a:solidFill>
                <a:latin typeface="AbdoLine-Black" pitchFamily="50" charset="-78"/>
                <a:cs typeface="AbdoLine-Black" pitchFamily="50" charset="-78"/>
              </a:rPr>
              <a:t>مفاتيح النجاح الدعوي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235186" y="3645024"/>
            <a:ext cx="40366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تقديم المدربة: هناء الصنيع </a:t>
            </a:r>
            <a:endParaRPr lang="ar-SA" sz="36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93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لنحترم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أوقات الآخرين</a:t>
            </a: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69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الشهرة والمشاهير</a:t>
            </a:r>
            <a:endParaRPr lang="ar-SA" sz="6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51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أخطاء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إخواننا</a:t>
            </a: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22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لا تهملوا الموعظة</a:t>
            </a:r>
            <a:endParaRPr lang="ar-SA" sz="6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1475656" y="2688061"/>
            <a:ext cx="57599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أهمية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القصة وشروطها 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755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لنكن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واقعيين</a:t>
            </a:r>
          </a:p>
          <a:p>
            <a:pPr algn="ctr"/>
            <a:endParaRPr lang="ar-SA" sz="44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46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1763688" y="2564904"/>
            <a:ext cx="501130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لا تتركوا فراغاً بعدكم</a:t>
            </a:r>
            <a:endParaRPr lang="ar-SA" sz="6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00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الثناء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المنضبط وسيلة </a:t>
            </a:r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تربوية</a:t>
            </a:r>
            <a:endParaRPr lang="ar-SA" sz="6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52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251520" y="2450034"/>
            <a:ext cx="8327921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إحجام بعض الصالحين عن تولي المسؤوليات والأعباء</a:t>
            </a:r>
          </a:p>
          <a:p>
            <a:pPr algn="ctr"/>
            <a:r>
              <a:rPr lang="ar-SA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الدعوية ورعاً وبعداً عن الشهرة </a:t>
            </a:r>
            <a:r>
              <a:rPr lang="ar-SA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والرياء</a:t>
            </a:r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290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2195736" y="2659558"/>
            <a:ext cx="43428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وما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عليك ألا </a:t>
            </a:r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يزكى</a:t>
            </a:r>
            <a:endParaRPr lang="ar-SA" sz="6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42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العلم والدعوة والصراع المفتعل</a:t>
            </a: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28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حدثوا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الناس بما يعرفون</a:t>
            </a:r>
          </a:p>
          <a:p>
            <a:pPr algn="ctr"/>
            <a:endParaRPr lang="ar-SA" sz="44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885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395536" y="2492948"/>
            <a:ext cx="79111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التجديد والإبداع بما يوافق الشرع</a:t>
            </a:r>
          </a:p>
        </p:txBody>
      </p:sp>
    </p:spTree>
    <p:extLst>
      <p:ext uri="{BB962C8B-B14F-4D97-AF65-F5344CB8AC3E}">
        <p14:creationId xmlns:p14="http://schemas.microsoft.com/office/powerpoint/2010/main" val="9678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6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r>
              <a:rPr lang="ar-SA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أتمنى لك التوفيق والنجاح </a:t>
            </a:r>
          </a:p>
          <a:p>
            <a:pPr algn="ctr"/>
            <a:r>
              <a:rPr lang="ar-SA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في مسيرتك العلمية والدعوية</a:t>
            </a:r>
            <a:endParaRPr lang="ar-SA" sz="48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09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الدعاة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والبعد الزمني الغائب</a:t>
            </a: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733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العمل المؤسسي</a:t>
            </a:r>
            <a:endParaRPr lang="ar-SA" sz="6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40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رفقاً بالفتيات</a:t>
            </a: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21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2051720" y="2564904"/>
            <a:ext cx="4309257" cy="12926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بين المنهج والرموز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8095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2195736" y="2674404"/>
            <a:ext cx="42017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حدثني من لا أتهم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804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اتقوا </a:t>
            </a:r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الله ما استطعتم</a:t>
            </a: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641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sz="4000" dirty="0">
              <a:solidFill>
                <a:schemeClr val="tx1">
                  <a:lumMod val="65000"/>
                  <a:lumOff val="35000"/>
                </a:schemeClr>
              </a:solidFill>
              <a:latin typeface="AbdoLine-Black" pitchFamily="50" charset="-78"/>
              <a:cs typeface="AbdoLine-Black" pitchFamily="50" charset="-78"/>
            </a:endParaRP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8748464" y="0"/>
            <a:ext cx="72008" cy="685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8864860" y="0"/>
            <a:ext cx="45719" cy="685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8975997" y="0"/>
            <a:ext cx="45719" cy="685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2699792" y="2708920"/>
            <a:ext cx="3284938" cy="12926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bdoLine-Black" pitchFamily="50" charset="-78"/>
                <a:cs typeface="AbdoLine-Black" pitchFamily="50" charset="-78"/>
              </a:rPr>
              <a:t>أدومه وإن قل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159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