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E3E2E1"/>
    <a:srgbClr val="BE4D00"/>
    <a:srgbClr val="9900CC"/>
    <a:srgbClr val="FF6600"/>
    <a:srgbClr val="006600"/>
    <a:srgbClr val="5E581C"/>
    <a:srgbClr val="747A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22" d="100"/>
          <a:sy n="22" d="100"/>
        </p:scale>
        <p:origin x="-8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7F7F56-0B07-4879-A236-C9BEC86CA73B}" type="slidenum">
              <a:rPr lang="ar-EG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23F5B3-A359-4146-9B23-AA63681783C7}" type="slidenum">
              <a:rPr lang="ar-EG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8DC32-40BC-4975-8F42-6483740CC366}" type="slidenum">
              <a:rPr lang="ar-EG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B443561-1AE1-4758-968F-B22647EE74D2}" type="slidenum">
              <a:rPr lang="ar-EG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995F3-E0BB-4F0F-A30F-BA556F30C436}" type="slidenum">
              <a:rPr lang="ar-EG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B72DB-EBB3-4F2D-A10D-55F1AE59CED9}" type="slidenum">
              <a:rPr lang="ar-EG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3F18E-A88B-46BC-A938-B93684679B13}" type="slidenum">
              <a:rPr lang="ar-EG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CB1D4-9A99-46DE-99C4-77CE9A875E99}" type="slidenum">
              <a:rPr lang="ar-EG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CC0B15-AB6B-4970-9919-E311DA9066AA}" type="slidenum">
              <a:rPr lang="ar-EG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F4BF3B-A554-473A-B1A7-35A7B3688456}" type="slidenum">
              <a:rPr lang="ar-EG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B8BC2E-AF1F-46C9-B737-1448566CD103}" type="slidenum">
              <a:rPr lang="ar-EG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6C8C5D-0A58-45FB-B719-E2C5DB6BF83A}" type="slidenum">
              <a:rPr lang="ar-EG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5BEF8"/>
            </a:gs>
            <a:gs pos="50000">
              <a:srgbClr val="FDFED2"/>
            </a:gs>
            <a:gs pos="100000">
              <a:srgbClr val="C5BEF8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A114BB59-1640-4E50-B9F7-4E93C0B8186D}" type="slidenum">
              <a:rPr lang="ar-EG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8" name="Picture 20" descr="77"/>
          <p:cNvPicPr>
            <a:picLocks noChangeAspect="1" noChangeArrowheads="1"/>
          </p:cNvPicPr>
          <p:nvPr/>
        </p:nvPicPr>
        <p:blipFill>
          <a:blip r:embed="rId2">
            <a:lum bright="46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7316788"/>
          </a:xfrm>
          <a:prstGeom prst="rect">
            <a:avLst/>
          </a:prstGeom>
          <a:noFill/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23850" y="1052513"/>
            <a:ext cx="8424863" cy="508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SA" sz="3200" b="1" u="sng">
                <a:solidFill>
                  <a:srgbClr val="A50021"/>
                </a:solidFill>
                <a:cs typeface="Tahoma" pitchFamily="42" charset="0"/>
              </a:rPr>
              <a:t>علاج الهموم</a:t>
            </a:r>
          </a:p>
          <a:p>
            <a:pPr algn="ctr"/>
            <a:endParaRPr lang="ar-SA" sz="3200" b="1" u="sng">
              <a:solidFill>
                <a:srgbClr val="A50021"/>
              </a:solidFill>
              <a:cs typeface="Tahoma" pitchFamily="42" charset="0"/>
            </a:endParaRPr>
          </a:p>
          <a:p>
            <a:r>
              <a:rPr lang="ar-SA" sz="2400" b="1">
                <a:solidFill>
                  <a:schemeClr val="accent2"/>
                </a:solidFill>
              </a:rPr>
              <a:t>إن من طبيعة الحياة الدنيا، الهموم و الغموم التي تصيب الانسان فيها ، فهي دار الأدواء و الشدة و الضنك....</a:t>
            </a:r>
          </a:p>
          <a:p>
            <a:r>
              <a:rPr lang="ar-SA" sz="2400" b="1">
                <a:solidFill>
                  <a:schemeClr val="accent2"/>
                </a:solidFill>
              </a:rPr>
              <a:t>و هذه هي طبيعة الحياة الدنيا المعاناة و المقاساة التي يواجهها الانسان في ظروفه المختلفة و أحواله المتنوعة ...</a:t>
            </a:r>
          </a:p>
          <a:p>
            <a:r>
              <a:rPr lang="ar-SA" sz="2400" b="1">
                <a:solidFill>
                  <a:schemeClr val="accent2"/>
                </a:solidFill>
              </a:rPr>
              <a:t>لهذا كان مما تميزت الجنة به عن الدنيا أنه ليس فيها هم و لا غم </a:t>
            </a:r>
            <a:r>
              <a:rPr lang="ar-SA" sz="2400" b="1">
                <a:solidFill>
                  <a:srgbClr val="A50021"/>
                </a:solidFill>
              </a:rPr>
              <a:t>”لا يمسهم فيها نصب و ما هم منها بمخرجين ...“</a:t>
            </a:r>
          </a:p>
          <a:p>
            <a:endParaRPr lang="ar-SA" sz="2400" b="1">
              <a:solidFill>
                <a:srgbClr val="A50021"/>
              </a:solidFill>
            </a:endParaRPr>
          </a:p>
          <a:p>
            <a:pPr algn="ctr"/>
            <a:r>
              <a:rPr lang="ar-SA" sz="2400" b="1"/>
              <a:t>فاليكم اخوتي  في الله بعض الطرق لعلاج هذه الهموم ..</a:t>
            </a:r>
          </a:p>
          <a:p>
            <a:pPr algn="ctr"/>
            <a:r>
              <a:rPr lang="ar-SA" sz="2400" b="1"/>
              <a:t>و نتمنى من الله أن يبعد عناا لهموم و ان يغفر لنا و يثبت قلوبنا على دينه و أن يرزقنا الجنة فانه على كل شيء قدير ..... </a:t>
            </a:r>
          </a:p>
          <a:p>
            <a:endParaRPr lang="ar-SA" sz="2400" b="1"/>
          </a:p>
        </p:txBody>
      </p:sp>
      <p:pic>
        <p:nvPicPr>
          <p:cNvPr id="2061" name="Picture 13" descr="Allah_names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87675" y="476250"/>
            <a:ext cx="1366838" cy="627063"/>
          </a:xfrm>
          <a:prstGeom prst="rect">
            <a:avLst/>
          </a:prstGeom>
          <a:noFill/>
        </p:spPr>
      </p:pic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179388" y="188913"/>
            <a:ext cx="0" cy="63357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>
            <a:off x="144463" y="161925"/>
            <a:ext cx="8820150" cy="269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8964613" y="188913"/>
            <a:ext cx="0" cy="63357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144463" y="6524625"/>
            <a:ext cx="8820150" cy="269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2069" name="Picture 21" descr="Allah_names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4525" y="765175"/>
            <a:ext cx="2089150" cy="660400"/>
          </a:xfrm>
          <a:prstGeom prst="rect">
            <a:avLst/>
          </a:prstGeom>
          <a:noFill/>
        </p:spPr>
      </p:pic>
      <p:pic>
        <p:nvPicPr>
          <p:cNvPr id="2070" name="Picture 22" descr="Allah_names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1557338"/>
            <a:ext cx="935037" cy="4318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2"/>
          <p:cNvPicPr>
            <a:picLocks noChangeAspect="1" noChangeArrowheads="1"/>
          </p:cNvPicPr>
          <p:nvPr>
            <p:ph/>
          </p:nvPr>
        </p:nvPicPr>
        <p:blipFill>
          <a:blip r:embed="rId2">
            <a:lum bright="40000" contrast="-70000"/>
          </a:blip>
          <a:srcRect/>
          <a:stretch>
            <a:fillRect/>
          </a:stretch>
        </p:blipFill>
        <p:spPr>
          <a:xfrm>
            <a:off x="-36513" y="0"/>
            <a:ext cx="9180513" cy="7461250"/>
          </a:xfrm>
          <a:noFill/>
          <a:ln/>
        </p:spPr>
      </p:pic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8928100" y="188913"/>
            <a:ext cx="36513" cy="64817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142875" y="188913"/>
            <a:ext cx="36513" cy="64817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144463" y="161925"/>
            <a:ext cx="8820150" cy="269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179388" y="6669088"/>
            <a:ext cx="8820150" cy="269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323850" y="115888"/>
            <a:ext cx="8280400" cy="663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SA" sz="3200" b="1" u="sng">
                <a:solidFill>
                  <a:schemeClr val="accent2"/>
                </a:solidFill>
              </a:rPr>
              <a:t>تذكرة</a:t>
            </a:r>
          </a:p>
          <a:p>
            <a:r>
              <a:rPr lang="ar-SA" sz="3200" b="1"/>
              <a:t>و</a:t>
            </a:r>
            <a:r>
              <a:rPr lang="ar-SA" sz="3200" b="1" u="sng"/>
              <a:t> </a:t>
            </a:r>
            <a:r>
              <a:rPr lang="ar-SA" sz="2400" b="1"/>
              <a:t>أخيراً نذكر أنفسنا بأن هموم الدنيا  - و ان كانت عظيمة و كثيرة- </a:t>
            </a:r>
            <a:r>
              <a:rPr lang="ar-SA" sz="2400" b="1">
                <a:solidFill>
                  <a:srgbClr val="A50021"/>
                </a:solidFill>
              </a:rPr>
              <a:t>فان هموم الآخرة أعظم و غمومها و كروبها أشد</a:t>
            </a:r>
            <a:r>
              <a:rPr lang="ar-SA" sz="2400" b="1"/>
              <a:t> و من ذلك ما يصيب الناس في أرض المحشر ...</a:t>
            </a:r>
          </a:p>
          <a:p>
            <a:r>
              <a:rPr lang="ar-SA" sz="2400" b="1"/>
              <a:t>فيقول رسول الله</a:t>
            </a:r>
            <a:r>
              <a:rPr lang="ar-SA" sz="2400" b="1">
                <a:solidFill>
                  <a:schemeClr val="accent2"/>
                </a:solidFill>
              </a:rPr>
              <a:t>“.... أنا سيد الناس يوم القيامة و هل تدرون مم ذلك ؟ يجمع الله الناس الأولين و الآخرين في صعيد واحد يسمعهم الداعي و ينفذهم البصر و تدنو الشمس فيبلغ الناس من الغم و الكرب ما لا يطيقون و لا يحتملون فيقول الناس: ألا ترون ما قد بلغكم ، ألا تنظرون من يشفع لكم الى ربكم فيقول بعض الناس لبعض: عليكم بآدم ....... ”</a:t>
            </a:r>
          </a:p>
          <a:p>
            <a:r>
              <a:rPr lang="ar-SA" sz="2400" b="1"/>
              <a:t>و لا علاج لغموم و كروب ذلك اليوم الا بالاقبال على الله في هذا اليوم ....</a:t>
            </a:r>
          </a:p>
          <a:p>
            <a:pPr algn="ctr"/>
            <a:r>
              <a:rPr lang="ar-SA" sz="2400" b="1">
                <a:solidFill>
                  <a:srgbClr val="BE4D00"/>
                </a:solidFill>
              </a:rPr>
              <a:t>و أخيراً فلنذكر دائما ان الدنيا و الله زائلة و أنها ليست الا ممر لدار مقر و تذكروا دوماً قول الشاعر</a:t>
            </a:r>
          </a:p>
          <a:p>
            <a:pPr algn="ctr"/>
            <a:r>
              <a:rPr lang="ar-SA" sz="2400" b="1">
                <a:solidFill>
                  <a:srgbClr val="A50021"/>
                </a:solidFill>
              </a:rPr>
              <a:t>تزود من التقوى فانك لا تدري .... اذا جن ليل هل تعيش إلى الفجر؟؟</a:t>
            </a:r>
          </a:p>
          <a:p>
            <a:pPr algn="ctr"/>
            <a:r>
              <a:rPr lang="ar-SA" sz="2400" b="1">
                <a:solidFill>
                  <a:srgbClr val="A50021"/>
                </a:solidFill>
              </a:rPr>
              <a:t>فكم من صحيح مات من غير علة .... و كم من عليل عاش حيناً من الدهر ؟</a:t>
            </a:r>
          </a:p>
          <a:p>
            <a:pPr algn="ctr"/>
            <a:r>
              <a:rPr lang="ar-SA" sz="2400" b="1">
                <a:solidFill>
                  <a:srgbClr val="A50021"/>
                </a:solidFill>
              </a:rPr>
              <a:t>و كم من صبي يرتجى طول عمره .... و قد نسجت أكفانه و هو لا يدري ؟!!!</a:t>
            </a:r>
            <a:endParaRPr lang="ar-SA" b="1">
              <a:solidFill>
                <a:schemeClr val="accent2"/>
              </a:solidFill>
            </a:endParaRPr>
          </a:p>
          <a:p>
            <a:pPr algn="ctr"/>
            <a:r>
              <a:rPr lang="ar-SA" b="1">
                <a:solidFill>
                  <a:schemeClr val="accent2"/>
                </a:solidFill>
              </a:rPr>
              <a:t>و لا تنسونا في فلسطين و في العراق و لكل المسلمين من دعائكم</a:t>
            </a:r>
          </a:p>
          <a:p>
            <a:pPr algn="ctr"/>
            <a:r>
              <a:rPr lang="ar-SA" b="1">
                <a:solidFill>
                  <a:schemeClr val="accent2"/>
                </a:solidFill>
              </a:rPr>
              <a:t>و السلام عليكم و رحمة الله</a:t>
            </a:r>
          </a:p>
          <a:p>
            <a:pPr algn="ctr"/>
            <a:r>
              <a:rPr lang="en-US" b="1">
                <a:solidFill>
                  <a:schemeClr val="accent2"/>
                </a:solidFill>
              </a:rPr>
              <a:t>islam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1" name="Picture 9" descr="2"/>
          <p:cNvPicPr>
            <a:picLocks noChangeAspect="1" noChangeArrowheads="1"/>
          </p:cNvPicPr>
          <p:nvPr>
            <p:ph/>
          </p:nvPr>
        </p:nvPicPr>
        <p:blipFill>
          <a:blip r:embed="rId2">
            <a:lum bright="48000" contrast="-70000"/>
          </a:blip>
          <a:srcRect/>
          <a:stretch>
            <a:fillRect/>
          </a:stretch>
        </p:blipFill>
        <p:spPr>
          <a:xfrm>
            <a:off x="0" y="0"/>
            <a:ext cx="9144000" cy="7100888"/>
          </a:xfrm>
          <a:noFill/>
          <a:ln/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93663" y="447675"/>
            <a:ext cx="8870950" cy="678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10" charset="2"/>
              <a:buChar char="q"/>
            </a:pPr>
            <a:r>
              <a:rPr lang="ar-SA" sz="3200" u="sng"/>
              <a:t> </a:t>
            </a:r>
            <a:r>
              <a:rPr lang="ar-SA" sz="3200" b="1" u="sng">
                <a:solidFill>
                  <a:schemeClr val="accent2"/>
                </a:solidFill>
              </a:rPr>
              <a:t>التســـــلح بالايـــمان المــقـرون بالـعمل الصـــالح:</a:t>
            </a:r>
          </a:p>
          <a:p>
            <a:endParaRPr lang="ar-SA" sz="3200" b="1" u="sng">
              <a:solidFill>
                <a:schemeClr val="accent2"/>
              </a:solidFill>
            </a:endParaRPr>
          </a:p>
          <a:p>
            <a:r>
              <a:rPr lang="ar-SA" sz="2400" b="1">
                <a:solidFill>
                  <a:srgbClr val="A50021"/>
                </a:solidFill>
              </a:rPr>
              <a:t>” من عمل صالحاً من ذكر أو أنثى و هو مؤمن فلنحيينه حياة طيبة و لنجزينهم أجرهم</a:t>
            </a:r>
          </a:p>
          <a:p>
            <a:r>
              <a:rPr lang="ar-SA" sz="2400" b="1">
                <a:solidFill>
                  <a:srgbClr val="A50021"/>
                </a:solidFill>
              </a:rPr>
              <a:t> بأحسن ما كانوا يعملون“.</a:t>
            </a:r>
          </a:p>
          <a:p>
            <a:endParaRPr lang="ar-SA" sz="2400" b="1">
              <a:solidFill>
                <a:srgbClr val="A50021"/>
              </a:solidFill>
            </a:endParaRPr>
          </a:p>
          <a:p>
            <a:r>
              <a:rPr lang="ar-SA" sz="2400" b="1"/>
              <a:t>و يقول رسولنا الكريم</a:t>
            </a:r>
            <a:r>
              <a:rPr lang="ar-SA" sz="2400" b="1">
                <a:solidFill>
                  <a:srgbClr val="006600"/>
                </a:solidFill>
              </a:rPr>
              <a:t>“عجباً لأمر المؤمن إن أمره كله خير و ليس ذاك لأحد الا للمؤمن</a:t>
            </a:r>
          </a:p>
          <a:p>
            <a:r>
              <a:rPr lang="ar-SA" sz="2400" b="1">
                <a:solidFill>
                  <a:srgbClr val="006600"/>
                </a:solidFill>
              </a:rPr>
              <a:t> ان اصابته سراء شكر و ان أصابته ضراء صبر فكان خيراً له ”.</a:t>
            </a:r>
          </a:p>
          <a:p>
            <a:endParaRPr lang="ar-SA" sz="2400" b="1">
              <a:solidFill>
                <a:srgbClr val="006600"/>
              </a:solidFill>
            </a:endParaRPr>
          </a:p>
          <a:p>
            <a:pPr>
              <a:buFont typeface="Wingdings" pitchFamily="10" charset="2"/>
              <a:buChar char="q"/>
            </a:pPr>
            <a:r>
              <a:rPr lang="ar-SA" sz="3200" b="1" u="sng">
                <a:solidFill>
                  <a:schemeClr val="accent2"/>
                </a:solidFill>
              </a:rPr>
              <a:t>النــظـر لفـوائــد الابتــلاء:</a:t>
            </a:r>
          </a:p>
          <a:p>
            <a:endParaRPr lang="ar-SA" sz="3200" b="1" u="sng">
              <a:solidFill>
                <a:schemeClr val="accent2"/>
              </a:solidFill>
            </a:endParaRPr>
          </a:p>
          <a:p>
            <a:r>
              <a:rPr lang="ar-SA" sz="2400" b="1"/>
              <a:t>قال رسول</a:t>
            </a:r>
            <a:r>
              <a:rPr lang="ar-SA" sz="2400" b="1">
                <a:solidFill>
                  <a:srgbClr val="006600"/>
                </a:solidFill>
              </a:rPr>
              <a:t> </a:t>
            </a:r>
            <a:r>
              <a:rPr lang="ar-SA" sz="2400" b="1"/>
              <a:t>الله</a:t>
            </a:r>
            <a:r>
              <a:rPr lang="ar-SA" sz="2400" b="1">
                <a:solidFill>
                  <a:srgbClr val="006600"/>
                </a:solidFill>
              </a:rPr>
              <a:t>“ما يصيب المسلم من نصب و لا وصب و لا هم و لا حزن و لا أذى و لا غم</a:t>
            </a:r>
          </a:p>
          <a:p>
            <a:r>
              <a:rPr lang="ar-SA" sz="2400" b="1">
                <a:solidFill>
                  <a:srgbClr val="006600"/>
                </a:solidFill>
              </a:rPr>
              <a:t>حتى </a:t>
            </a:r>
            <a:r>
              <a:rPr lang="ar-SA" sz="2400" b="1">
                <a:solidFill>
                  <a:schemeClr val="accent2"/>
                </a:solidFill>
              </a:rPr>
              <a:t>الشوكة يشاكها</a:t>
            </a:r>
            <a:r>
              <a:rPr lang="ar-SA" sz="2400" b="1">
                <a:solidFill>
                  <a:srgbClr val="006600"/>
                </a:solidFill>
              </a:rPr>
              <a:t> </a:t>
            </a:r>
            <a:r>
              <a:rPr lang="ar-SA" sz="2400" b="1">
                <a:solidFill>
                  <a:srgbClr val="A50021"/>
                </a:solidFill>
              </a:rPr>
              <a:t>الا كفر الله بها من خطاياه</a:t>
            </a:r>
            <a:r>
              <a:rPr lang="ar-SA" sz="2400" b="1">
                <a:solidFill>
                  <a:srgbClr val="006600"/>
                </a:solidFill>
              </a:rPr>
              <a:t>“.</a:t>
            </a:r>
          </a:p>
          <a:p>
            <a:endParaRPr lang="ar-SA" sz="2400" b="1">
              <a:solidFill>
                <a:srgbClr val="006600"/>
              </a:solidFill>
            </a:endParaRPr>
          </a:p>
          <a:p>
            <a:r>
              <a:rPr lang="ar-SA" sz="2400" b="1"/>
              <a:t>و قال رسول</a:t>
            </a:r>
            <a:r>
              <a:rPr lang="ar-SA" sz="2400" b="1">
                <a:solidFill>
                  <a:srgbClr val="006600"/>
                </a:solidFill>
              </a:rPr>
              <a:t> </a:t>
            </a:r>
            <a:r>
              <a:rPr lang="ar-SA" sz="2400" b="1"/>
              <a:t>الله</a:t>
            </a:r>
            <a:r>
              <a:rPr lang="ar-SA" sz="2400" b="1">
                <a:solidFill>
                  <a:srgbClr val="006600"/>
                </a:solidFill>
              </a:rPr>
              <a:t>“إن الله إذا أراد بعبد خيراً عجل له العقوبة في الدنيا ، و إذا أراد بعبد</a:t>
            </a:r>
          </a:p>
          <a:p>
            <a:r>
              <a:rPr lang="ar-SA" sz="2400" b="1">
                <a:solidFill>
                  <a:srgbClr val="006600"/>
                </a:solidFill>
              </a:rPr>
              <a:t> شراً أمسك عنه حتى يوافى القيامة بذنبه“.</a:t>
            </a:r>
          </a:p>
          <a:p>
            <a:endParaRPr lang="en-US" sz="2400" b="1">
              <a:solidFill>
                <a:srgbClr val="006600"/>
              </a:solidFill>
            </a:endParaRPr>
          </a:p>
          <a:p>
            <a:endParaRPr lang="en-US" sz="2400">
              <a:solidFill>
                <a:srgbClr val="5E581C"/>
              </a:solidFill>
            </a:endParaRPr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144463" y="161925"/>
            <a:ext cx="8820150" cy="269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179388" y="6642100"/>
            <a:ext cx="8820150" cy="269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8964613" y="187325"/>
            <a:ext cx="34925" cy="64817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142875" y="187325"/>
            <a:ext cx="36513" cy="64817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28"/>
          <p:cNvPicPr>
            <a:picLocks noChangeAspect="1" noChangeArrowheads="1"/>
          </p:cNvPicPr>
          <p:nvPr>
            <p:ph/>
          </p:nvPr>
        </p:nvPicPr>
        <p:blipFill>
          <a:blip r:embed="rId2">
            <a:lum bright="38000" contrast="-70000"/>
          </a:blip>
          <a:srcRect/>
          <a:stretch>
            <a:fillRect/>
          </a:stretch>
        </p:blipFill>
        <p:spPr>
          <a:xfrm>
            <a:off x="0" y="-26988"/>
            <a:ext cx="9144000" cy="7677151"/>
          </a:xfrm>
          <a:noFill/>
          <a:ln/>
        </p:spPr>
      </p:pic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144463" y="161925"/>
            <a:ext cx="8820150" cy="269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179388" y="6597650"/>
            <a:ext cx="8820150" cy="269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142875" y="115888"/>
            <a:ext cx="36513" cy="64817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8928100" y="188913"/>
            <a:ext cx="36513" cy="64817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95288" y="404813"/>
            <a:ext cx="8308975" cy="605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10" charset="2"/>
              <a:buChar char="q"/>
            </a:pPr>
            <a:r>
              <a:rPr lang="ar-SA" sz="3200" b="1" u="sng">
                <a:solidFill>
                  <a:schemeClr val="accent2"/>
                </a:solidFill>
              </a:rPr>
              <a:t>معرفة حقيقة الدنيا :</a:t>
            </a:r>
          </a:p>
          <a:p>
            <a:r>
              <a:rPr lang="ar-SA" sz="2400" b="1"/>
              <a:t>المؤمن يعلم أن الدنيا فانية، و متاعها قليل ... ان أضحكت قليلا أبكت طويلا و ان أعطت يسيراً منعت كثيراً و المؤمن فيها محبوس كما قال رسول الله</a:t>
            </a:r>
            <a:r>
              <a:rPr lang="ar-SA" sz="2400" b="1">
                <a:solidFill>
                  <a:srgbClr val="006600"/>
                </a:solidFill>
              </a:rPr>
              <a:t>“الدنيا سجن المؤمن و جنة الكافر“.</a:t>
            </a:r>
          </a:p>
          <a:p>
            <a:pPr algn="ctr"/>
            <a:r>
              <a:rPr lang="ar-SA" sz="2400" b="1">
                <a:solidFill>
                  <a:srgbClr val="90082C"/>
                </a:solidFill>
              </a:rPr>
              <a:t>النفـس تبكـي على الدنيـا و قد علمـت .....  أن السـعادة فيـها ترك ما فيـــها</a:t>
            </a:r>
          </a:p>
          <a:p>
            <a:pPr algn="ctr"/>
            <a:r>
              <a:rPr lang="ar-SA" sz="2400" b="1">
                <a:solidFill>
                  <a:srgbClr val="90082C"/>
                </a:solidFill>
              </a:rPr>
              <a:t>لا دار للـمرء بعــد المـوت يسكنـها .....  الا التي كان قبل المـوت بانيـــها</a:t>
            </a:r>
          </a:p>
          <a:p>
            <a:pPr algn="ctr"/>
            <a:r>
              <a:rPr lang="ar-SA" sz="2400" b="1">
                <a:solidFill>
                  <a:srgbClr val="90082C"/>
                </a:solidFill>
              </a:rPr>
              <a:t>فان بنـاها بخـير طـاب مسـكـنه ..... و ان بنـاهـا بشــــر خـــاب بانيـــــها</a:t>
            </a:r>
          </a:p>
          <a:p>
            <a:pPr algn="ctr"/>
            <a:r>
              <a:rPr lang="ar-SA" sz="2400" b="1">
                <a:solidFill>
                  <a:srgbClr val="9900CC"/>
                </a:solidFill>
              </a:rPr>
              <a:t>فهذه هي حقيقة الدنيا فما هي الا ممر لدار مقر !!؟؟</a:t>
            </a:r>
          </a:p>
          <a:p>
            <a:pPr algn="ctr"/>
            <a:endParaRPr lang="ar-SA" sz="2400" b="1">
              <a:solidFill>
                <a:srgbClr val="9900CC"/>
              </a:solidFill>
            </a:endParaRPr>
          </a:p>
          <a:p>
            <a:r>
              <a:rPr lang="ar-SA" sz="2400" b="1"/>
              <a:t>و موت المؤمن راحة له من غموم دار الدنيا و همومها و آلامها كما في الحديث:</a:t>
            </a:r>
          </a:p>
          <a:p>
            <a:endParaRPr lang="ar-SA" sz="2400" b="1"/>
          </a:p>
          <a:p>
            <a:r>
              <a:rPr lang="ar-SA" sz="2400" b="1"/>
              <a:t>“اذا حًًٌََُُضر المؤمن أتته ملائكة الرحمة بحريرة بيضاء فيقولون: اخرجي راضية </a:t>
            </a:r>
          </a:p>
          <a:p>
            <a:endParaRPr lang="ar-SA" sz="2400" b="1"/>
          </a:p>
          <a:p>
            <a:r>
              <a:rPr lang="ar-SA" sz="2400" b="1"/>
              <a:t>مرضياً عنك إلى روح الله و ريحان و رب غير غضبان فتخرج كأطيب ريح المسك</a:t>
            </a:r>
          </a:p>
          <a:p>
            <a:r>
              <a:rPr lang="ar-SA" sz="2400" b="1">
                <a:solidFill>
                  <a:srgbClr val="006600"/>
                </a:solidFill>
              </a:rPr>
              <a:t> </a:t>
            </a:r>
          </a:p>
          <a:p>
            <a:endParaRPr lang="en-US" sz="2400" b="1" u="sng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5" descr="29"/>
          <p:cNvPicPr>
            <a:picLocks noChangeAspect="1" noChangeArrowheads="1"/>
          </p:cNvPicPr>
          <p:nvPr>
            <p:ph/>
          </p:nvPr>
        </p:nvPicPr>
        <p:blipFill>
          <a:blip r:embed="rId2">
            <a:lum bright="48000" contrast="-70000"/>
          </a:blip>
          <a:srcRect/>
          <a:stretch>
            <a:fillRect/>
          </a:stretch>
        </p:blipFill>
        <p:spPr>
          <a:xfrm>
            <a:off x="0" y="0"/>
            <a:ext cx="9144000" cy="7821613"/>
          </a:xfrm>
          <a:noFill/>
          <a:ln/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9850" y="476250"/>
            <a:ext cx="8751888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SA" sz="2400" b="1">
                <a:solidFill>
                  <a:srgbClr val="006600"/>
                </a:solidFill>
              </a:rPr>
              <a:t>حتى إنه ليناوله بعضهم بعضاً حتى يأتون به باب السماء فيقولون:ما أطيب هذه الريح</a:t>
            </a:r>
          </a:p>
          <a:p>
            <a:endParaRPr lang="ar-SA" sz="2400" b="1">
              <a:solidFill>
                <a:srgbClr val="006600"/>
              </a:solidFill>
            </a:endParaRPr>
          </a:p>
          <a:p>
            <a:r>
              <a:rPr lang="ar-SA" sz="2400" b="1">
                <a:solidFill>
                  <a:srgbClr val="006600"/>
                </a:solidFill>
              </a:rPr>
              <a:t> التي جاءتكم من الأرض فيأتون به أرواح المؤمنين، فلهم أشد فرحاً به من أحدكم بغائبه</a:t>
            </a:r>
          </a:p>
          <a:p>
            <a:endParaRPr lang="ar-SA" sz="2400" b="1">
              <a:solidFill>
                <a:srgbClr val="006600"/>
              </a:solidFill>
            </a:endParaRPr>
          </a:p>
          <a:p>
            <a:r>
              <a:rPr lang="ar-SA" sz="2400" b="1">
                <a:solidFill>
                  <a:srgbClr val="006600"/>
                </a:solidFill>
              </a:rPr>
              <a:t> يقدم عليه فيسألونه ماذا فعل فلان؟ماذا فعل فلان؟فيقولون:دعوه فإه كان في غم الدنيا ..</a:t>
            </a:r>
          </a:p>
          <a:p>
            <a:endParaRPr lang="ar-SA" sz="2400" b="1">
              <a:solidFill>
                <a:srgbClr val="006600"/>
              </a:solidFill>
            </a:endParaRPr>
          </a:p>
          <a:p>
            <a:r>
              <a:rPr lang="ar-SA" sz="2400" b="1">
                <a:solidFill>
                  <a:schemeClr val="accent2"/>
                </a:solidFill>
              </a:rPr>
              <a:t>... و إن الكافر اذا احتضر أتته ملائكة العذاب بمسح فيقولون:اخرجي ساخطة مسخوطاً</a:t>
            </a:r>
          </a:p>
          <a:p>
            <a:endParaRPr lang="ar-SA" sz="2400" b="1">
              <a:solidFill>
                <a:schemeClr val="accent2"/>
              </a:solidFill>
            </a:endParaRPr>
          </a:p>
          <a:p>
            <a:r>
              <a:rPr lang="ar-SA" sz="2400" b="1">
                <a:solidFill>
                  <a:schemeClr val="accent2"/>
                </a:solidFill>
              </a:rPr>
              <a:t>عليك الى عذاب الله عز و جل فتخرج كأنتن ريح جيفة حتى يأتون به باب الأرض</a:t>
            </a:r>
          </a:p>
          <a:p>
            <a:endParaRPr lang="ar-SA" sz="2400" b="1">
              <a:solidFill>
                <a:schemeClr val="accent2"/>
              </a:solidFill>
            </a:endParaRPr>
          </a:p>
          <a:p>
            <a:r>
              <a:rPr lang="ar-SA" sz="2400" b="1">
                <a:solidFill>
                  <a:schemeClr val="accent2"/>
                </a:solidFill>
              </a:rPr>
              <a:t> فيقولون: ما أنتن هذه الريح حتى يأتون به أرواح الكفار</a:t>
            </a:r>
            <a:r>
              <a:rPr lang="ar-SA" sz="2400" b="1">
                <a:solidFill>
                  <a:srgbClr val="006600"/>
                </a:solidFill>
              </a:rPr>
              <a:t>“</a:t>
            </a:r>
          </a:p>
          <a:p>
            <a:endParaRPr lang="ar-SA" sz="2400" b="1">
              <a:solidFill>
                <a:srgbClr val="006600"/>
              </a:solidFill>
            </a:endParaRPr>
          </a:p>
          <a:p>
            <a:r>
              <a:rPr lang="ar-SA" sz="2400" b="1">
                <a:solidFill>
                  <a:srgbClr val="A50021"/>
                </a:solidFill>
              </a:rPr>
              <a:t>إن هذا المعنى الذي يدركه المؤمن لحقيقة الدنيا  يهون عليه كثيراً من وقع المصاب و </a:t>
            </a:r>
          </a:p>
          <a:p>
            <a:r>
              <a:rPr lang="ar-SA" sz="2400" b="1">
                <a:solidFill>
                  <a:srgbClr val="A50021"/>
                </a:solidFill>
              </a:rPr>
              <a:t>ألم الغم و نكد الهم لأنه يعلم أنه أمر لابد منه فهو من طبيعة هذه الدنيا ....</a:t>
            </a:r>
          </a:p>
          <a:p>
            <a:endParaRPr lang="ar-SA" sz="2400" b="1">
              <a:solidFill>
                <a:srgbClr val="A50021"/>
              </a:solidFill>
            </a:endParaRPr>
          </a:p>
          <a:p>
            <a:endParaRPr lang="en-US" sz="2400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144463" y="161925"/>
            <a:ext cx="8820150" cy="269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179388" y="6642100"/>
            <a:ext cx="8820150" cy="269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8928100" y="188913"/>
            <a:ext cx="36513" cy="64817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107950" y="187325"/>
            <a:ext cx="36513" cy="64817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34"/>
          <p:cNvPicPr>
            <a:picLocks noChangeAspect="1" noChangeArrowheads="1"/>
          </p:cNvPicPr>
          <p:nvPr>
            <p:ph/>
          </p:nvPr>
        </p:nvPicPr>
        <p:blipFill>
          <a:blip r:embed="rId2">
            <a:lum bright="52000" contrast="-70000"/>
          </a:blip>
          <a:srcRect/>
          <a:stretch>
            <a:fillRect/>
          </a:stretch>
        </p:blipFill>
        <p:spPr>
          <a:xfrm>
            <a:off x="0" y="0"/>
            <a:ext cx="9144000" cy="7794625"/>
          </a:xfrm>
          <a:noFill/>
          <a:ln/>
        </p:spPr>
      </p:pic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8928100" y="188913"/>
            <a:ext cx="36513" cy="64817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107950" y="188913"/>
            <a:ext cx="36513" cy="64817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144463" y="161925"/>
            <a:ext cx="8820150" cy="269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107950" y="6642100"/>
            <a:ext cx="8820150" cy="269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4288" y="476250"/>
            <a:ext cx="8686800" cy="581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10" charset="2"/>
              <a:buChar char="q"/>
            </a:pPr>
            <a:r>
              <a:rPr lang="ar-SA" sz="3200" b="1" u="sng">
                <a:solidFill>
                  <a:schemeClr val="accent2"/>
                </a:solidFill>
              </a:rPr>
              <a:t>ابتغاء الأسوة بالرسل و الصالحين :</a:t>
            </a:r>
          </a:p>
          <a:p>
            <a:r>
              <a:rPr lang="ar-SA" sz="2400" b="1"/>
              <a:t>و هم أشد الناس في الدنيا ابتلاء و المرء يبتلى على قدر دينه والله اذا أحب عبدا ابتلاه .</a:t>
            </a:r>
          </a:p>
          <a:p>
            <a:endParaRPr lang="ar-SA" sz="2400" b="1"/>
          </a:p>
          <a:p>
            <a:pPr>
              <a:buFont typeface="Wingdings" pitchFamily="10" charset="2"/>
              <a:buChar char="q"/>
            </a:pPr>
            <a:r>
              <a:rPr lang="ar-SA" sz="3200" b="1" u="sng">
                <a:solidFill>
                  <a:schemeClr val="accent2"/>
                </a:solidFill>
              </a:rPr>
              <a:t>أن يجعل العبد الآخرة همه:</a:t>
            </a:r>
          </a:p>
          <a:p>
            <a:pPr>
              <a:buFont typeface="Wingdings" pitchFamily="10" charset="2"/>
              <a:buNone/>
            </a:pPr>
            <a:r>
              <a:rPr lang="ar-SA" sz="2400" b="1"/>
              <a:t>هموم الدنيا تشتت النفس و تفرق شملها فاذا جعل العبد الآخرة همه جمع الله له شمله</a:t>
            </a:r>
          </a:p>
          <a:p>
            <a:pPr>
              <a:buFont typeface="Wingdings" pitchFamily="10" charset="2"/>
              <a:buNone/>
            </a:pPr>
            <a:r>
              <a:rPr lang="ar-SA" sz="2400" b="1"/>
              <a:t> و قويت عزيمته.</a:t>
            </a:r>
          </a:p>
          <a:p>
            <a:pPr>
              <a:buFont typeface="Wingdings" pitchFamily="10" charset="2"/>
              <a:buNone/>
            </a:pPr>
            <a:endParaRPr lang="ar-SA" sz="2400" b="1"/>
          </a:p>
          <a:p>
            <a:pPr>
              <a:buFont typeface="Wingdings" pitchFamily="10" charset="2"/>
              <a:buNone/>
            </a:pPr>
            <a:r>
              <a:rPr lang="ar-SA" sz="2400" b="1">
                <a:solidFill>
                  <a:srgbClr val="9900CC"/>
                </a:solidFill>
              </a:rPr>
              <a:t>قال بن القيم رحمه الله:</a:t>
            </a:r>
            <a:r>
              <a:rPr lang="ar-SA" sz="2400" b="1">
                <a:solidFill>
                  <a:srgbClr val="A50021"/>
                </a:solidFill>
              </a:rPr>
              <a:t>إذا أصبح العبد و أمسى و ليس همه إلا الله وحده ، تحمل الله</a:t>
            </a:r>
          </a:p>
          <a:p>
            <a:pPr>
              <a:buFont typeface="Wingdings" pitchFamily="10" charset="2"/>
              <a:buNone/>
            </a:pPr>
            <a:r>
              <a:rPr lang="ar-SA" sz="2400" b="1">
                <a:solidFill>
                  <a:srgbClr val="A50021"/>
                </a:solidFill>
              </a:rPr>
              <a:t> عنه سبحانه حوائجه كلها ، و حمل عنه كل ما أهمه ، و فرغ قلبه لمحبته ، و لسانه</a:t>
            </a:r>
          </a:p>
          <a:p>
            <a:pPr>
              <a:buFont typeface="Wingdings" pitchFamily="10" charset="2"/>
              <a:buNone/>
            </a:pPr>
            <a:r>
              <a:rPr lang="ar-SA" sz="2400" b="1">
                <a:solidFill>
                  <a:srgbClr val="A50021"/>
                </a:solidFill>
              </a:rPr>
              <a:t>لذكره ،و جوارحه لطاعته، و إن أصبح و أمسى و الدنيا همه ، حمله الله همومها و </a:t>
            </a:r>
          </a:p>
          <a:p>
            <a:pPr>
              <a:buFont typeface="Wingdings" pitchFamily="10" charset="2"/>
              <a:buNone/>
            </a:pPr>
            <a:r>
              <a:rPr lang="ar-SA" sz="2400" b="1">
                <a:solidFill>
                  <a:srgbClr val="A50021"/>
                </a:solidFill>
              </a:rPr>
              <a:t>غمومها و أنكادها ووكله الى نفسه فشغل قلبه عن محبته بمحبة الخلق ،و لسانه عن</a:t>
            </a:r>
          </a:p>
          <a:p>
            <a:pPr>
              <a:buFont typeface="Wingdings" pitchFamily="10" charset="2"/>
              <a:buNone/>
            </a:pPr>
            <a:r>
              <a:rPr lang="ar-SA" sz="2400" b="1">
                <a:solidFill>
                  <a:srgbClr val="A50021"/>
                </a:solidFill>
              </a:rPr>
              <a:t> ذكره بذكرهم و جوارحه عن طاعته بخدمتهم و أشغالهم ، فهو يكدح كدح الوحوش في</a:t>
            </a:r>
          </a:p>
          <a:p>
            <a:pPr>
              <a:buFont typeface="Wingdings" pitchFamily="10" charset="2"/>
              <a:buNone/>
            </a:pPr>
            <a:r>
              <a:rPr lang="ar-SA" sz="2400" b="1">
                <a:solidFill>
                  <a:srgbClr val="A50021"/>
                </a:solidFill>
              </a:rPr>
              <a:t>خدمة غيره .. فكل من أعرض عن عبودية الله و طاعته و محبته بلي بعبودية المخلوق</a:t>
            </a:r>
          </a:p>
          <a:p>
            <a:pPr>
              <a:buFont typeface="Wingdings" pitchFamily="10" charset="2"/>
              <a:buNone/>
            </a:pPr>
            <a:r>
              <a:rPr lang="ar-SA" sz="2400" b="1">
                <a:solidFill>
                  <a:srgbClr val="A50021"/>
                </a:solidFill>
              </a:rPr>
              <a:t>و محبته و خدمته .</a:t>
            </a:r>
          </a:p>
          <a:p>
            <a:endParaRPr lang="en-US" sz="2400" b="1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7"/>
          <p:cNvPicPr>
            <a:picLocks noChangeAspect="1" noChangeArrowheads="1"/>
          </p:cNvPicPr>
          <p:nvPr>
            <p:ph/>
          </p:nvPr>
        </p:nvPicPr>
        <p:blipFill>
          <a:blip r:embed="rId2">
            <a:lum bright="52000" contrast="-70000"/>
          </a:blip>
          <a:srcRect/>
          <a:stretch>
            <a:fillRect/>
          </a:stretch>
        </p:blipFill>
        <p:spPr>
          <a:xfrm>
            <a:off x="0" y="0"/>
            <a:ext cx="9144000" cy="7750175"/>
          </a:xfrm>
          <a:noFill/>
          <a:ln/>
        </p:spPr>
      </p:pic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8928100" y="188913"/>
            <a:ext cx="36513" cy="64817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107950" y="187325"/>
            <a:ext cx="36513" cy="64817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144463" y="161925"/>
            <a:ext cx="8820150" cy="269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107950" y="6642100"/>
            <a:ext cx="8820150" cy="269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323850" y="476250"/>
            <a:ext cx="8359775" cy="508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10" charset="2"/>
              <a:buChar char="q"/>
            </a:pPr>
            <a:r>
              <a:rPr lang="ar-SA" sz="3200" b="1" u="sng">
                <a:solidFill>
                  <a:schemeClr val="accent2"/>
                </a:solidFill>
              </a:rPr>
              <a:t>دعــــاء اللــــه تعالى:</a:t>
            </a:r>
          </a:p>
          <a:p>
            <a:pPr>
              <a:buFont typeface="Wingdings" pitchFamily="10" charset="2"/>
              <a:buChar char="q"/>
            </a:pPr>
            <a:endParaRPr lang="ar-SA" sz="3200" b="1" u="sng">
              <a:solidFill>
                <a:schemeClr val="accent2"/>
              </a:solidFill>
            </a:endParaRPr>
          </a:p>
          <a:p>
            <a:pPr>
              <a:buFont typeface="Wingdings" pitchFamily="10" charset="2"/>
              <a:buNone/>
            </a:pPr>
            <a:r>
              <a:rPr lang="ar-SA" sz="2400" b="1"/>
              <a:t>و هذا نافع جداً و منه ما هو وقاية و منه ما هو علاج ، فأما الوقاية فعن أنس بن مالك قال : كنت أخدم رسول الله ، إذا نزل فكنت أسمعه كثيراً يقول:</a:t>
            </a:r>
          </a:p>
          <a:p>
            <a:pPr>
              <a:buFont typeface="Wingdings" pitchFamily="10" charset="2"/>
              <a:buNone/>
            </a:pPr>
            <a:endParaRPr lang="ar-SA" sz="2400" b="1"/>
          </a:p>
          <a:p>
            <a:pPr>
              <a:buFont typeface="Wingdings" pitchFamily="10" charset="2"/>
              <a:buNone/>
            </a:pPr>
            <a:r>
              <a:rPr lang="ar-SA" sz="2400" b="1">
                <a:solidFill>
                  <a:srgbClr val="A50021"/>
                </a:solidFill>
              </a:rPr>
              <a:t>” اللهم إني أعوذ بك من الهم و الحزن و العجز و الكسل و البخل و الجبن و ضلع الدين و غلبة الرجال“</a:t>
            </a:r>
          </a:p>
          <a:p>
            <a:pPr>
              <a:buFont typeface="Wingdings" pitchFamily="10" charset="2"/>
              <a:buNone/>
            </a:pPr>
            <a:r>
              <a:rPr lang="ar-SA" sz="2400" b="1"/>
              <a:t>و هذا الدعاء مفيد لدفع الهم قبل وقوعه .</a:t>
            </a:r>
          </a:p>
          <a:p>
            <a:pPr>
              <a:buFont typeface="Wingdings" pitchFamily="10" charset="2"/>
              <a:buNone/>
            </a:pPr>
            <a:endParaRPr lang="ar-SA" sz="2400" b="1"/>
          </a:p>
          <a:p>
            <a:pPr>
              <a:buFont typeface="Wingdings" pitchFamily="10" charset="2"/>
              <a:buNone/>
            </a:pPr>
            <a:r>
              <a:rPr lang="ar-SA" sz="2400" b="1"/>
              <a:t>فإذا وقع الهم و ألم بالمرء ، فباب الدعء مفتوح غير مغلق، و الكريم عز و جل إن طرق لديه الباب و سئل أعطى و أجاب ...</a:t>
            </a:r>
          </a:p>
          <a:p>
            <a:pPr>
              <a:buFont typeface="Wingdings" pitchFamily="10" charset="2"/>
              <a:buNone/>
            </a:pPr>
            <a:r>
              <a:rPr lang="ar-SA" sz="2400" b="1"/>
              <a:t>يقول عز و جل:</a:t>
            </a:r>
            <a:r>
              <a:rPr lang="ar-SA" sz="2400" b="1">
                <a:solidFill>
                  <a:srgbClr val="A50021"/>
                </a:solidFill>
              </a:rPr>
              <a:t>“و إذا سألك عبادي عني فإني قريب أجيب دعوة الداع إذا دعان فليستجيبوا لي و ليؤمنوا بي لعلهم يؤشدون“</a:t>
            </a:r>
            <a:endParaRPr lang="en-US" sz="2400" b="1" u="sng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79"/>
          <p:cNvPicPr>
            <a:picLocks noChangeAspect="1" noChangeArrowheads="1"/>
          </p:cNvPicPr>
          <p:nvPr>
            <p:ph/>
          </p:nvPr>
        </p:nvPicPr>
        <p:blipFill>
          <a:blip r:embed="rId2">
            <a:lum bright="46000" contrast="-70000"/>
          </a:blip>
          <a:srcRect/>
          <a:stretch>
            <a:fillRect/>
          </a:stretch>
        </p:blipFill>
        <p:spPr>
          <a:xfrm>
            <a:off x="0" y="-100013"/>
            <a:ext cx="9144000" cy="7632701"/>
          </a:xfrm>
          <a:noFill/>
          <a:ln/>
        </p:spPr>
      </p:pic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8928100" y="188913"/>
            <a:ext cx="36513" cy="64817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142875" y="188913"/>
            <a:ext cx="36513" cy="64817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144463" y="161925"/>
            <a:ext cx="8820150" cy="269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144463" y="6669088"/>
            <a:ext cx="8820150" cy="269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323850" y="476250"/>
            <a:ext cx="8280400" cy="642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SA" sz="2800" b="1" u="sng">
                <a:solidFill>
                  <a:srgbClr val="006600"/>
                </a:solidFill>
              </a:rPr>
              <a:t>دعـــــاء الــفـــرج</a:t>
            </a:r>
          </a:p>
          <a:p>
            <a:pPr algn="ctr"/>
            <a:endParaRPr lang="ar-SA" sz="2800" b="1" u="sng">
              <a:solidFill>
                <a:srgbClr val="006600"/>
              </a:solidFill>
            </a:endParaRPr>
          </a:p>
          <a:p>
            <a:r>
              <a:rPr lang="ar-SA" sz="2400" b="1">
                <a:solidFill>
                  <a:schemeClr val="accent2"/>
                </a:solidFill>
              </a:rPr>
              <a:t>أهديكم هذا الدعاء العظيم المشهور الذي حث النبي كل من سمعه أن يتعلمه و</a:t>
            </a:r>
          </a:p>
          <a:p>
            <a:endParaRPr lang="ar-SA" sz="2400" b="1">
              <a:solidFill>
                <a:schemeClr val="accent2"/>
              </a:solidFill>
            </a:endParaRPr>
          </a:p>
          <a:p>
            <a:r>
              <a:rPr lang="ar-SA" sz="2400" b="1"/>
              <a:t> </a:t>
            </a:r>
            <a:r>
              <a:rPr lang="ar-SA" sz="2400" b="1">
                <a:solidFill>
                  <a:schemeClr val="accent2"/>
                </a:solidFill>
              </a:rPr>
              <a:t>يحفظه</a:t>
            </a:r>
            <a:r>
              <a:rPr lang="ar-SA" sz="2400" b="1"/>
              <a:t> : </a:t>
            </a:r>
            <a:r>
              <a:rPr lang="ar-SA" sz="2400" b="1">
                <a:solidFill>
                  <a:srgbClr val="A50021"/>
                </a:solidFill>
              </a:rPr>
              <a:t>قال رسول الله:“ما أصاب أحد قط هم و لا حزن فقال: اللهم إني عبدك و</a:t>
            </a:r>
          </a:p>
          <a:p>
            <a:endParaRPr lang="ar-SA" sz="2400" b="1">
              <a:solidFill>
                <a:srgbClr val="A50021"/>
              </a:solidFill>
            </a:endParaRPr>
          </a:p>
          <a:p>
            <a:r>
              <a:rPr lang="ar-SA" sz="2400" b="1">
                <a:solidFill>
                  <a:srgbClr val="A50021"/>
                </a:solidFill>
              </a:rPr>
              <a:t> ابن أمتك ناصيتي بيدك ماض في حكمك، عدل في قضاؤك، أسألك بكل اسم هو لك </a:t>
            </a:r>
          </a:p>
          <a:p>
            <a:endParaRPr lang="ar-SA" sz="2400" b="1">
              <a:solidFill>
                <a:srgbClr val="A50021"/>
              </a:solidFill>
            </a:endParaRPr>
          </a:p>
          <a:p>
            <a:r>
              <a:rPr lang="ar-SA" sz="2400" b="1">
                <a:solidFill>
                  <a:srgbClr val="A50021"/>
                </a:solidFill>
              </a:rPr>
              <a:t>سميت به نفسك ، أو علمته أحد من خلقك ، أو أنزلته في كتابك ، أو  استأثرت به</a:t>
            </a:r>
          </a:p>
          <a:p>
            <a:endParaRPr lang="ar-SA" sz="2400" b="1">
              <a:solidFill>
                <a:srgbClr val="A50021"/>
              </a:solidFill>
            </a:endParaRPr>
          </a:p>
          <a:p>
            <a:r>
              <a:rPr lang="ar-SA" sz="2400" b="1">
                <a:solidFill>
                  <a:srgbClr val="A50021"/>
                </a:solidFill>
              </a:rPr>
              <a:t>  في علم الغيب عندك ، أن تجعل القرآن الكريم ربيع قلبي و نور صدري ، و جلاء </a:t>
            </a:r>
          </a:p>
          <a:p>
            <a:endParaRPr lang="ar-SA" sz="2400" b="1">
              <a:solidFill>
                <a:srgbClr val="A50021"/>
              </a:solidFill>
            </a:endParaRPr>
          </a:p>
          <a:p>
            <a:r>
              <a:rPr lang="ar-SA" sz="2400" b="1">
                <a:solidFill>
                  <a:srgbClr val="A50021"/>
                </a:solidFill>
              </a:rPr>
              <a:t>حزني ، و ذهاب همي إلا أذهب الله همه و حزنه أبدله مكانه فرجاً“</a:t>
            </a:r>
          </a:p>
          <a:p>
            <a:endParaRPr lang="ar-SA" sz="2400" b="1"/>
          </a:p>
          <a:p>
            <a:r>
              <a:rPr lang="ar-SA" sz="2400" b="1"/>
              <a:t>قال:فقيل:يا رسول الله ، أفلا نتعلمها ؟ فقال : بل ينبغي لمن سمعها أن يتعلمها“. </a:t>
            </a:r>
          </a:p>
          <a:p>
            <a:endParaRPr lang="ar-SA" sz="2400" b="1"/>
          </a:p>
          <a:p>
            <a:endParaRPr lang="en-US" sz="2400" b="1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10"/>
          <p:cNvPicPr>
            <a:picLocks noChangeAspect="1" noChangeArrowheads="1"/>
          </p:cNvPicPr>
          <p:nvPr>
            <p:ph/>
          </p:nvPr>
        </p:nvPicPr>
        <p:blipFill>
          <a:blip r:embed="rId2">
            <a:lum bright="44000" contrast="-70000"/>
          </a:blip>
          <a:srcRect/>
          <a:stretch>
            <a:fillRect/>
          </a:stretch>
        </p:blipFill>
        <p:spPr>
          <a:xfrm>
            <a:off x="-71438" y="0"/>
            <a:ext cx="9251951" cy="7605713"/>
          </a:xfrm>
          <a:noFill/>
          <a:ln/>
        </p:spPr>
      </p:pic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8928100" y="188913"/>
            <a:ext cx="36513" cy="64817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107950" y="188913"/>
            <a:ext cx="36513" cy="64817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144463" y="161925"/>
            <a:ext cx="8820150" cy="269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107950" y="6669088"/>
            <a:ext cx="8820150" cy="269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323850" y="333375"/>
            <a:ext cx="8351838" cy="703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SA" sz="3200" b="1" u="sng">
                <a:solidFill>
                  <a:schemeClr val="accent2"/>
                </a:solidFill>
              </a:rPr>
              <a:t>دعاء الكرب</a:t>
            </a:r>
          </a:p>
          <a:p>
            <a:pPr algn="ctr"/>
            <a:endParaRPr lang="ar-SA" sz="3200" b="1" u="sng">
              <a:solidFill>
                <a:schemeClr val="accent2"/>
              </a:solidFill>
            </a:endParaRPr>
          </a:p>
          <a:p>
            <a:r>
              <a:rPr lang="ar-SA" sz="2400" b="1">
                <a:solidFill>
                  <a:srgbClr val="A50021"/>
                </a:solidFill>
              </a:rPr>
              <a:t>عن ابن عباس أن رسول الله كان يقول عند الكرب“لا إله إلا الله العظيم الحليم ، لا اله الا الله رب العرش العظيم ، لا اله الا الله رب السموات و رب الأرض و رب العرش الكريم.</a:t>
            </a:r>
          </a:p>
          <a:p>
            <a:endParaRPr lang="ar-SA" sz="2400" b="1">
              <a:solidFill>
                <a:srgbClr val="A50021"/>
              </a:solidFill>
            </a:endParaRPr>
          </a:p>
          <a:p>
            <a:r>
              <a:rPr lang="ar-SA" sz="2400" b="1">
                <a:solidFill>
                  <a:srgbClr val="006600"/>
                </a:solidFill>
              </a:rPr>
              <a:t>”دعوات المكروب:اللهم رحمتك أرجو فلا تكلني الى نفسي طرفة عين و أصلح لي شأني كله لا اله الا أنت“.</a:t>
            </a:r>
          </a:p>
          <a:p>
            <a:endParaRPr lang="ar-SA" sz="2400" b="1">
              <a:solidFill>
                <a:srgbClr val="006600"/>
              </a:solidFill>
            </a:endParaRPr>
          </a:p>
          <a:p>
            <a:pPr>
              <a:buFont typeface="Wingdings" pitchFamily="10" charset="2"/>
              <a:buChar char="q"/>
            </a:pPr>
            <a:r>
              <a:rPr lang="ar-SA" sz="2800" b="1" u="sng">
                <a:solidFill>
                  <a:schemeClr val="accent2"/>
                </a:solidFill>
              </a:rPr>
              <a:t>و لا تزال هناك العديد من الأشياء لعلاج الهموم مثل:</a:t>
            </a:r>
          </a:p>
          <a:p>
            <a:pPr>
              <a:buFont typeface="Wingdings" pitchFamily="10" charset="2"/>
              <a:buNone/>
            </a:pPr>
            <a:endParaRPr lang="ar-SA" sz="2800" b="1" u="sng">
              <a:solidFill>
                <a:schemeClr val="accent2"/>
              </a:solidFill>
            </a:endParaRPr>
          </a:p>
          <a:p>
            <a:pPr>
              <a:buFont typeface="Wingdings" pitchFamily="10" charset="2"/>
              <a:buChar char="v"/>
            </a:pPr>
            <a:r>
              <a:rPr lang="ar-SA" sz="2400" b="1">
                <a:solidFill>
                  <a:srgbClr val="006600"/>
                </a:solidFill>
              </a:rPr>
              <a:t> التوكل على الله عز و جل.</a:t>
            </a:r>
          </a:p>
          <a:p>
            <a:pPr>
              <a:buFont typeface="Wingdings" pitchFamily="10" charset="2"/>
              <a:buChar char="v"/>
            </a:pPr>
            <a:r>
              <a:rPr lang="ar-SA" sz="2400" b="1">
                <a:solidFill>
                  <a:srgbClr val="006600"/>
                </a:solidFill>
              </a:rPr>
              <a:t> ترك الحزن على ما مضى و الخوف مما يأتي.</a:t>
            </a:r>
          </a:p>
          <a:p>
            <a:pPr>
              <a:buFont typeface="Wingdings" pitchFamily="10" charset="2"/>
              <a:buChar char="v"/>
            </a:pPr>
            <a:r>
              <a:rPr lang="ar-SA" sz="2400" b="1">
                <a:solidFill>
                  <a:srgbClr val="006600"/>
                </a:solidFill>
              </a:rPr>
              <a:t> الاكثار من ذكر الله.</a:t>
            </a:r>
          </a:p>
          <a:p>
            <a:pPr>
              <a:buFont typeface="Wingdings" pitchFamily="10" charset="2"/>
              <a:buChar char="v"/>
            </a:pPr>
            <a:r>
              <a:rPr lang="ar-SA" sz="2400" b="1">
                <a:solidFill>
                  <a:srgbClr val="006600"/>
                </a:solidFill>
              </a:rPr>
              <a:t> اللجوء الى الصلاة.</a:t>
            </a:r>
          </a:p>
          <a:p>
            <a:endParaRPr lang="ar-SA" sz="2400" b="1">
              <a:solidFill>
                <a:srgbClr val="006600"/>
              </a:solidFill>
            </a:endParaRPr>
          </a:p>
          <a:p>
            <a:endParaRPr lang="ar-SA" sz="2400" b="1">
              <a:solidFill>
                <a:srgbClr val="006600"/>
              </a:solidFill>
            </a:endParaRPr>
          </a:p>
          <a:p>
            <a:endParaRPr lang="en-US" sz="24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40"/>
          <p:cNvPicPr>
            <a:picLocks noChangeAspect="1" noChangeArrowheads="1"/>
          </p:cNvPicPr>
          <p:nvPr>
            <p:ph/>
          </p:nvPr>
        </p:nvPicPr>
        <p:blipFill>
          <a:blip r:embed="rId2">
            <a:lum bright="48000" contrast="-70000"/>
          </a:blip>
          <a:srcRect/>
          <a:stretch>
            <a:fillRect/>
          </a:stretch>
        </p:blipFill>
        <p:spPr>
          <a:xfrm>
            <a:off x="0" y="-1035050"/>
            <a:ext cx="9540875" cy="8364538"/>
          </a:xfrm>
          <a:noFill/>
          <a:ln/>
        </p:spPr>
      </p:pic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8928100" y="188913"/>
            <a:ext cx="36513" cy="64817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107950" y="115888"/>
            <a:ext cx="36513" cy="64817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144463" y="161925"/>
            <a:ext cx="8820150" cy="269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107950" y="6642100"/>
            <a:ext cx="8820150" cy="269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611188" y="404813"/>
            <a:ext cx="8064500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10" charset="2"/>
              <a:buChar char="v"/>
            </a:pPr>
            <a:r>
              <a:rPr lang="ar-SA" sz="2400" b="1"/>
              <a:t> قصر الدنيا و غلاء العمر.</a:t>
            </a:r>
          </a:p>
          <a:p>
            <a:pPr>
              <a:buFont typeface="Wingdings" pitchFamily="10" charset="2"/>
              <a:buNone/>
            </a:pPr>
            <a:endParaRPr lang="ar-SA" sz="2400" b="1"/>
          </a:p>
          <a:p>
            <a:pPr>
              <a:buFont typeface="Wingdings" pitchFamily="10" charset="2"/>
              <a:buChar char="v"/>
            </a:pPr>
            <a:r>
              <a:rPr lang="ar-SA" sz="2400"/>
              <a:t> </a:t>
            </a:r>
            <a:r>
              <a:rPr lang="ar-SA" sz="2400" b="1"/>
              <a:t>حـســن الظن بالله.</a:t>
            </a:r>
          </a:p>
          <a:p>
            <a:pPr>
              <a:buFont typeface="Wingdings" pitchFamily="10" charset="2"/>
              <a:buNone/>
            </a:pPr>
            <a:endParaRPr lang="ar-SA" sz="2400" b="1"/>
          </a:p>
          <a:p>
            <a:pPr>
              <a:buFont typeface="Wingdings" pitchFamily="10" charset="2"/>
              <a:buChar char="v"/>
            </a:pPr>
            <a:r>
              <a:rPr lang="ar-SA" sz="2400" b="1"/>
              <a:t> التحدث بنعم الله.</a:t>
            </a:r>
          </a:p>
          <a:p>
            <a:pPr>
              <a:buFont typeface="Wingdings" pitchFamily="10" charset="2"/>
              <a:buNone/>
            </a:pPr>
            <a:endParaRPr lang="ar-SA" sz="2400" b="1"/>
          </a:p>
          <a:p>
            <a:pPr>
              <a:buFont typeface="Wingdings" pitchFamily="10" charset="2"/>
              <a:buChar char="v"/>
            </a:pPr>
            <a:r>
              <a:rPr lang="ar-SA" sz="2400" b="1"/>
              <a:t> العلم النافع و العمل الصالح.</a:t>
            </a:r>
          </a:p>
          <a:p>
            <a:pPr>
              <a:buFont typeface="Wingdings" pitchFamily="10" charset="2"/>
              <a:buNone/>
            </a:pPr>
            <a:endParaRPr lang="ar-SA" sz="2400" b="1"/>
          </a:p>
          <a:p>
            <a:pPr>
              <a:buFont typeface="Wingdings" pitchFamily="10" charset="2"/>
              <a:buChar char="v"/>
            </a:pPr>
            <a:r>
              <a:rPr lang="ar-SA" sz="2400" b="1"/>
              <a:t> النظر الى محاسن ما يكره.</a:t>
            </a:r>
          </a:p>
          <a:p>
            <a:pPr>
              <a:buFont typeface="Wingdings" pitchFamily="10" charset="2"/>
              <a:buNone/>
            </a:pPr>
            <a:endParaRPr lang="ar-SA" sz="2400" b="1"/>
          </a:p>
          <a:p>
            <a:pPr>
              <a:buFont typeface="Wingdings" pitchFamily="10" charset="2"/>
              <a:buChar char="v"/>
            </a:pPr>
            <a:r>
              <a:rPr lang="ar-SA" sz="2400" b="1"/>
              <a:t> عدم السماح بتراكم الأعمال و الواجبات.</a:t>
            </a:r>
          </a:p>
          <a:p>
            <a:pPr>
              <a:buFont typeface="Wingdings" pitchFamily="10" charset="2"/>
              <a:buNone/>
            </a:pPr>
            <a:endParaRPr lang="ar-SA" sz="2400" b="1"/>
          </a:p>
          <a:p>
            <a:pPr>
              <a:buFont typeface="Wingdings" pitchFamily="10" charset="2"/>
              <a:buChar char="v"/>
            </a:pPr>
            <a:r>
              <a:rPr lang="ar-SA" sz="2400" b="1"/>
              <a:t> التوقع المستمر و الاستعداد النفسي.</a:t>
            </a:r>
          </a:p>
          <a:p>
            <a:pPr>
              <a:buFont typeface="Wingdings" pitchFamily="10" charset="2"/>
              <a:buNone/>
            </a:pPr>
            <a:endParaRPr lang="ar-SA" sz="2400" b="1"/>
          </a:p>
          <a:p>
            <a:pPr>
              <a:buFont typeface="Wingdings" pitchFamily="10" charset="2"/>
              <a:buChar char="v"/>
            </a:pPr>
            <a:r>
              <a:rPr lang="ar-SA" sz="2400" b="1"/>
              <a:t> مشاورة أهل العلم و طلب نصيحتهم.</a:t>
            </a:r>
          </a:p>
          <a:p>
            <a:endParaRPr lang="en-US" sz="2400" b="1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علاجالهموم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علاجالهموم</Template>
  <TotalTime>5</TotalTime>
  <Words>1259</Words>
  <Application>Microsoft PowerPoint</Application>
  <PresentationFormat>On-screen Show (4:3)</PresentationFormat>
  <Paragraphs>127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علاجالهموم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</dc:creator>
  <cp:lastModifiedBy>p</cp:lastModifiedBy>
  <cp:revision>1</cp:revision>
  <dcterms:created xsi:type="dcterms:W3CDTF">2009-01-21T16:05:37Z</dcterms:created>
  <dcterms:modified xsi:type="dcterms:W3CDTF">2009-01-21T16:10:59Z</dcterms:modified>
</cp:coreProperties>
</file>