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14B26-E68C-4CE6-8528-BDDAB104AE25}" type="datetimeFigureOut">
              <a:rPr lang="ar-KW" smtClean="0"/>
              <a:pPr/>
              <a:t>26/05/1430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F375-256E-445D-9F00-A33CA8DA0832}" type="slidenum">
              <a:rPr lang="ar-KW" smtClean="0"/>
              <a:pPr/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K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الحَكَم - الحَاكم – الحَكِيم</a:t>
            </a:r>
            <a:br>
              <a:rPr lang="ar-K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K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 جلاله وتقدست أسماؤه </a:t>
            </a:r>
            <a:endParaRPr lang="ar-K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KW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فوائد منتقاه من كتاب : مختصر النهج الأسمى في شرح أسماء الله الحسنى </a:t>
            </a:r>
          </a:p>
          <a:p>
            <a:r>
              <a:rPr lang="ar-KW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تأليف: محمد الحمود النجدي</a:t>
            </a:r>
            <a:endParaRPr lang="ar-KW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15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74" y="428605"/>
            <a:ext cx="2457440" cy="857255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KW" b="1" dirty="0" smtClean="0">
                <a:solidFill>
                  <a:schemeClr val="bg1"/>
                </a:solidFill>
              </a:rPr>
              <a:t>المعنى اللغوي</a:t>
            </a:r>
            <a:endParaRPr lang="ar-KW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2000240"/>
            <a:ext cx="6900866" cy="1752600"/>
          </a:xfrm>
        </p:spPr>
        <p:txBody>
          <a:bodyPr>
            <a:normAutofit/>
          </a:bodyPr>
          <a:lstStyle/>
          <a:p>
            <a:r>
              <a:rPr lang="ar-KW" b="1" dirty="0" smtClean="0">
                <a:solidFill>
                  <a:schemeClr val="tx1"/>
                </a:solidFill>
              </a:rPr>
              <a:t>الحكم والحكيم بمعنى الحاكم ، وهو القاضي ، أو هو الذي يحكم الأشياء ويقنها وقيل : الحكم ذو الحكمة </a:t>
            </a:r>
            <a:endParaRPr lang="ar-KW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ar-K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ورد في القرآن الكريم</a:t>
            </a:r>
            <a:endParaRPr lang="ar-K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143248"/>
            <a:ext cx="6400800" cy="1752600"/>
          </a:xfrm>
        </p:spPr>
        <p:txBody>
          <a:bodyPr/>
          <a:lstStyle/>
          <a:p>
            <a:r>
              <a:rPr lang="ar-KW" b="1" dirty="0" smtClean="0">
                <a:solidFill>
                  <a:schemeClr val="accent3">
                    <a:lumMod val="50000"/>
                  </a:schemeClr>
                </a:solidFill>
              </a:rPr>
              <a:t>الحكم : في آية واحدة </a:t>
            </a:r>
          </a:p>
          <a:p>
            <a:r>
              <a:rPr lang="ar-KW" b="1" dirty="0" smtClean="0">
                <a:solidFill>
                  <a:schemeClr val="accent3">
                    <a:lumMod val="50000"/>
                  </a:schemeClr>
                </a:solidFill>
              </a:rPr>
              <a:t>      الحاكم : في خمس آيات </a:t>
            </a:r>
            <a:r>
              <a:rPr lang="ar-KW" sz="1800" b="1" dirty="0" smtClean="0">
                <a:solidFill>
                  <a:schemeClr val="accent3">
                    <a:lumMod val="50000"/>
                  </a:schemeClr>
                </a:solidFill>
              </a:rPr>
              <a:t>منها (التين آية 8)</a:t>
            </a:r>
            <a:r>
              <a:rPr lang="ar-KW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ar-KW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KW" b="1" dirty="0" smtClean="0">
                <a:solidFill>
                  <a:schemeClr val="accent3">
                    <a:lumMod val="50000"/>
                  </a:schemeClr>
                </a:solidFill>
              </a:rPr>
              <a:t>الحكيم : 94 مرة</a:t>
            </a:r>
            <a:endParaRPr lang="ar-KW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7166"/>
            <a:ext cx="4643438" cy="941385"/>
          </a:xfrm>
          <a:solidFill>
            <a:srgbClr val="92D050"/>
          </a:solidFill>
          <a:scene3d>
            <a:camera prst="perspectiveContrastingRightFacing"/>
            <a:lightRig rig="threePt" dir="t"/>
          </a:scene3d>
        </p:spPr>
        <p:txBody>
          <a:bodyPr/>
          <a:lstStyle/>
          <a:p>
            <a:r>
              <a:rPr lang="ar-K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المعنى في حق الله تعالى</a:t>
            </a:r>
            <a:endParaRPr lang="ar-KW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428736"/>
            <a:ext cx="8001056" cy="5000660"/>
          </a:xfrm>
        </p:spPr>
        <p:txBody>
          <a:bodyPr>
            <a:normAutofit/>
          </a:bodyPr>
          <a:lstStyle/>
          <a:p>
            <a:r>
              <a:rPr lang="ar-KW" sz="2800" b="1" dirty="0" smtClean="0">
                <a:solidFill>
                  <a:schemeClr val="tx1"/>
                </a:solidFill>
              </a:rPr>
              <a:t>قال تعالى : </a:t>
            </a:r>
            <a:r>
              <a:rPr lang="ar-KW" b="1" dirty="0" smtClean="0">
                <a:solidFill>
                  <a:schemeClr val="tx1"/>
                </a:solidFill>
              </a:rPr>
              <a:t> (</a:t>
            </a:r>
            <a:r>
              <a:rPr lang="ar-KW" b="1" dirty="0" smtClean="0">
                <a:solidFill>
                  <a:schemeClr val="bg1"/>
                </a:solidFill>
              </a:rPr>
              <a:t>أَلَيْسَ اللَّهُ بِأَحْكَمِ </a:t>
            </a:r>
            <a:r>
              <a:rPr lang="ar-KW" b="1" u="sng" dirty="0" smtClean="0">
                <a:solidFill>
                  <a:schemeClr val="bg1"/>
                </a:solidFill>
              </a:rPr>
              <a:t>الْحَاكِمِينَ</a:t>
            </a:r>
            <a:r>
              <a:rPr lang="ar-KW" b="1" dirty="0" smtClean="0">
                <a:solidFill>
                  <a:schemeClr val="tx1"/>
                </a:solidFill>
              </a:rPr>
              <a:t>) </a:t>
            </a:r>
            <a:r>
              <a:rPr lang="ar-KW" sz="1900" b="1" dirty="0" smtClean="0">
                <a:solidFill>
                  <a:schemeClr val="tx1"/>
                </a:solidFill>
              </a:rPr>
              <a:t>(8) التين</a:t>
            </a:r>
            <a:endParaRPr lang="ar-KW" b="1" dirty="0" smtClean="0">
              <a:solidFill>
                <a:schemeClr val="tx1"/>
              </a:solidFill>
            </a:endParaRPr>
          </a:p>
          <a:p>
            <a:r>
              <a:rPr lang="ar-KW" sz="2800" dirty="0" smtClean="0">
                <a:solidFill>
                  <a:schemeClr val="tx1"/>
                </a:solidFill>
              </a:rPr>
              <a:t>قال ابن كثير : أما هو أحكم الحاكمين الذي لا يجور ولا يظلم أحدا</a:t>
            </a:r>
          </a:p>
          <a:p>
            <a:endParaRPr lang="ar-KW" sz="2800" b="1" dirty="0" smtClean="0">
              <a:solidFill>
                <a:schemeClr val="tx1"/>
              </a:solidFill>
            </a:endParaRPr>
          </a:p>
          <a:p>
            <a:r>
              <a:rPr lang="ar-KW" sz="2800" b="1" dirty="0" smtClean="0">
                <a:solidFill>
                  <a:schemeClr val="tx1"/>
                </a:solidFill>
              </a:rPr>
              <a:t>قال تعالى : </a:t>
            </a:r>
            <a:r>
              <a:rPr lang="ar-KW" b="1" dirty="0" smtClean="0">
                <a:solidFill>
                  <a:schemeClr val="tx1"/>
                </a:solidFill>
              </a:rPr>
              <a:t>(</a:t>
            </a:r>
            <a:r>
              <a:rPr lang="ar-KW" b="1" dirty="0" smtClean="0">
                <a:solidFill>
                  <a:schemeClr val="bg1"/>
                </a:solidFill>
              </a:rPr>
              <a:t>أَفَغَيْرَ اللَّهِ أَبْتَغِي </a:t>
            </a:r>
            <a:r>
              <a:rPr lang="ar-KW" b="1" u="sng" dirty="0" smtClean="0">
                <a:solidFill>
                  <a:schemeClr val="bg1"/>
                </a:solidFill>
              </a:rPr>
              <a:t>حَكَمًا</a:t>
            </a:r>
            <a:r>
              <a:rPr lang="ar-KW" b="1" dirty="0" smtClean="0">
                <a:solidFill>
                  <a:schemeClr val="bg1"/>
                </a:solidFill>
              </a:rPr>
              <a:t> </a:t>
            </a:r>
            <a:r>
              <a:rPr lang="ar-KW" b="1" dirty="0" smtClean="0">
                <a:solidFill>
                  <a:schemeClr val="tx1"/>
                </a:solidFill>
              </a:rPr>
              <a:t>) </a:t>
            </a:r>
            <a:r>
              <a:rPr lang="ar-KW" sz="1700" b="1" dirty="0" smtClean="0">
                <a:solidFill>
                  <a:schemeClr val="tx1"/>
                </a:solidFill>
              </a:rPr>
              <a:t>(114) الأنعام</a:t>
            </a:r>
            <a:endParaRPr lang="ar-KW" b="1" dirty="0" smtClean="0">
              <a:solidFill>
                <a:schemeClr val="tx1"/>
              </a:solidFill>
            </a:endParaRPr>
          </a:p>
          <a:p>
            <a:r>
              <a:rPr lang="ar-KW" sz="2800" dirty="0" smtClean="0">
                <a:solidFill>
                  <a:schemeClr val="tx1"/>
                </a:solidFill>
              </a:rPr>
              <a:t>قال ابن جرير : قل فليس لي أن أتعدى حكمه واتجاوزه لأنه لا حكم أعدل منه ولا قائل أصدق منه.</a:t>
            </a:r>
          </a:p>
          <a:p>
            <a:endParaRPr lang="ar-KW" sz="2800" b="1" dirty="0">
              <a:solidFill>
                <a:schemeClr val="tx1"/>
              </a:solidFill>
            </a:endParaRPr>
          </a:p>
          <a:p>
            <a:r>
              <a:rPr lang="ar-KW" sz="2800" dirty="0" smtClean="0">
                <a:solidFill>
                  <a:schemeClr val="tx1"/>
                </a:solidFill>
              </a:rPr>
              <a:t>وقال الحليمي :  معنى </a:t>
            </a:r>
            <a:r>
              <a:rPr lang="ar-KW" sz="2800" b="1" u="sng" dirty="0" smtClean="0">
                <a:solidFill>
                  <a:schemeClr val="bg1"/>
                </a:solidFill>
              </a:rPr>
              <a:t>الحكم</a:t>
            </a:r>
            <a:r>
              <a:rPr lang="ar-KW" sz="2800" dirty="0" smtClean="0">
                <a:solidFill>
                  <a:schemeClr val="tx1"/>
                </a:solidFill>
              </a:rPr>
              <a:t> وهو الذي إليه الحكم وأصل الحكم منع الفساد وشرائع الله تعالى كلها استصلاح العباد</a:t>
            </a:r>
            <a:endParaRPr lang="ar-KW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5286412"/>
          </a:xfrm>
        </p:spPr>
        <p:txBody>
          <a:bodyPr>
            <a:normAutofit/>
          </a:bodyPr>
          <a:lstStyle/>
          <a:p>
            <a:r>
              <a:rPr lang="ar-KW" dirty="0" smtClean="0"/>
              <a:t>و</a:t>
            </a:r>
            <a:r>
              <a:rPr lang="ar-KW" b="1" u="sng" dirty="0" smtClean="0">
                <a:solidFill>
                  <a:schemeClr val="bg1"/>
                </a:solidFill>
              </a:rPr>
              <a:t>الحكيم</a:t>
            </a:r>
            <a:r>
              <a:rPr lang="ar-KW" dirty="0" smtClean="0"/>
              <a:t> لا يدخل في تدبيره خلل ولا زلل ، الحكيم في أفعاله وأقواله فيضع الأشياء في محالها بحكمته وعدله وهو الذي لا يقول ولا يفعل إلا الصواب وإنما ينبغي ان يوصف بذلك لأن أفعاله سديده وصنعه متقن .</a:t>
            </a:r>
            <a:endParaRPr lang="ar-KW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>
            <a:normAutofit/>
          </a:bodyPr>
          <a:lstStyle/>
          <a:p>
            <a:r>
              <a:rPr lang="ar-KW" sz="4800" b="1" dirty="0" smtClean="0">
                <a:solidFill>
                  <a:schemeClr val="bg1"/>
                </a:solidFill>
              </a:rPr>
              <a:t>من آثار الإيمان بهذه الأسماء :</a:t>
            </a:r>
            <a:endParaRPr lang="ar-KW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401064" cy="507209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ar-KW" sz="2400" dirty="0" smtClean="0">
                <a:solidFill>
                  <a:schemeClr val="tx1"/>
                </a:solidFill>
              </a:rPr>
              <a:t> أن الحكم لله وحده لا شريك له في حكمه كما لا شريك له في عبادته ، قال تعالى : ( ولا يُشرِكُ في حُكمِهِ أَحَدا) </a:t>
            </a:r>
            <a:r>
              <a:rPr lang="ar-KW" sz="1600" dirty="0" smtClean="0">
                <a:solidFill>
                  <a:schemeClr val="tx1"/>
                </a:solidFill>
              </a:rPr>
              <a:t>الكهف 26</a:t>
            </a:r>
            <a:endParaRPr lang="ar-KW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KW" sz="2400" dirty="0" smtClean="0">
                <a:solidFill>
                  <a:schemeClr val="tx1"/>
                </a:solidFill>
              </a:rPr>
              <a:t> أن الله تعالى يحكم مايريد وما يشاء هو وحده لا شريك له ، قال سبحانه : ( إنَ اللهَ يَحكُمُ مايُريد) </a:t>
            </a:r>
            <a:r>
              <a:rPr lang="ar-KW" sz="1400" dirty="0" smtClean="0">
                <a:solidFill>
                  <a:schemeClr val="tx1"/>
                </a:solidFill>
              </a:rPr>
              <a:t>المائدة1</a:t>
            </a:r>
            <a:endParaRPr lang="ar-KW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KW" sz="2400" dirty="0" smtClean="0">
                <a:solidFill>
                  <a:schemeClr val="tx1"/>
                </a:solidFill>
              </a:rPr>
              <a:t> وليس لأحد أن يراجع الله في حكمه كما يراجع الناس بعضهم البعض في أحكامهم ، قال تعالى : (واللهُ يَحكُمُ لا مُعَقِبَ لِحُكمِهِ وَهُوَ سَرِيعُ الحِسَابِ) </a:t>
            </a:r>
            <a:r>
              <a:rPr lang="ar-KW" sz="1400" dirty="0" smtClean="0">
                <a:solidFill>
                  <a:schemeClr val="tx1"/>
                </a:solidFill>
              </a:rPr>
              <a:t>الرعد 41</a:t>
            </a:r>
            <a:endParaRPr lang="ar-KW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KW" sz="2400" dirty="0" smtClean="0">
                <a:solidFill>
                  <a:schemeClr val="tx1"/>
                </a:solidFill>
              </a:rPr>
              <a:t> كلام الله تعالى حكيم محكم ، قال تعالى : (والقُرآن الحَكيم) </a:t>
            </a:r>
            <a:r>
              <a:rPr lang="ar-KW" sz="1600" dirty="0" smtClean="0">
                <a:solidFill>
                  <a:schemeClr val="tx1"/>
                </a:solidFill>
              </a:rPr>
              <a:t>يس</a:t>
            </a:r>
            <a:r>
              <a:rPr lang="ar-KW" sz="1600" dirty="0" smtClean="0">
                <a:solidFill>
                  <a:schemeClr val="tx1"/>
                </a:solidFill>
              </a:rPr>
              <a:t>2</a:t>
            </a:r>
          </a:p>
          <a:p>
            <a:pPr>
              <a:buFont typeface="Arial" pitchFamily="34" charset="0"/>
              <a:buChar char="•"/>
            </a:pPr>
            <a:endParaRPr lang="ar-KW" sz="2400" dirty="0" smtClean="0"/>
          </a:p>
          <a:p>
            <a:r>
              <a:rPr lang="ar-K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والايمان بما سبق يقتضي تحكيم كتاب الله جل شأنه بيننا</a:t>
            </a:r>
          </a:p>
          <a:p>
            <a:r>
              <a:rPr lang="ar-K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(ومن أَحسَنُ مِنَ اللهِ حُكماً لِقَومٍ يُوقِنُونَ) </a:t>
            </a:r>
            <a:r>
              <a:rPr lang="ar-KW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المائده50</a:t>
            </a:r>
          </a:p>
          <a:p>
            <a:endParaRPr lang="ar-KW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.d.com.com/i/dl/media/dlimage/88/03/8/88038_mediu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1485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obliqueTopLef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KW" sz="3600" dirty="0" smtClean="0"/>
              <a:t>إعداد منتدى ملتقى طالبات العلم</a:t>
            </a:r>
            <a:endParaRPr lang="ar-KW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000504"/>
            <a:ext cx="6415110" cy="757246"/>
          </a:xfrm>
        </p:spPr>
        <p:txBody>
          <a:bodyPr>
            <a:normAutofit/>
          </a:bodyPr>
          <a:lstStyle/>
          <a:p>
            <a:r>
              <a:rPr lang="ar-KW" sz="2000" dirty="0" smtClean="0"/>
              <a:t>ربنا تقبل منا إنك أنت السميع العليم</a:t>
            </a:r>
            <a:endParaRPr lang="ar-KW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329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الحَكَم - الحَاكم – الحَكِيم جل جلاله وتقدست أسماؤه </vt:lpstr>
      <vt:lpstr>المعنى اللغوي</vt:lpstr>
      <vt:lpstr>ورد في القرآن الكريم</vt:lpstr>
      <vt:lpstr>المعنى في حق الله تعالى</vt:lpstr>
      <vt:lpstr>والحكيم لا يدخل في تدبيره خلل ولا زلل ، الحكيم في أفعاله وأقواله فيضع الأشياء في محالها بحكمته وعدله وهو الذي لا يقول ولا يفعل إلا الصواب وإنما ينبغي ان يوصف بذلك لأن أفعاله سديده وصنعه متقن .</vt:lpstr>
      <vt:lpstr>من آثار الإيمان بهذه الأسماء :</vt:lpstr>
      <vt:lpstr>إعداد منتدى ملتقى طالبات العلم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Dalal</dc:creator>
  <cp:lastModifiedBy>Dalal</cp:lastModifiedBy>
  <cp:revision>10</cp:revision>
  <dcterms:created xsi:type="dcterms:W3CDTF">2009-05-20T14:08:23Z</dcterms:created>
  <dcterms:modified xsi:type="dcterms:W3CDTF">2009-05-20T16:42:20Z</dcterms:modified>
</cp:coreProperties>
</file>