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ar-KW"/>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7" d="100"/>
          <a:sy n="67" d="100"/>
        </p:scale>
        <p:origin x="-60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0832F38-AD43-41A0-BE71-EF4FB239005B}" type="datetimeFigureOut">
              <a:rPr lang="ar-KW" smtClean="0"/>
              <a:pPr/>
              <a:t>28/05/1430</a:t>
            </a:fld>
            <a:endParaRPr lang="ar-KW"/>
          </a:p>
        </p:txBody>
      </p:sp>
      <p:sp>
        <p:nvSpPr>
          <p:cNvPr id="17" name="Footer Placeholder 16"/>
          <p:cNvSpPr>
            <a:spLocks noGrp="1"/>
          </p:cNvSpPr>
          <p:nvPr>
            <p:ph type="ftr" sz="quarter" idx="11"/>
          </p:nvPr>
        </p:nvSpPr>
        <p:spPr/>
        <p:txBody>
          <a:bodyPr/>
          <a:lstStyle/>
          <a:p>
            <a:endParaRPr lang="ar-KW"/>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4FE25AC8-F5B7-463E-9F1C-167892EF78FA}" type="slidenum">
              <a:rPr lang="ar-KW" smtClean="0"/>
              <a:pPr/>
              <a:t>‹#›</a:t>
            </a:fld>
            <a:endParaRPr lang="ar-KW"/>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0832F38-AD43-41A0-BE71-EF4FB239005B}" type="datetimeFigureOut">
              <a:rPr lang="ar-KW" smtClean="0"/>
              <a:pPr/>
              <a:t>28/05/1430</a:t>
            </a:fld>
            <a:endParaRPr lang="ar-KW"/>
          </a:p>
        </p:txBody>
      </p:sp>
      <p:sp>
        <p:nvSpPr>
          <p:cNvPr id="5" name="Footer Placeholder 4"/>
          <p:cNvSpPr>
            <a:spLocks noGrp="1"/>
          </p:cNvSpPr>
          <p:nvPr>
            <p:ph type="ftr" sz="quarter" idx="11"/>
          </p:nvPr>
        </p:nvSpPr>
        <p:spPr/>
        <p:txBody>
          <a:bodyPr/>
          <a:lstStyle/>
          <a:p>
            <a:endParaRPr lang="ar-KW"/>
          </a:p>
        </p:txBody>
      </p:sp>
      <p:sp>
        <p:nvSpPr>
          <p:cNvPr id="6" name="Slide Number Placeholder 5"/>
          <p:cNvSpPr>
            <a:spLocks noGrp="1"/>
          </p:cNvSpPr>
          <p:nvPr>
            <p:ph type="sldNum" sz="quarter" idx="12"/>
          </p:nvPr>
        </p:nvSpPr>
        <p:spPr/>
        <p:txBody>
          <a:bodyPr/>
          <a:lstStyle/>
          <a:p>
            <a:fld id="{4FE25AC8-F5B7-463E-9F1C-167892EF78FA}" type="slidenum">
              <a:rPr lang="ar-KW" smtClean="0"/>
              <a:pPr/>
              <a:t>‹#›</a:t>
            </a:fld>
            <a:endParaRPr lang="ar-K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0832F38-AD43-41A0-BE71-EF4FB239005B}" type="datetimeFigureOut">
              <a:rPr lang="ar-KW" smtClean="0"/>
              <a:pPr/>
              <a:t>28/05/1430</a:t>
            </a:fld>
            <a:endParaRPr lang="ar-KW"/>
          </a:p>
        </p:txBody>
      </p:sp>
      <p:sp>
        <p:nvSpPr>
          <p:cNvPr id="5" name="Footer Placeholder 4"/>
          <p:cNvSpPr>
            <a:spLocks noGrp="1"/>
          </p:cNvSpPr>
          <p:nvPr>
            <p:ph type="ftr" sz="quarter" idx="11"/>
          </p:nvPr>
        </p:nvSpPr>
        <p:spPr/>
        <p:txBody>
          <a:bodyPr/>
          <a:lstStyle/>
          <a:p>
            <a:endParaRPr lang="ar-KW"/>
          </a:p>
        </p:txBody>
      </p:sp>
      <p:sp>
        <p:nvSpPr>
          <p:cNvPr id="6" name="Slide Number Placeholder 5"/>
          <p:cNvSpPr>
            <a:spLocks noGrp="1"/>
          </p:cNvSpPr>
          <p:nvPr>
            <p:ph type="sldNum" sz="quarter" idx="12"/>
          </p:nvPr>
        </p:nvSpPr>
        <p:spPr/>
        <p:txBody>
          <a:bodyPr/>
          <a:lstStyle/>
          <a:p>
            <a:fld id="{4FE25AC8-F5B7-463E-9F1C-167892EF78FA}" type="slidenum">
              <a:rPr lang="ar-KW" smtClean="0"/>
              <a:pPr/>
              <a:t>‹#›</a:t>
            </a:fld>
            <a:endParaRPr lang="ar-K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0832F38-AD43-41A0-BE71-EF4FB239005B}" type="datetimeFigureOut">
              <a:rPr lang="ar-KW" smtClean="0"/>
              <a:pPr/>
              <a:t>28/05/1430</a:t>
            </a:fld>
            <a:endParaRPr lang="ar-KW"/>
          </a:p>
        </p:txBody>
      </p:sp>
      <p:sp>
        <p:nvSpPr>
          <p:cNvPr id="5" name="Footer Placeholder 4"/>
          <p:cNvSpPr>
            <a:spLocks noGrp="1"/>
          </p:cNvSpPr>
          <p:nvPr>
            <p:ph type="ftr" sz="quarter" idx="11"/>
          </p:nvPr>
        </p:nvSpPr>
        <p:spPr/>
        <p:txBody>
          <a:bodyPr/>
          <a:lstStyle/>
          <a:p>
            <a:endParaRPr lang="ar-KW"/>
          </a:p>
        </p:txBody>
      </p:sp>
      <p:sp>
        <p:nvSpPr>
          <p:cNvPr id="6" name="Slide Number Placeholder 5"/>
          <p:cNvSpPr>
            <a:spLocks noGrp="1"/>
          </p:cNvSpPr>
          <p:nvPr>
            <p:ph type="sldNum" sz="quarter" idx="12"/>
          </p:nvPr>
        </p:nvSpPr>
        <p:spPr/>
        <p:txBody>
          <a:bodyPr/>
          <a:lstStyle/>
          <a:p>
            <a:fld id="{4FE25AC8-F5B7-463E-9F1C-167892EF78FA}" type="slidenum">
              <a:rPr lang="ar-KW" smtClean="0"/>
              <a:pPr/>
              <a:t>‹#›</a:t>
            </a:fld>
            <a:endParaRPr lang="ar-KW"/>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0832F38-AD43-41A0-BE71-EF4FB239005B}" type="datetimeFigureOut">
              <a:rPr lang="ar-KW" smtClean="0"/>
              <a:pPr/>
              <a:t>28/05/1430</a:t>
            </a:fld>
            <a:endParaRPr lang="ar-KW"/>
          </a:p>
        </p:txBody>
      </p:sp>
      <p:sp>
        <p:nvSpPr>
          <p:cNvPr id="5" name="Footer Placeholder 4"/>
          <p:cNvSpPr>
            <a:spLocks noGrp="1"/>
          </p:cNvSpPr>
          <p:nvPr>
            <p:ph type="ftr" sz="quarter" idx="11"/>
          </p:nvPr>
        </p:nvSpPr>
        <p:spPr>
          <a:xfrm>
            <a:off x="800100" y="6172200"/>
            <a:ext cx="4000500" cy="457200"/>
          </a:xfrm>
        </p:spPr>
        <p:txBody>
          <a:bodyPr/>
          <a:lstStyle/>
          <a:p>
            <a:endParaRPr lang="ar-KW"/>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4FE25AC8-F5B7-463E-9F1C-167892EF78FA}" type="slidenum">
              <a:rPr lang="ar-KW" smtClean="0"/>
              <a:pPr/>
              <a:t>‹#›</a:t>
            </a:fld>
            <a:endParaRPr lang="ar-KW"/>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0832F38-AD43-41A0-BE71-EF4FB239005B}" type="datetimeFigureOut">
              <a:rPr lang="ar-KW" smtClean="0"/>
              <a:pPr/>
              <a:t>28/05/1430</a:t>
            </a:fld>
            <a:endParaRPr lang="ar-KW"/>
          </a:p>
        </p:txBody>
      </p:sp>
      <p:sp>
        <p:nvSpPr>
          <p:cNvPr id="6" name="Footer Placeholder 5"/>
          <p:cNvSpPr>
            <a:spLocks noGrp="1"/>
          </p:cNvSpPr>
          <p:nvPr>
            <p:ph type="ftr" sz="quarter" idx="11"/>
          </p:nvPr>
        </p:nvSpPr>
        <p:spPr/>
        <p:txBody>
          <a:bodyPr/>
          <a:lstStyle/>
          <a:p>
            <a:endParaRPr lang="ar-KW"/>
          </a:p>
        </p:txBody>
      </p:sp>
      <p:sp>
        <p:nvSpPr>
          <p:cNvPr id="7" name="Slide Number Placeholder 6"/>
          <p:cNvSpPr>
            <a:spLocks noGrp="1"/>
          </p:cNvSpPr>
          <p:nvPr>
            <p:ph type="sldNum" sz="quarter" idx="12"/>
          </p:nvPr>
        </p:nvSpPr>
        <p:spPr/>
        <p:txBody>
          <a:bodyPr/>
          <a:lstStyle/>
          <a:p>
            <a:fld id="{4FE25AC8-F5B7-463E-9F1C-167892EF78FA}" type="slidenum">
              <a:rPr lang="ar-KW" smtClean="0"/>
              <a:pPr/>
              <a:t>‹#›</a:t>
            </a:fld>
            <a:endParaRPr lang="ar-KW"/>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0832F38-AD43-41A0-BE71-EF4FB239005B}" type="datetimeFigureOut">
              <a:rPr lang="ar-KW" smtClean="0"/>
              <a:pPr/>
              <a:t>28/05/1430</a:t>
            </a:fld>
            <a:endParaRPr lang="ar-KW"/>
          </a:p>
        </p:txBody>
      </p:sp>
      <p:sp>
        <p:nvSpPr>
          <p:cNvPr id="8" name="Footer Placeholder 7"/>
          <p:cNvSpPr>
            <a:spLocks noGrp="1"/>
          </p:cNvSpPr>
          <p:nvPr>
            <p:ph type="ftr" sz="quarter" idx="11"/>
          </p:nvPr>
        </p:nvSpPr>
        <p:spPr/>
        <p:txBody>
          <a:bodyPr/>
          <a:lstStyle/>
          <a:p>
            <a:endParaRPr lang="ar-KW"/>
          </a:p>
        </p:txBody>
      </p:sp>
      <p:sp>
        <p:nvSpPr>
          <p:cNvPr id="9" name="Slide Number Placeholder 8"/>
          <p:cNvSpPr>
            <a:spLocks noGrp="1"/>
          </p:cNvSpPr>
          <p:nvPr>
            <p:ph type="sldNum" sz="quarter" idx="12"/>
          </p:nvPr>
        </p:nvSpPr>
        <p:spPr/>
        <p:txBody>
          <a:bodyPr/>
          <a:lstStyle/>
          <a:p>
            <a:fld id="{4FE25AC8-F5B7-463E-9F1C-167892EF78FA}" type="slidenum">
              <a:rPr lang="ar-KW" smtClean="0"/>
              <a:pPr/>
              <a:t>‹#›</a:t>
            </a:fld>
            <a:endParaRPr lang="ar-KW"/>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0832F38-AD43-41A0-BE71-EF4FB239005B}" type="datetimeFigureOut">
              <a:rPr lang="ar-KW" smtClean="0"/>
              <a:pPr/>
              <a:t>28/05/1430</a:t>
            </a:fld>
            <a:endParaRPr lang="ar-KW"/>
          </a:p>
        </p:txBody>
      </p:sp>
      <p:sp>
        <p:nvSpPr>
          <p:cNvPr id="4" name="Footer Placeholder 3"/>
          <p:cNvSpPr>
            <a:spLocks noGrp="1"/>
          </p:cNvSpPr>
          <p:nvPr>
            <p:ph type="ftr" sz="quarter" idx="11"/>
          </p:nvPr>
        </p:nvSpPr>
        <p:spPr/>
        <p:txBody>
          <a:bodyPr/>
          <a:lstStyle/>
          <a:p>
            <a:endParaRPr lang="ar-KW"/>
          </a:p>
        </p:txBody>
      </p:sp>
      <p:sp>
        <p:nvSpPr>
          <p:cNvPr id="5" name="Slide Number Placeholder 4"/>
          <p:cNvSpPr>
            <a:spLocks noGrp="1"/>
          </p:cNvSpPr>
          <p:nvPr>
            <p:ph type="sldNum" sz="quarter" idx="12"/>
          </p:nvPr>
        </p:nvSpPr>
        <p:spPr/>
        <p:txBody>
          <a:bodyPr/>
          <a:lstStyle/>
          <a:p>
            <a:fld id="{4FE25AC8-F5B7-463E-9F1C-167892EF78FA}" type="slidenum">
              <a:rPr lang="ar-KW" smtClean="0"/>
              <a:pPr/>
              <a:t>‹#›</a:t>
            </a:fld>
            <a:endParaRPr lang="ar-K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832F38-AD43-41A0-BE71-EF4FB239005B}" type="datetimeFigureOut">
              <a:rPr lang="ar-KW" smtClean="0"/>
              <a:pPr/>
              <a:t>28/05/1430</a:t>
            </a:fld>
            <a:endParaRPr lang="ar-KW"/>
          </a:p>
        </p:txBody>
      </p:sp>
      <p:sp>
        <p:nvSpPr>
          <p:cNvPr id="3" name="Footer Placeholder 2"/>
          <p:cNvSpPr>
            <a:spLocks noGrp="1"/>
          </p:cNvSpPr>
          <p:nvPr>
            <p:ph type="ftr" sz="quarter" idx="11"/>
          </p:nvPr>
        </p:nvSpPr>
        <p:spPr/>
        <p:txBody>
          <a:bodyPr/>
          <a:lstStyle/>
          <a:p>
            <a:endParaRPr lang="ar-KW"/>
          </a:p>
        </p:txBody>
      </p:sp>
      <p:sp>
        <p:nvSpPr>
          <p:cNvPr id="4" name="Slide Number Placeholder 3"/>
          <p:cNvSpPr>
            <a:spLocks noGrp="1"/>
          </p:cNvSpPr>
          <p:nvPr>
            <p:ph type="sldNum" sz="quarter" idx="12"/>
          </p:nvPr>
        </p:nvSpPr>
        <p:spPr/>
        <p:txBody>
          <a:bodyPr/>
          <a:lstStyle/>
          <a:p>
            <a:fld id="{4FE25AC8-F5B7-463E-9F1C-167892EF78FA}" type="slidenum">
              <a:rPr lang="ar-KW" smtClean="0"/>
              <a:pPr/>
              <a:t>‹#›</a:t>
            </a:fld>
            <a:endParaRPr lang="ar-K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0832F38-AD43-41A0-BE71-EF4FB239005B}" type="datetimeFigureOut">
              <a:rPr lang="ar-KW" smtClean="0"/>
              <a:pPr/>
              <a:t>28/05/1430</a:t>
            </a:fld>
            <a:endParaRPr lang="ar-KW"/>
          </a:p>
        </p:txBody>
      </p:sp>
      <p:sp>
        <p:nvSpPr>
          <p:cNvPr id="6" name="Footer Placeholder 5"/>
          <p:cNvSpPr>
            <a:spLocks noGrp="1"/>
          </p:cNvSpPr>
          <p:nvPr>
            <p:ph type="ftr" sz="quarter" idx="11"/>
          </p:nvPr>
        </p:nvSpPr>
        <p:spPr/>
        <p:txBody>
          <a:bodyPr/>
          <a:lstStyle/>
          <a:p>
            <a:endParaRPr lang="ar-KW"/>
          </a:p>
        </p:txBody>
      </p:sp>
      <p:sp>
        <p:nvSpPr>
          <p:cNvPr id="7" name="Slide Number Placeholder 6"/>
          <p:cNvSpPr>
            <a:spLocks noGrp="1"/>
          </p:cNvSpPr>
          <p:nvPr>
            <p:ph type="sldNum" sz="quarter" idx="12"/>
          </p:nvPr>
        </p:nvSpPr>
        <p:spPr/>
        <p:txBody>
          <a:bodyPr/>
          <a:lstStyle/>
          <a:p>
            <a:fld id="{4FE25AC8-F5B7-463E-9F1C-167892EF78FA}" type="slidenum">
              <a:rPr lang="ar-KW" smtClean="0"/>
              <a:pPr/>
              <a:t>‹#›</a:t>
            </a:fld>
            <a:endParaRPr lang="ar-KW"/>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0832F38-AD43-41A0-BE71-EF4FB239005B}" type="datetimeFigureOut">
              <a:rPr lang="ar-KW" smtClean="0"/>
              <a:pPr/>
              <a:t>28/05/1430</a:t>
            </a:fld>
            <a:endParaRPr lang="ar-KW"/>
          </a:p>
        </p:txBody>
      </p:sp>
      <p:sp>
        <p:nvSpPr>
          <p:cNvPr id="6" name="Footer Placeholder 5"/>
          <p:cNvSpPr>
            <a:spLocks noGrp="1"/>
          </p:cNvSpPr>
          <p:nvPr>
            <p:ph type="ftr" sz="quarter" idx="11"/>
          </p:nvPr>
        </p:nvSpPr>
        <p:spPr>
          <a:xfrm>
            <a:off x="914400" y="6172200"/>
            <a:ext cx="3886200" cy="457200"/>
          </a:xfrm>
        </p:spPr>
        <p:txBody>
          <a:bodyPr/>
          <a:lstStyle/>
          <a:p>
            <a:endParaRPr lang="ar-KW"/>
          </a:p>
        </p:txBody>
      </p:sp>
      <p:sp>
        <p:nvSpPr>
          <p:cNvPr id="7" name="Slide Number Placeholder 6"/>
          <p:cNvSpPr>
            <a:spLocks noGrp="1"/>
          </p:cNvSpPr>
          <p:nvPr>
            <p:ph type="sldNum" sz="quarter" idx="12"/>
          </p:nvPr>
        </p:nvSpPr>
        <p:spPr>
          <a:xfrm>
            <a:off x="146304" y="6208776"/>
            <a:ext cx="457200" cy="457200"/>
          </a:xfrm>
        </p:spPr>
        <p:txBody>
          <a:bodyPr/>
          <a:lstStyle/>
          <a:p>
            <a:fld id="{4FE25AC8-F5B7-463E-9F1C-167892EF78FA}" type="slidenum">
              <a:rPr lang="ar-KW" smtClean="0"/>
              <a:pPr/>
              <a:t>‹#›</a:t>
            </a:fld>
            <a:endParaRPr lang="ar-KW"/>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0832F38-AD43-41A0-BE71-EF4FB239005B}" type="datetimeFigureOut">
              <a:rPr lang="ar-KW" smtClean="0"/>
              <a:pPr/>
              <a:t>28/05/1430</a:t>
            </a:fld>
            <a:endParaRPr lang="ar-KW"/>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ar-KW"/>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4FE25AC8-F5B7-463E-9F1C-167892EF78FA}" type="slidenum">
              <a:rPr lang="ar-KW" smtClean="0"/>
              <a:pPr/>
              <a:t>‹#›</a:t>
            </a:fld>
            <a:endParaRPr lang="ar-KW"/>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274320" indent="-274320" algn="r" rtl="1"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r" rtl="1"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r" rtl="1"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r" rtl="1"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r" rtl="1"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r" rtl="1"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r" rtl="1"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r" rtl="1"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786" y="1428736"/>
            <a:ext cx="7772400" cy="1470025"/>
          </a:xfrm>
        </p:spPr>
        <p:txBody>
          <a:bodyPr>
            <a:normAutofit/>
          </a:bodyPr>
          <a:lstStyle/>
          <a:p>
            <a:r>
              <a:rPr lang="ar-KW" sz="6600" b="1" dirty="0" smtClean="0"/>
              <a:t>الجزء 2 من الرسالة </a:t>
            </a:r>
            <a:endParaRPr lang="ar-KW" sz="66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643042" y="1428736"/>
            <a:ext cx="6522940" cy="646331"/>
          </a:xfrm>
          <a:prstGeom prst="rect">
            <a:avLst/>
          </a:prstGeom>
          <a:noFill/>
        </p:spPr>
        <p:txBody>
          <a:bodyPr wrap="none" rtlCol="1">
            <a:spAutoFit/>
          </a:bodyPr>
          <a:lstStyle/>
          <a:p>
            <a:r>
              <a:rPr lang="ar-KW" sz="3600" b="1" dirty="0" smtClean="0"/>
              <a:t>إعداد : طالبات العلم في موقع بحور دعوية</a:t>
            </a:r>
            <a:endParaRPr lang="ar-KW" sz="36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28596" y="1214422"/>
            <a:ext cx="8229600" cy="4525963"/>
          </a:xfrm>
        </p:spPr>
        <p:txBody>
          <a:bodyPr/>
          <a:lstStyle/>
          <a:p>
            <a:pPr>
              <a:buNone/>
            </a:pPr>
            <a:r>
              <a:rPr lang="ar-KW" b="1" dirty="0" smtClean="0"/>
              <a:t>... بادر إلى قلعه وإزالته ومحو أثره وهكذا الصائن لقلبه ودينه تراه يجتنب طبوع الذنوب وآثارها ، فإن لها في القلب طبوعا وآثارا  أعظم من الطبوع الفاحشة في الثوب النقي الأبيض.. بخلاف صاحب العلو فإنه وإن شابه هذا في تحرزه وتجنبه فهو يقصد أن يعلو رقابهم ويجعلهم تحت قدمه فهذا لون وذاك لون..</a:t>
            </a:r>
          </a:p>
          <a:p>
            <a:pPr>
              <a:buNone/>
            </a:pPr>
            <a:endParaRPr lang="ar-KW" dirty="0"/>
          </a:p>
          <a:p>
            <a:pPr>
              <a:buNone/>
            </a:pPr>
            <a:r>
              <a:rPr lang="ar-KW" sz="2000" b="1" dirty="0" smtClean="0"/>
              <a:t>من كتاب الروح</a:t>
            </a:r>
            <a:endParaRPr lang="ar-KW" sz="20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229600" cy="1143000"/>
          </a:xfrm>
        </p:spPr>
        <p:txBody>
          <a:bodyPr>
            <a:normAutofit fontScale="90000"/>
          </a:bodyPr>
          <a:lstStyle/>
          <a:p>
            <a:r>
              <a:rPr lang="ar-KW" b="1" u="sng"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الدنيا جيفة والأسد لا يقع على الجيف </a:t>
            </a:r>
            <a:endParaRPr lang="ar-KW" b="1" u="sng"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Content Placeholder 2"/>
          <p:cNvSpPr>
            <a:spLocks noGrp="1"/>
          </p:cNvSpPr>
          <p:nvPr>
            <p:ph sz="quarter" idx="1"/>
          </p:nvPr>
        </p:nvSpPr>
        <p:spPr>
          <a:xfrm>
            <a:off x="428596" y="2214554"/>
            <a:ext cx="8229600" cy="1828800"/>
          </a:xfrm>
        </p:spPr>
        <p:txBody>
          <a:bodyPr/>
          <a:lstStyle/>
          <a:p>
            <a:pPr>
              <a:buNone/>
            </a:pPr>
            <a:r>
              <a:rPr lang="ar-KW"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عن ابن مسعود رضي الله تعالى عنه قال: من أراد الآخرة أضر بالدنيا ومن أراد الدنيا أضر بالآخرة ، ياقوم ! فأضروا بالفاني للباقي</a:t>
            </a:r>
            <a:endParaRPr lang="ar-KW"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5728"/>
            <a:ext cx="9144000" cy="1143000"/>
          </a:xfrm>
        </p:spPr>
        <p:txBody>
          <a:bodyPr>
            <a:normAutofit/>
          </a:bodyPr>
          <a:lstStyle/>
          <a:p>
            <a:r>
              <a:rPr lang="ar-KW"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outerShdw blurRad="38100" dist="38100" dir="2700000" algn="tl">
                    <a:srgbClr val="000000">
                      <a:alpha val="43137"/>
                    </a:srgbClr>
                  </a:outerShdw>
                  <a:reflection blurRad="12700" stA="28000" endPos="45000" dist="1000" dir="5400000" sy="-100000" algn="bl" rotWithShape="0"/>
                </a:effectLst>
              </a:rPr>
              <a:t>خسيس الهمة دنيء النفس</a:t>
            </a:r>
            <a:endParaRPr lang="ar-KW"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outerShdw blurRad="38100" dist="38100" dir="2700000" algn="tl">
                  <a:srgbClr val="000000">
                    <a:alpha val="43137"/>
                  </a:srgbClr>
                </a:outerShdw>
                <a:reflection blurRad="12700" stA="28000" endPos="45000" dist="1000" dir="5400000" sy="-100000" algn="bl" rotWithShape="0"/>
              </a:effectLst>
            </a:endParaRPr>
          </a:p>
        </p:txBody>
      </p:sp>
      <p:sp>
        <p:nvSpPr>
          <p:cNvPr id="3" name="Content Placeholder 2"/>
          <p:cNvSpPr>
            <a:spLocks noGrp="1"/>
          </p:cNvSpPr>
          <p:nvPr>
            <p:ph sz="quarter" idx="1"/>
          </p:nvPr>
        </p:nvSpPr>
        <p:spPr>
          <a:xfrm>
            <a:off x="857224" y="2000240"/>
            <a:ext cx="7772400" cy="4572000"/>
          </a:xfrm>
        </p:spPr>
        <p:txBody>
          <a:bodyPr/>
          <a:lstStyle/>
          <a:p>
            <a:pPr>
              <a:buNone/>
            </a:pPr>
            <a:r>
              <a:rPr lang="ar-KW"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يستحيي الإنسان ممن يكبر في نفسه ،فيستحيي من العالم أكثر من استحيائه من الجاهل ،ويسحيي من الصالح أكثر من الفاجر ،في حين أنه لا يستحيي من الحيوان ،ولا من الأطفال ، ومن كانت نفسه عنده كبيرة كان استحياؤه منها أشد من استحيائه من غيرها ، أما خسيس الهمة فإنه يستحيي من الناس ولا يستحيي من نفسه لأن نفسه أخس عنده من غيره وهو يراها أحقر من أن يستحيي منها فمن ثم قال بعض السلف : من عمل في السر عملا يستحيي منه في العلانية فليس لنفسه عنده قدر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285852" y="2428869"/>
            <a:ext cx="6829444" cy="1714512"/>
          </a:xfrm>
          <a:solidFill>
            <a:schemeClr val="tx1">
              <a:lumMod val="95000"/>
              <a:lumOff val="5000"/>
            </a:schemeClr>
          </a:solidFill>
          <a:ln w="57150">
            <a:solidFill>
              <a:srgbClr val="FFFFFF"/>
            </a:solidFill>
          </a:ln>
          <a:scene3d>
            <a:camera prst="orthographicFront"/>
            <a:lightRig rig="flat" dir="tl">
              <a:rot lat="0" lon="0" rev="6600000"/>
            </a:lightRig>
          </a:scene3d>
          <a:sp3d>
            <a:bevelT w="165100" prst="coolSlant"/>
          </a:sp3d>
        </p:spPr>
        <p:txBody>
          <a:bodyPr>
            <a:normAutofit/>
            <a:sp3d extrusionH="25400" contourW="8890">
              <a:bevelT w="38100" h="31750"/>
              <a:contourClr>
                <a:schemeClr val="accent2">
                  <a:shade val="75000"/>
                </a:schemeClr>
              </a:contourClr>
            </a:sp3d>
          </a:bodyPr>
          <a:lstStyle/>
          <a:p>
            <a:pPr>
              <a:buNone/>
            </a:pPr>
            <a:r>
              <a:rPr lang="ar-KW" sz="39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قيل لبعض العباد : من شر الناس؟</a:t>
            </a:r>
          </a:p>
          <a:p>
            <a:pPr>
              <a:buNone/>
            </a:pPr>
            <a:r>
              <a:rPr lang="ar-KW" sz="39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قال : من لا يبالي أن يراه لناس مسيئا</a:t>
            </a:r>
            <a:r>
              <a:rPr lang="ar-KW"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t>
            </a:r>
            <a:endParaRPr lang="ar-KW"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5500702"/>
            <a:ext cx="3857652" cy="582594"/>
          </a:xfrm>
        </p:spPr>
        <p:txBody>
          <a:bodyPr>
            <a:normAutofit fontScale="90000"/>
          </a:bodyPr>
          <a:lstStyle/>
          <a:p>
            <a:r>
              <a:rPr lang="ar-KW" sz="2400" b="1" dirty="0" smtClean="0"/>
              <a:t>مفتاح دار السعادة (1\134)</a:t>
            </a:r>
            <a:endParaRPr lang="ar-KW" sz="2400" b="1" dirty="0"/>
          </a:p>
        </p:txBody>
      </p:sp>
      <p:sp>
        <p:nvSpPr>
          <p:cNvPr id="3" name="Content Placeholder 2"/>
          <p:cNvSpPr>
            <a:spLocks noGrp="1"/>
          </p:cNvSpPr>
          <p:nvPr>
            <p:ph sz="quarter" idx="1"/>
          </p:nvPr>
        </p:nvSpPr>
        <p:spPr>
          <a:xfrm>
            <a:off x="500034" y="500042"/>
            <a:ext cx="8429684" cy="4500594"/>
          </a:xfrm>
        </p:spPr>
        <p:txBody>
          <a:bodyPr>
            <a:noAutofit/>
          </a:bodyPr>
          <a:lstStyle/>
          <a:p>
            <a:pPr>
              <a:buNone/>
            </a:pPr>
            <a:r>
              <a:rPr lang="ar-KW" b="1" dirty="0" smtClean="0"/>
              <a:t>(لا شيء أقبح بالإنسان من أن يكون غافلا عن الفضائل الدينية والعلوم النافعة والأعمال الصالحة فمن كان كذلك فهو من الهمج الرعاع الذين يكدرون الماء ويغلون الأسعار إن عاش عاش غير حميد وإن مات مات غير فقيد فقدهم راحة للبلاد والعباد ولا تبكي عليهم السماء ولا تستوحش لهم الغبراء).</a:t>
            </a:r>
          </a:p>
          <a:p>
            <a:pPr>
              <a:buNone/>
            </a:pPr>
            <a:endParaRPr lang="ar-KW" b="1" dirty="0"/>
          </a:p>
          <a:p>
            <a:pPr>
              <a:buNone/>
            </a:pPr>
            <a:r>
              <a:rPr lang="ar-KW" b="1" dirty="0" smtClean="0"/>
              <a:t>قال تعالى : ”أم تَحسب أن أكثرهم يسمعون أو يعقلون إن هم كالأنعام بل هم أضل سبيلا“</a:t>
            </a:r>
            <a:endParaRPr lang="ar-KW"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21223780">
            <a:off x="0" y="285728"/>
            <a:ext cx="5614998" cy="868346"/>
          </a:xfrm>
        </p:spPr>
        <p:txBody>
          <a:bodyPr>
            <a:normAutofit fontScale="90000"/>
          </a:bodyPr>
          <a:lstStyle/>
          <a:p>
            <a:r>
              <a:rPr lang="ar-KW" dirty="0" smtClean="0"/>
              <a:t>من أسباب الارتقاء بالهمة :</a:t>
            </a:r>
            <a:endParaRPr lang="ar-KW" dirty="0"/>
          </a:p>
        </p:txBody>
      </p:sp>
      <p:sp>
        <p:nvSpPr>
          <p:cNvPr id="3" name="Content Placeholder 2"/>
          <p:cNvSpPr>
            <a:spLocks noGrp="1"/>
          </p:cNvSpPr>
          <p:nvPr>
            <p:ph sz="quarter" idx="1"/>
          </p:nvPr>
        </p:nvSpPr>
        <p:spPr>
          <a:xfrm>
            <a:off x="214282" y="1071546"/>
            <a:ext cx="8715436" cy="5286412"/>
          </a:xfrm>
          <a:solidFill>
            <a:srgbClr val="FFFFFF">
              <a:alpha val="38824"/>
            </a:srgbClr>
          </a:solidFill>
        </p:spPr>
        <p:txBody>
          <a:bodyPr>
            <a:normAutofit/>
          </a:bodyPr>
          <a:lstStyle/>
          <a:p>
            <a:r>
              <a:rPr lang="ar-KW" b="1" dirty="0" smtClean="0"/>
              <a:t>العلم والبصيرة</a:t>
            </a:r>
          </a:p>
          <a:p>
            <a:r>
              <a:rPr lang="ar-KW" b="1" dirty="0" smtClean="0"/>
              <a:t>ارادة الاخرة وجعل الهم هما واحدا</a:t>
            </a:r>
          </a:p>
          <a:p>
            <a:r>
              <a:rPr lang="ar-KW" b="1" dirty="0" smtClean="0"/>
              <a:t>كثرة ذكر الموت : لأنه يدفع إلى العمل للآخرة</a:t>
            </a:r>
            <a:r>
              <a:rPr lang="ar-KW" b="1" dirty="0"/>
              <a:t> </a:t>
            </a:r>
            <a:r>
              <a:rPr lang="ar-KW" b="1" dirty="0" smtClean="0"/>
              <a:t>، وكان يقول صالح المري : ان ذكر الموت إذا فارقني ساعه فسد علي قلبي</a:t>
            </a:r>
          </a:p>
          <a:p>
            <a:r>
              <a:rPr lang="ar-KW" b="1" dirty="0" smtClean="0"/>
              <a:t>الدعاء</a:t>
            </a:r>
          </a:p>
          <a:p>
            <a:r>
              <a:rPr lang="ar-KW" b="1" dirty="0" smtClean="0"/>
              <a:t>الاجتهاد في حصر الذهن وتركيز الفكر في معالي الأمور </a:t>
            </a:r>
          </a:p>
          <a:p>
            <a:pPr>
              <a:buNone/>
            </a:pPr>
            <a:r>
              <a:rPr lang="ar-KW" b="1" dirty="0" smtClean="0"/>
              <a:t>قال الحسن : نفسك إن لم تشغلها بالحق شغلتك بالباطل .</a:t>
            </a:r>
          </a:p>
          <a:p>
            <a:r>
              <a:rPr lang="ar-KW" b="1" dirty="0" smtClean="0"/>
              <a:t>التحول عن البيئة المثبطه  وصحبة أولي الهمم العالية ومطالع أخبارهم .</a:t>
            </a:r>
            <a:endParaRPr lang="ar-KW" b="1" dirty="0"/>
          </a:p>
          <a:p>
            <a:pPr>
              <a:buNone/>
            </a:pPr>
            <a:r>
              <a:rPr lang="ar-KW" b="1" dirty="0" smtClean="0"/>
              <a:t>وعن ابن عباس رضي الله عنهما عن النبي صلى الله عليه وسلم في قوله تعالى : (ألا إن أولياء الله لا خوف عليهم ولا هم يحزنون) قال: هم الذين يُذكر الله لرؤيتهم . </a:t>
            </a:r>
            <a:r>
              <a:rPr lang="ar-KW" sz="1900" b="1" dirty="0" smtClean="0"/>
              <a:t>”السلسلة الصحيحة“</a:t>
            </a:r>
            <a:endParaRPr lang="ar-KW"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00034" y="285728"/>
            <a:ext cx="8229600" cy="6286544"/>
          </a:xfrm>
          <a:solidFill>
            <a:srgbClr val="FFC000">
              <a:alpha val="23922"/>
            </a:srgbClr>
          </a:solidFill>
        </p:spPr>
        <p:txBody>
          <a:bodyPr>
            <a:normAutofit/>
          </a:bodyPr>
          <a:lstStyle/>
          <a:p>
            <a:r>
              <a:rPr lang="ar-KW" b="1" dirty="0" smtClean="0"/>
              <a:t>المبادرة والمداومة والمثابرة في كل الظروف،</a:t>
            </a:r>
          </a:p>
          <a:p>
            <a:pPr>
              <a:buNone/>
            </a:pPr>
            <a:r>
              <a:rPr lang="ar-KW" b="1" dirty="0" smtClean="0"/>
              <a:t> قال تعالى : يا أيها الذين آمنوا اصبروا وصابروا ورابطوا واذكروا الله لعلكم تفلحون .</a:t>
            </a:r>
          </a:p>
          <a:p>
            <a:pPr>
              <a:buNone/>
            </a:pPr>
            <a:r>
              <a:rPr lang="ar-KW" b="1" dirty="0" smtClean="0"/>
              <a:t>وقال عز وجل : وجاهدوا في الله حق جهاده </a:t>
            </a:r>
          </a:p>
          <a:p>
            <a:pPr>
              <a:buNone/>
            </a:pPr>
            <a:r>
              <a:rPr lang="ar-KW" b="1" dirty="0" smtClean="0"/>
              <a:t>وقال تعالى : والذين جاهدوا فينا لنهدينهم سبلنا</a:t>
            </a:r>
          </a:p>
          <a:p>
            <a:pPr>
              <a:buNone/>
            </a:pPr>
            <a:r>
              <a:rPr lang="ar-KW" b="1" dirty="0" smtClean="0"/>
              <a:t>فكبير الهمة لا يستنيم للأمر الواقع بل يبادر ويباديء في أقسى الظروف حماية لهمته أن تهمد ووقاية لها من أن تضمر واستثمارا لأول فرصة متاحة :</a:t>
            </a:r>
          </a:p>
          <a:p>
            <a:pPr algn="ctr">
              <a:buNone/>
            </a:pPr>
            <a:r>
              <a:rPr lang="ar-KW" b="1" dirty="0" smtClean="0"/>
              <a:t>ليس في كل حال وأوان     تتهيا صنائع الإحسان </a:t>
            </a:r>
          </a:p>
          <a:p>
            <a:pPr algn="ctr">
              <a:buNone/>
            </a:pPr>
            <a:r>
              <a:rPr lang="ar-KW" b="1" dirty="0" smtClean="0"/>
              <a:t>فإذا أمكنت فبادر إليها       حذرا من تعذر الإمكان</a:t>
            </a:r>
          </a:p>
          <a:p>
            <a:pPr>
              <a:buNone/>
            </a:pPr>
            <a:endParaRPr lang="ar-KW" b="1" dirty="0"/>
          </a:p>
          <a:p>
            <a:pPr>
              <a:buNone/>
            </a:pPr>
            <a:r>
              <a:rPr lang="ar-KW" b="1" dirty="0" smtClean="0"/>
              <a:t>وهذا شيخ الاسلام ابن تيمية يكتب فتاواه وهو سجين ويرسلها إلى تلاميذه ولما أصدر السلطان أمرا باخراج ماعنده من الكتب والأقلام والأوراق ظل يكتب فتاواه ورسائله بالفحم وعلى جدار السجن</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14356"/>
            <a:ext cx="9144000" cy="4929222"/>
          </a:xfrm>
          <a:solidFill>
            <a:srgbClr val="FFFFFF">
              <a:alpha val="30196"/>
            </a:srgbClr>
          </a:solidFill>
        </p:spPr>
        <p:txBody>
          <a:bodyPr/>
          <a:lstStyle/>
          <a:p>
            <a:pPr algn="r"/>
            <a:r>
              <a:rPr lang="ar-KW" b="1" dirty="0" smtClean="0"/>
              <a:t>قد أجمع عقلاء كل امة أن النعيم لا يدرك بالنعيم، وأن من آثر الراحة ، فاتته الراحة وأن بحسب ركون الأهوال واحتمال المشاق تكون الفرحة واللذة، فلا فرحة لمن لا هم له ، ولا لذة لمن لا صبرله ، ولا نعيم لمن لا شقاء له ....والله المستعان ولا قوة إلا بالله </a:t>
            </a:r>
            <a:endParaRPr lang="ar-KW" b="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TotalTime>
  <Words>568</Words>
  <Application>Microsoft Office PowerPoint</Application>
  <PresentationFormat>On-screen Show (4:3)</PresentationFormat>
  <Paragraphs>34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Equity</vt:lpstr>
      <vt:lpstr>الجزء 2 من الرسالة </vt:lpstr>
      <vt:lpstr>Slide 2</vt:lpstr>
      <vt:lpstr>الدنيا جيفة والأسد لا يقع على الجيف </vt:lpstr>
      <vt:lpstr>خسيس الهمة دنيء النفس</vt:lpstr>
      <vt:lpstr>Slide 5</vt:lpstr>
      <vt:lpstr>مفتاح دار السعادة (1\134)</vt:lpstr>
      <vt:lpstr>من أسباب الارتقاء بالهمة :</vt:lpstr>
      <vt:lpstr>Slide 8</vt:lpstr>
      <vt:lpstr>قد أجمع عقلاء كل امة أن النعيم لا يدرك بالنعيم، وأن من آثر الراحة ، فاتته الراحة وأن بحسب ركون الأهوال واحتمال المشاق تكون الفرحة واللذة، فلا فرحة لمن لا هم له ، ولا لذة لمن لا صبرله ، ولا نعيم لمن لا شقاء له ....والله المستعان ولا قوة إلا بالله </vt:lpstr>
      <vt:lpstr>Slide 10</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الجزء 2 من الرسالة </dc:title>
  <dc:creator>Dalal</dc:creator>
  <cp:lastModifiedBy>Dalal</cp:lastModifiedBy>
  <cp:revision>2</cp:revision>
  <dcterms:created xsi:type="dcterms:W3CDTF">2008-11-28T19:38:07Z</dcterms:created>
  <dcterms:modified xsi:type="dcterms:W3CDTF">2009-05-22T10:26:46Z</dcterms:modified>
</cp:coreProperties>
</file>