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96" r:id="rId3"/>
    <p:sldId id="297" r:id="rId4"/>
    <p:sldId id="257" r:id="rId5"/>
    <p:sldId id="266" r:id="rId6"/>
    <p:sldId id="270" r:id="rId7"/>
    <p:sldId id="272" r:id="rId8"/>
    <p:sldId id="299" r:id="rId9"/>
    <p:sldId id="300" r:id="rId10"/>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FFC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17" name="Footer Placeholder 16"/>
          <p:cNvSpPr>
            <a:spLocks noGrp="1"/>
          </p:cNvSpPr>
          <p:nvPr>
            <p:ph type="ftr" sz="quarter" idx="11"/>
          </p:nvPr>
        </p:nvSpPr>
        <p:spPr/>
        <p:txBody>
          <a:bodyPr/>
          <a:lstStyle/>
          <a:p>
            <a:endParaRPr lang="ar-KW"/>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5F900E0-852D-485C-BDE1-89F1B662C577}" type="slidenum">
              <a:rPr lang="ar-KW" smtClean="0"/>
              <a:pPr/>
              <a:t>‹#›</a:t>
            </a:fld>
            <a:endParaRPr lang="ar-KW"/>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B5F900E0-852D-485C-BDE1-89F1B662C577}" type="slidenum">
              <a:rPr lang="ar-KW" smtClean="0"/>
              <a:pPr/>
              <a:t>‹#›</a:t>
            </a:fld>
            <a:endParaRPr lang="ar-K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B5F900E0-852D-485C-BDE1-89F1B662C577}" type="slidenum">
              <a:rPr lang="ar-KW" smtClean="0"/>
              <a:pPr/>
              <a:t>‹#›</a:t>
            </a:fld>
            <a:endParaRPr lang="ar-K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B5F900E0-852D-485C-BDE1-89F1B662C577}" type="slidenum">
              <a:rPr lang="ar-KW" smtClean="0"/>
              <a:pPr/>
              <a:t>‹#›</a:t>
            </a:fld>
            <a:endParaRPr lang="ar-KW"/>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5" name="Footer Placeholder 4"/>
          <p:cNvSpPr>
            <a:spLocks noGrp="1"/>
          </p:cNvSpPr>
          <p:nvPr>
            <p:ph type="ftr" sz="quarter" idx="11"/>
          </p:nvPr>
        </p:nvSpPr>
        <p:spPr>
          <a:xfrm>
            <a:off x="800100" y="6172200"/>
            <a:ext cx="4000500" cy="457200"/>
          </a:xfrm>
        </p:spPr>
        <p:txBody>
          <a:bodyPr/>
          <a:lstStyle/>
          <a:p>
            <a:endParaRPr lang="ar-KW"/>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5F900E0-852D-485C-BDE1-89F1B662C577}" type="slidenum">
              <a:rPr lang="ar-KW" smtClean="0"/>
              <a:pPr/>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B5F900E0-852D-485C-BDE1-89F1B662C577}" type="slidenum">
              <a:rPr lang="ar-KW" smtClean="0"/>
              <a:pPr/>
              <a:t>‹#›</a:t>
            </a:fld>
            <a:endParaRPr lang="ar-KW"/>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B5F900E0-852D-485C-BDE1-89F1B662C577}" type="slidenum">
              <a:rPr lang="ar-KW" smtClean="0"/>
              <a:pPr/>
              <a:t>‹#›</a:t>
            </a:fld>
            <a:endParaRPr lang="ar-KW"/>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B5F900E0-852D-485C-BDE1-89F1B662C577}" type="slidenum">
              <a:rPr lang="ar-KW" smtClean="0"/>
              <a:pPr/>
              <a:t>‹#›</a:t>
            </a:fld>
            <a:endParaRPr lang="ar-K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B5F900E0-852D-485C-BDE1-89F1B662C577}" type="slidenum">
              <a:rPr lang="ar-KW" smtClean="0"/>
              <a:pPr/>
              <a:t>‹#›</a:t>
            </a:fld>
            <a:endParaRPr lang="ar-K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B5F900E0-852D-485C-BDE1-89F1B662C577}" type="slidenum">
              <a:rPr lang="ar-KW" smtClean="0"/>
              <a:pPr/>
              <a:t>‹#›</a:t>
            </a:fld>
            <a:endParaRPr lang="ar-KW"/>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D46E9B-5EBD-465D-AE52-109D09F8AAA6}" type="datetimeFigureOut">
              <a:rPr lang="ar-KW" smtClean="0"/>
              <a:pPr/>
              <a:t>28/05/1430</a:t>
            </a:fld>
            <a:endParaRPr lang="ar-KW"/>
          </a:p>
        </p:txBody>
      </p:sp>
      <p:sp>
        <p:nvSpPr>
          <p:cNvPr id="6" name="Footer Placeholder 5"/>
          <p:cNvSpPr>
            <a:spLocks noGrp="1"/>
          </p:cNvSpPr>
          <p:nvPr>
            <p:ph type="ftr" sz="quarter" idx="11"/>
          </p:nvPr>
        </p:nvSpPr>
        <p:spPr>
          <a:xfrm>
            <a:off x="914400" y="6172200"/>
            <a:ext cx="3886200" cy="457200"/>
          </a:xfrm>
        </p:spPr>
        <p:txBody>
          <a:bodyPr/>
          <a:lstStyle/>
          <a:p>
            <a:endParaRPr lang="ar-KW"/>
          </a:p>
        </p:txBody>
      </p:sp>
      <p:sp>
        <p:nvSpPr>
          <p:cNvPr id="7" name="Slide Number Placeholder 6"/>
          <p:cNvSpPr>
            <a:spLocks noGrp="1"/>
          </p:cNvSpPr>
          <p:nvPr>
            <p:ph type="sldNum" sz="quarter" idx="12"/>
          </p:nvPr>
        </p:nvSpPr>
        <p:spPr>
          <a:xfrm>
            <a:off x="146304" y="6208776"/>
            <a:ext cx="457200" cy="457200"/>
          </a:xfrm>
        </p:spPr>
        <p:txBody>
          <a:bodyPr/>
          <a:lstStyle/>
          <a:p>
            <a:fld id="{B5F900E0-852D-485C-BDE1-89F1B662C577}" type="slidenum">
              <a:rPr lang="ar-KW" smtClean="0"/>
              <a:pPr/>
              <a:t>‹#›</a:t>
            </a:fld>
            <a:endParaRPr lang="ar-KW"/>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FD46E9B-5EBD-465D-AE52-109D09F8AAA6}" type="datetimeFigureOut">
              <a:rPr lang="ar-KW" smtClean="0"/>
              <a:pPr/>
              <a:t>28/05/1430</a:t>
            </a:fld>
            <a:endParaRPr lang="ar-KW"/>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KW"/>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5F900E0-852D-485C-BDE1-89F1B662C577}" type="slidenum">
              <a:rPr lang="ar-KW" smtClean="0"/>
              <a:pPr/>
              <a:t>‹#›</a:t>
            </a:fld>
            <a:endParaRPr lang="ar-KW"/>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386374"/>
            <a:ext cx="4486284" cy="1471626"/>
          </a:xfrm>
        </p:spPr>
        <p:txBody>
          <a:bodyPr/>
          <a:lstStyle/>
          <a:p>
            <a:r>
              <a:rPr lang="ar-KW" b="1" dirty="0" smtClean="0"/>
              <a:t>فوائد منتقاة من كتاب علو الهمة </a:t>
            </a:r>
          </a:p>
          <a:p>
            <a:r>
              <a:rPr lang="ar-KW" b="1" dirty="0" smtClean="0">
                <a:solidFill>
                  <a:schemeClr val="accent2">
                    <a:lumMod val="75000"/>
                  </a:schemeClr>
                </a:solidFill>
              </a:rPr>
              <a:t>للشيخ محمد بن اسماعيل المقدم</a:t>
            </a:r>
            <a:endParaRPr lang="ar-KW" b="1" dirty="0">
              <a:solidFill>
                <a:schemeClr val="accent2">
                  <a:lumMod val="75000"/>
                </a:schemeClr>
              </a:solidFill>
            </a:endParaRPr>
          </a:p>
        </p:txBody>
      </p:sp>
      <p:sp>
        <p:nvSpPr>
          <p:cNvPr id="2" name="Title 1"/>
          <p:cNvSpPr>
            <a:spLocks noGrp="1"/>
          </p:cNvSpPr>
          <p:nvPr>
            <p:ph type="ctrTitle"/>
          </p:nvPr>
        </p:nvSpPr>
        <p:spPr>
          <a:xfrm rot="21319773">
            <a:off x="2226363" y="1446510"/>
            <a:ext cx="6343640" cy="1910407"/>
          </a:xfrm>
        </p:spPr>
        <p:txBody>
          <a:bodyPr>
            <a:normAutofit fontScale="90000"/>
          </a:bodyPr>
          <a:lstStyle/>
          <a:p>
            <a:r>
              <a:rPr lang="ar-KW" sz="6600" b="1" i="1" dirty="0" smtClean="0">
                <a:effectLst>
                  <a:outerShdw blurRad="38100" dist="38100" dir="2700000" algn="tl">
                    <a:srgbClr val="000000">
                      <a:alpha val="43137"/>
                    </a:srgbClr>
                  </a:outerShdw>
                </a:effectLst>
              </a:rPr>
              <a:t>رسالة لكل طالبة علم </a:t>
            </a:r>
            <a:endParaRPr lang="ar-KW" sz="6600" b="1" i="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1"/>
            <a:ext cx="8229600" cy="3257560"/>
          </a:xfrm>
          <a:solidFill>
            <a:srgbClr val="FFFFFF">
              <a:alpha val="32941"/>
            </a:srgbClr>
          </a:solidFill>
        </p:spPr>
        <p:txBody>
          <a:bodyPr>
            <a:normAutofit/>
          </a:bodyPr>
          <a:lstStyle/>
          <a:p>
            <a:pPr>
              <a:buNone/>
            </a:pPr>
            <a:r>
              <a:rPr lang="ar-KW" sz="4000" b="1" dirty="0" smtClean="0"/>
              <a:t>قال رسول الله صلى الله عليه وسلم : من كانت نيته الآخرة جعل الله غناه في قلبه وجمع له شمله وأتته الدنيا وهي راغمة ومن كانت نيته طلب الدنيا جعل الله فقره بين عينيه وشتت عليه أمره ولا يأتيه منها إلا ما كتب له </a:t>
            </a:r>
            <a:endParaRPr lang="ar-KW"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857232"/>
            <a:ext cx="8229600" cy="4525963"/>
          </a:xfrm>
          <a:solidFill>
            <a:srgbClr val="FFFFFF">
              <a:alpha val="50980"/>
            </a:srgbClr>
          </a:solidFill>
        </p:spPr>
        <p:txBody>
          <a:bodyPr/>
          <a:lstStyle/>
          <a:p>
            <a:pPr>
              <a:buNone/>
            </a:pPr>
            <a:r>
              <a:rPr lang="ar-KW" b="1" dirty="0" smtClean="0"/>
              <a:t>قال عمر بن عبد العزيز رحمه الله تعالى لدُكين لما جاءه : يا دُكين إن لي نفسا تواقه لم تزل تتوق إلى الامارة فلما نلتها تاقت إلى الخلافة فلما نلتها تاقت إلى الجنة .</a:t>
            </a:r>
          </a:p>
          <a:p>
            <a:pPr>
              <a:buNone/>
            </a:pPr>
            <a:endParaRPr lang="ar-KW" b="1" dirty="0"/>
          </a:p>
          <a:p>
            <a:pPr>
              <a:buNone/>
            </a:pPr>
            <a:r>
              <a:rPr lang="ar-KW" b="1" dirty="0" smtClean="0"/>
              <a:t>وقال الامام ابن الجوزي رحمه الله : من أعمل فكره الصافي دله على طلب أشرف المقامات ونهاه عن الرضى بالنقص في كل حال ، وقد قال المتنبي : </a:t>
            </a:r>
          </a:p>
          <a:p>
            <a:pPr>
              <a:buNone/>
            </a:pPr>
            <a:r>
              <a:rPr lang="ar-KW" b="1" dirty="0" smtClean="0"/>
              <a:t>لم أر في عيوب الناس عيبا      كنقص القادرين على التمام </a:t>
            </a:r>
            <a:endParaRPr lang="ar-KW"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164910">
            <a:off x="53512" y="75050"/>
            <a:ext cx="4657700" cy="1143000"/>
          </a:xfrm>
        </p:spPr>
        <p:txBody>
          <a:bodyPr>
            <a:normAutofit fontScale="90000"/>
          </a:bodyPr>
          <a:lstStyle/>
          <a:p>
            <a:r>
              <a:rPr lang="ar-KW" dirty="0" smtClean="0">
                <a:solidFill>
                  <a:schemeClr val="bg1">
                    <a:lumMod val="50000"/>
                  </a:schemeClr>
                </a:solidFill>
                <a:effectLst>
                  <a:outerShdw blurRad="38100" dist="38100" dir="2700000" algn="tl">
                    <a:srgbClr val="000000">
                      <a:alpha val="43137"/>
                    </a:srgbClr>
                  </a:outerShdw>
                </a:effectLst>
              </a:rPr>
              <a:t>علام </a:t>
            </a:r>
            <a:r>
              <a:rPr lang="ar-KW" dirty="0" smtClean="0">
                <a:solidFill>
                  <a:schemeClr val="accent2">
                    <a:lumMod val="60000"/>
                    <a:lumOff val="40000"/>
                  </a:schemeClr>
                </a:solidFill>
                <a:effectLst>
                  <a:outerShdw blurRad="38100" dist="38100" dir="2700000" algn="tl">
                    <a:srgbClr val="000000">
                      <a:alpha val="43137"/>
                    </a:srgbClr>
                  </a:outerShdw>
                </a:effectLst>
              </a:rPr>
              <a:t>يندم</a:t>
            </a:r>
            <a:r>
              <a:rPr lang="ar-KW" dirty="0" smtClean="0">
                <a:solidFill>
                  <a:schemeClr val="bg1">
                    <a:lumMod val="50000"/>
                  </a:schemeClr>
                </a:solidFill>
                <a:effectLst>
                  <a:outerShdw blurRad="38100" dist="38100" dir="2700000" algn="tl">
                    <a:srgbClr val="000000">
                      <a:alpha val="43137"/>
                    </a:srgbClr>
                  </a:outerShdw>
                </a:effectLst>
              </a:rPr>
              <a:t> كبير الهمة؟</a:t>
            </a:r>
            <a:endParaRPr lang="ar-KW" dirty="0">
              <a:solidFill>
                <a:schemeClr val="bg1">
                  <a:lumMod val="50000"/>
                </a:schemeClr>
              </a:solidFill>
              <a:effectLst>
                <a:outerShdw blurRad="38100" dist="38100" dir="2700000" algn="tl">
                  <a:srgbClr val="000000">
                    <a:alpha val="43137"/>
                  </a:srgbClr>
                </a:outerShdw>
              </a:effectLst>
            </a:endParaRPr>
          </a:p>
        </p:txBody>
      </p:sp>
      <p:sp>
        <p:nvSpPr>
          <p:cNvPr id="5" name="Rectangle 4"/>
          <p:cNvSpPr/>
          <p:nvPr/>
        </p:nvSpPr>
        <p:spPr>
          <a:xfrm>
            <a:off x="357158" y="1997838"/>
            <a:ext cx="8358246" cy="3570208"/>
          </a:xfrm>
          <a:prstGeom prst="rect">
            <a:avLst/>
          </a:prstGeom>
        </p:spPr>
        <p:txBody>
          <a:bodyPr wrap="square">
            <a:spAutoFit/>
          </a:bodyPr>
          <a:lstStyle/>
          <a:p>
            <a:pPr>
              <a:buFont typeface="Arial" pitchFamily="34" charset="0"/>
              <a:buChar char="•"/>
            </a:pPr>
            <a:r>
              <a:rPr lang="ar-KW" sz="2800" b="1" dirty="0" smtClean="0">
                <a:solidFill>
                  <a:schemeClr val="tx1">
                    <a:lumMod val="75000"/>
                    <a:lumOff val="25000"/>
                  </a:schemeClr>
                </a:solidFill>
                <a:effectLst>
                  <a:outerShdw blurRad="38100" dist="38100" dir="2700000" algn="tl">
                    <a:srgbClr val="000000">
                      <a:alpha val="43137"/>
                    </a:srgbClr>
                  </a:outerShdw>
                </a:effectLst>
              </a:rPr>
              <a:t> بينما </a:t>
            </a:r>
            <a:r>
              <a:rPr lang="ar-KW" sz="2800" b="1" dirty="0" smtClean="0">
                <a:solidFill>
                  <a:schemeClr val="tx1">
                    <a:lumMod val="75000"/>
                    <a:lumOff val="25000"/>
                  </a:schemeClr>
                </a:solidFill>
                <a:effectLst>
                  <a:outerShdw blurRad="38100" dist="38100" dir="2700000" algn="tl">
                    <a:srgbClr val="000000">
                      <a:alpha val="43137"/>
                    </a:srgbClr>
                  </a:outerShdw>
                </a:effectLst>
              </a:rPr>
              <a:t>يندم خسيس الهمة لفوات لذاته أو يتحسر لفراق شهواته فإن لكبير الهمة شأنا آخر حتى وهويندم كما تنبيء عنه المواقف  التالية</a:t>
            </a:r>
            <a:r>
              <a:rPr lang="ar-KW" sz="2800" b="1" dirty="0" smtClean="0">
                <a:solidFill>
                  <a:schemeClr val="tx1">
                    <a:lumMod val="75000"/>
                    <a:lumOff val="25000"/>
                  </a:schemeClr>
                </a:solidFill>
                <a:effectLst>
                  <a:outerShdw blurRad="38100" dist="38100" dir="2700000" algn="tl">
                    <a:srgbClr val="000000">
                      <a:alpha val="43137"/>
                    </a:srgbClr>
                  </a:outerShdw>
                </a:effectLst>
              </a:rPr>
              <a:t>:</a:t>
            </a:r>
            <a:endParaRPr lang="ar-KW" sz="2800" b="1" dirty="0" smtClean="0">
              <a:solidFill>
                <a:schemeClr val="tx1">
                  <a:lumMod val="75000"/>
                  <a:lumOff val="25000"/>
                </a:schemeClr>
              </a:solidFill>
              <a:effectLst>
                <a:outerShdw blurRad="38100" dist="38100" dir="2700000" algn="tl">
                  <a:srgbClr val="000000">
                    <a:alpha val="43137"/>
                  </a:srgbClr>
                </a:outerShdw>
              </a:effectLst>
            </a:endParaRPr>
          </a:p>
          <a:p>
            <a:r>
              <a:rPr lang="ar-KW" sz="2400" dirty="0" smtClean="0">
                <a:solidFill>
                  <a:schemeClr val="accent2">
                    <a:lumMod val="60000"/>
                    <a:lumOff val="40000"/>
                  </a:schemeClr>
                </a:solidFill>
              </a:rPr>
              <a:t>فهو يتحسر على ساعة مرت به في الدنيا لا لأنه عصى الله تعالى فيها وإنما لأنه لم يعمرها بذكر الله تعالى ، قال رسول الله صلة الله عليه وسلم: ليس يتحسر أهل الجنة على شيء إلا ساعة مرت بهم لم يذكروا الله –عز وجل – فيها</a:t>
            </a:r>
            <a:r>
              <a:rPr lang="ar-KW" sz="2400" dirty="0" smtClean="0">
                <a:solidFill>
                  <a:schemeClr val="accent2">
                    <a:lumMod val="60000"/>
                    <a:lumOff val="40000"/>
                  </a:schemeClr>
                </a:solidFill>
              </a:rPr>
              <a:t>.</a:t>
            </a:r>
          </a:p>
          <a:p>
            <a:endParaRPr lang="ar-KW" sz="2400" dirty="0" smtClean="0">
              <a:solidFill>
                <a:schemeClr val="tx1">
                  <a:lumMod val="75000"/>
                  <a:lumOff val="25000"/>
                </a:schemeClr>
              </a:solidFill>
            </a:endParaRPr>
          </a:p>
          <a:p>
            <a:pPr>
              <a:buFont typeface="Arial" pitchFamily="34" charset="0"/>
              <a:buChar char="•"/>
            </a:pPr>
            <a:r>
              <a:rPr lang="ar-KW" sz="2800" b="1" dirty="0" smtClean="0">
                <a:solidFill>
                  <a:schemeClr val="tx1">
                    <a:lumMod val="75000"/>
                    <a:lumOff val="25000"/>
                  </a:schemeClr>
                </a:solidFill>
                <a:effectLst>
                  <a:outerShdw blurRad="38100" dist="38100" dir="2700000" algn="tl">
                    <a:srgbClr val="000000">
                      <a:alpha val="43137"/>
                    </a:srgbClr>
                  </a:outerShdw>
                </a:effectLst>
              </a:rPr>
              <a:t> وهذا </a:t>
            </a:r>
            <a:r>
              <a:rPr lang="ar-KW" sz="2800" b="1" dirty="0" smtClean="0">
                <a:solidFill>
                  <a:schemeClr val="tx1">
                    <a:lumMod val="75000"/>
                    <a:lumOff val="25000"/>
                  </a:schemeClr>
                </a:solidFill>
                <a:effectLst>
                  <a:outerShdw blurRad="38100" dist="38100" dir="2700000" algn="tl">
                    <a:srgbClr val="000000">
                      <a:alpha val="43137"/>
                    </a:srgbClr>
                  </a:outerShdw>
                </a:effectLst>
              </a:rPr>
              <a:t>سيف الله المسلول (خالد بن الوليد) رضي الله تعالى عنه يتحسر لموته على فراشه فقد قال لما حضرته الوفاة :</a:t>
            </a:r>
          </a:p>
          <a:p>
            <a:endParaRPr lang="ar-KW"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rot="21379365">
            <a:off x="4423370" y="1288926"/>
            <a:ext cx="4728077" cy="4092171"/>
          </a:xfrm>
        </p:spPr>
        <p:txBody>
          <a:bodyPr>
            <a:normAutofit/>
          </a:bodyPr>
          <a:lstStyle/>
          <a:p>
            <a:pPr>
              <a:buNone/>
            </a:pPr>
            <a:r>
              <a:rPr lang="ar-KW" b="1" dirty="0" smtClean="0">
                <a:solidFill>
                  <a:schemeClr val="accent3">
                    <a:lumMod val="50000"/>
                  </a:schemeClr>
                </a:solidFill>
                <a:effectLst>
                  <a:outerShdw blurRad="38100" dist="38100" dir="2700000" algn="tl">
                    <a:srgbClr val="000000">
                      <a:alpha val="43137"/>
                    </a:srgbClr>
                  </a:outerShdw>
                </a:effectLst>
              </a:rPr>
              <a:t>(لقد شهدت كذا وكذا زحفا ومافي جسدي موضع إلا وفيه ضربة سيف أو طعنة رمح أو رمية سهم ثم هأنذا أموت على فراشي حتف أنفي كما يموت البعير ، فلا نامت أعين الجبناء).</a:t>
            </a:r>
            <a:endParaRPr lang="ar-KW" b="1" dirty="0">
              <a:solidFill>
                <a:schemeClr val="accent3">
                  <a:lumMod val="50000"/>
                </a:schemeClr>
              </a:solidFill>
              <a:effectLst>
                <a:outerShdw blurRad="38100" dist="38100" dir="2700000" algn="tl">
                  <a:srgbClr val="000000">
                    <a:alpha val="43137"/>
                  </a:srgbClr>
                </a:outerShdw>
              </a:effectLst>
            </a:endParaRPr>
          </a:p>
        </p:txBody>
      </p:sp>
      <p:pic>
        <p:nvPicPr>
          <p:cNvPr id="5" name="Picture 4" descr="books.jpg"/>
          <p:cNvPicPr>
            <a:picLocks noChangeAspect="1"/>
          </p:cNvPicPr>
          <p:nvPr/>
        </p:nvPicPr>
        <p:blipFill>
          <a:blip r:embed="rId2"/>
          <a:stretch>
            <a:fillRect/>
          </a:stretch>
        </p:blipFill>
        <p:spPr>
          <a:xfrm>
            <a:off x="285720" y="214290"/>
            <a:ext cx="4357686" cy="635795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15196" cy="1143000"/>
          </a:xfrm>
        </p:spPr>
        <p:style>
          <a:lnRef idx="3">
            <a:schemeClr val="lt1"/>
          </a:lnRef>
          <a:fillRef idx="1">
            <a:schemeClr val="accent6"/>
          </a:fillRef>
          <a:effectRef idx="1">
            <a:schemeClr val="accent6"/>
          </a:effectRef>
          <a:fontRef idx="minor">
            <a:schemeClr val="lt1"/>
          </a:fontRef>
        </p:style>
        <p:txBody>
          <a:bodyPr/>
          <a:lstStyle/>
          <a:p>
            <a:r>
              <a:rPr lang="ar-KW" b="1" u="sng" dirty="0" smtClean="0">
                <a:effectLst>
                  <a:outerShdw blurRad="38100" dist="38100" dir="2700000" algn="tl">
                    <a:srgbClr val="000000">
                      <a:alpha val="43137"/>
                    </a:srgbClr>
                  </a:outerShdw>
                </a:effectLst>
              </a:rPr>
              <a:t>عالي الهمة لا يرضى بما دون الجنة </a:t>
            </a:r>
            <a:endParaRPr lang="ar-KW" b="1" u="sng"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600201"/>
            <a:ext cx="8229600" cy="3686187"/>
          </a:xfrm>
        </p:spPr>
        <p:style>
          <a:lnRef idx="0">
            <a:schemeClr val="accent6"/>
          </a:lnRef>
          <a:fillRef idx="3">
            <a:schemeClr val="accent6"/>
          </a:fillRef>
          <a:effectRef idx="3">
            <a:schemeClr val="accent6"/>
          </a:effectRef>
          <a:fontRef idx="minor">
            <a:schemeClr val="lt1"/>
          </a:fontRef>
        </p:style>
        <p:txBody>
          <a:bodyPr>
            <a:noAutofit/>
          </a:bodyPr>
          <a:lstStyle/>
          <a:p>
            <a:pPr>
              <a:buNone/>
            </a:pPr>
            <a:r>
              <a:rPr lang="ar-KW" b="1" dirty="0" smtClean="0">
                <a:effectLst>
                  <a:outerShdw blurRad="38100" dist="38100" dir="2700000" algn="tl">
                    <a:srgbClr val="000000">
                      <a:alpha val="43137"/>
                    </a:srgbClr>
                  </a:outerShdw>
                </a:effectLst>
              </a:rPr>
              <a:t>لما كان كمال الارادة بكمال المراد فإن أكمل الناس ارادة هو من اراد الله عز وجل فوحده ولم يشرك به شيئا ، قيل للعتابي : فلان بعيد الهمة </a:t>
            </a:r>
          </a:p>
          <a:p>
            <a:pPr>
              <a:buNone/>
            </a:pPr>
            <a:r>
              <a:rPr lang="ar-KW" b="1" dirty="0" smtClean="0">
                <a:effectLst>
                  <a:outerShdw blurRad="38100" dist="38100" dir="2700000" algn="tl">
                    <a:srgbClr val="000000">
                      <a:alpha val="43137"/>
                    </a:srgbClr>
                  </a:outerShdw>
                </a:effectLst>
              </a:rPr>
              <a:t>قال : إذن لا يكون له غاية دون الجنة.</a:t>
            </a:r>
          </a:p>
          <a:p>
            <a:pPr>
              <a:buNone/>
            </a:pPr>
            <a:endParaRPr lang="ar-KW" b="1" dirty="0">
              <a:effectLst>
                <a:outerShdw blurRad="38100" dist="38100" dir="2700000" algn="tl">
                  <a:srgbClr val="000000">
                    <a:alpha val="43137"/>
                  </a:srgbClr>
                </a:outerShdw>
              </a:effectLst>
            </a:endParaRPr>
          </a:p>
          <a:p>
            <a:pPr>
              <a:buNone/>
            </a:pPr>
            <a:r>
              <a:rPr lang="ar-KW" b="1" dirty="0" smtClean="0">
                <a:effectLst>
                  <a:outerShdw blurRad="38100" dist="38100" dir="2700000" algn="tl">
                    <a:srgbClr val="000000">
                      <a:alpha val="43137"/>
                    </a:srgbClr>
                  </a:outerShdw>
                </a:effectLst>
              </a:rPr>
              <a:t>قد هيأوك لأمر لوفطنت له     فاربأ بنفسك أن ترعى مع الهمل </a:t>
            </a:r>
            <a:endParaRPr lang="ar-KW" b="1"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عالي الهمة عصامي لا عظامي</a:t>
            </a:r>
            <a:endParaRPr lang="ar-KW"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sz="quarter" idx="1"/>
          </p:nvPr>
        </p:nvSpPr>
        <p:spPr>
          <a:xfrm>
            <a:off x="0" y="1600200"/>
            <a:ext cx="9144000" cy="4329130"/>
          </a:xfrm>
        </p:spPr>
        <p:txBody>
          <a:bodyPr>
            <a:normAutofit/>
          </a:bodyPr>
          <a:lstStyle/>
          <a:p>
            <a:pPr>
              <a:buNone/>
            </a:pPr>
            <a:r>
              <a:rPr lang="ar-KW" b="1" dirty="0" smtClean="0">
                <a:effectLst>
                  <a:glow rad="228600">
                    <a:schemeClr val="accent6">
                      <a:satMod val="175000"/>
                      <a:alpha val="40000"/>
                    </a:schemeClr>
                  </a:glow>
                  <a:outerShdw blurRad="38100" dist="38100" dir="2700000" algn="tl">
                    <a:srgbClr val="000000">
                      <a:alpha val="43137"/>
                    </a:srgbClr>
                  </a:outerShdw>
                </a:effectLst>
              </a:rPr>
              <a:t>العظامي هو من ساد بشرف آبائه ، والعصامي يبني مجده بشرف نفسه.</a:t>
            </a:r>
          </a:p>
          <a:p>
            <a:pPr>
              <a:buNone/>
            </a:pPr>
            <a:endParaRPr lang="ar-KW" b="1" dirty="0">
              <a:effectLst>
                <a:outerShdw blurRad="38100" dist="38100" dir="2700000" algn="tl">
                  <a:srgbClr val="000000">
                    <a:alpha val="43137"/>
                  </a:srgbClr>
                </a:outerShdw>
              </a:effectLst>
            </a:endParaRPr>
          </a:p>
          <a:p>
            <a:pPr>
              <a:buNone/>
            </a:pPr>
            <a:r>
              <a:rPr lang="ar-KW"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outerShdw blurRad="38100" dist="38100" dir="2700000" algn="tl">
                    <a:srgbClr val="000000">
                      <a:alpha val="43137"/>
                    </a:srgbClr>
                  </a:outerShdw>
                </a:effectLst>
              </a:rPr>
              <a:t>  </a:t>
            </a:r>
            <a:r>
              <a:rPr lang="ar-KW"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كن ابن من شئت واكتسب أدبا     </a:t>
            </a:r>
          </a:p>
          <a:p>
            <a:pPr>
              <a:buNone/>
            </a:pPr>
            <a:r>
              <a:rPr lang="ar-KW"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KW"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يغنيك محموده عن النسب</a:t>
            </a:r>
          </a:p>
          <a:p>
            <a:pPr>
              <a:buNone/>
            </a:pPr>
            <a:r>
              <a:rPr lang="ar-KW"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إن الفتى من يقول :ها أنذا  </a:t>
            </a:r>
          </a:p>
          <a:p>
            <a:pPr>
              <a:buNone/>
            </a:pPr>
            <a:r>
              <a:rPr lang="ar-KW"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KW"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ليس الفتى من يقول : كان أبي</a:t>
            </a:r>
            <a:endParaRPr lang="ar-KW"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7215238" cy="928670"/>
          </a:xfrm>
        </p:spPr>
        <p:txBody>
          <a:bodyPr>
            <a:normAutofit fontScale="90000"/>
          </a:bodyPr>
          <a:lstStyle/>
          <a:p>
            <a:r>
              <a:rPr lang="ar-KW" b="1" dirty="0" smtClean="0">
                <a:effectLst>
                  <a:outerShdw blurRad="38100" dist="38100" dir="2700000" algn="tl">
                    <a:srgbClr val="000000">
                      <a:alpha val="43137"/>
                    </a:srgbClr>
                  </a:outerShdw>
                </a:effectLst>
              </a:rPr>
              <a:t>الفرق بين صيانة النفس </a:t>
            </a:r>
            <a:r>
              <a:rPr lang="ar-KW" b="1" dirty="0" smtClean="0">
                <a:solidFill>
                  <a:schemeClr val="accent2">
                    <a:lumMod val="60000"/>
                    <a:lumOff val="40000"/>
                  </a:schemeClr>
                </a:solidFill>
                <a:effectLst>
                  <a:outerShdw blurRad="38100" dist="38100" dir="2700000" algn="tl">
                    <a:srgbClr val="000000">
                      <a:alpha val="43137"/>
                    </a:srgbClr>
                  </a:outerShdw>
                </a:effectLst>
              </a:rPr>
              <a:t>والتكبر</a:t>
            </a:r>
            <a:endParaRPr lang="ar-KW" b="1"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0" y="2285992"/>
            <a:ext cx="9144000" cy="3929114"/>
          </a:xfrm>
          <a:solidFill>
            <a:srgbClr val="FFFFCC">
              <a:alpha val="36863"/>
            </a:srgbClr>
          </a:solidFill>
        </p:spPr>
        <p:txBody>
          <a:bodyPr>
            <a:noAutofit/>
          </a:bodyPr>
          <a:lstStyle/>
          <a:p>
            <a:pPr>
              <a:buNone/>
            </a:pPr>
            <a:r>
              <a:rPr lang="ar-KW" sz="3600" b="1" dirty="0" smtClean="0"/>
              <a:t>الصائن لنفسه بمنزلة رجل قد لبس ثوبا جديدا نقي البياض ذا ثمن فهو يدخل به على الملوك فمن دونهم فهو يصونه عن الوسخ والغبار والطبوع وأنواع الآثار إبقاء على بياضه ونقائه فتراه صاحب تعزز وهروب من المواضع التي يخشى منها عليه التلوث فلا يسمح بأثر ولا طبع ولا لوث يعلو ثوبه وإن أصابه شيء من ذلك على غرة..</a:t>
            </a:r>
            <a:endParaRPr lang="ar-KW"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t>يتبع ... </a:t>
            </a:r>
            <a:endParaRPr lang="ar-KW"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144</TotalTime>
  <Words>436</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رسالة لكل طالبة علم </vt:lpstr>
      <vt:lpstr>Slide 2</vt:lpstr>
      <vt:lpstr>Slide 3</vt:lpstr>
      <vt:lpstr>علام يندم كبير الهمة؟</vt:lpstr>
      <vt:lpstr>Slide 5</vt:lpstr>
      <vt:lpstr>عالي الهمة لا يرضى بما دون الجنة </vt:lpstr>
      <vt:lpstr>عالي الهمة عصامي لا عظامي</vt:lpstr>
      <vt:lpstr>الفرق بين صيانة النفس والتكبر</vt:lpstr>
      <vt:lpstr>يتبع ...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Dalal</dc:creator>
  <cp:lastModifiedBy>Dalal</cp:lastModifiedBy>
  <cp:revision>25</cp:revision>
  <dcterms:created xsi:type="dcterms:W3CDTF">2008-11-28T10:02:23Z</dcterms:created>
  <dcterms:modified xsi:type="dcterms:W3CDTF">2009-05-22T10:24:32Z</dcterms:modified>
</cp:coreProperties>
</file>