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2" d="100"/>
          <a:sy n="72" d="100"/>
        </p:scale>
        <p:origin x="-5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0AB50CD-20C5-42CF-8D68-73151C0C1DA1}" type="datetimeFigureOut">
              <a:rPr lang="ar-KW" smtClean="0"/>
              <a:t>12/08/1429</a:t>
            </a:fld>
            <a:endParaRPr lang="ar-K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29BA506-45BF-4246-9CCF-725A795950CA}" type="slidenum">
              <a:rPr lang="ar-KW" smtClean="0"/>
              <a:t>‹#›</a:t>
            </a:fld>
            <a:endParaRPr lang="ar-KW"/>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KW" dirty="0"/>
          </a:p>
        </p:txBody>
      </p:sp>
      <p:sp>
        <p:nvSpPr>
          <p:cNvPr id="4" name="Slide Number Placeholder 3"/>
          <p:cNvSpPr>
            <a:spLocks noGrp="1"/>
          </p:cNvSpPr>
          <p:nvPr>
            <p:ph type="sldNum" sz="quarter" idx="10"/>
          </p:nvPr>
        </p:nvSpPr>
        <p:spPr/>
        <p:txBody>
          <a:bodyPr/>
          <a:lstStyle/>
          <a:p>
            <a:fld id="{E29BA506-45BF-4246-9CCF-725A795950CA}" type="slidenum">
              <a:rPr lang="ar-KW" smtClean="0"/>
              <a:t>1</a:t>
            </a:fld>
            <a:endParaRPr lang="ar-KW"/>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70D7E07-8093-4F27-911B-64B12B757A44}" type="datetimeFigureOut">
              <a:rPr lang="ar-KW" smtClean="0"/>
              <a:t>12/08/1429</a:t>
            </a:fld>
            <a:endParaRPr lang="ar-KW"/>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KW"/>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9250F88-9B15-4BF8-8813-DD53C361088C}" type="slidenum">
              <a:rPr lang="ar-KW" smtClean="0"/>
              <a:t>‹#›</a:t>
            </a:fld>
            <a:endParaRPr lang="ar-K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29250F88-9B15-4BF8-8813-DD53C361088C}" type="slidenum">
              <a:rPr lang="ar-KW" smtClean="0"/>
              <a:t>‹#›</a:t>
            </a:fld>
            <a:endParaRPr lang="ar-K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29250F88-9B15-4BF8-8813-DD53C361088C}" type="slidenum">
              <a:rPr lang="ar-KW" smtClean="0"/>
              <a:t>‹#›</a:t>
            </a:fld>
            <a:endParaRPr lang="ar-K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29250F88-9B15-4BF8-8813-DD53C361088C}" type="slidenum">
              <a:rPr lang="ar-KW" smtClean="0"/>
              <a:t>‹#›</a:t>
            </a:fld>
            <a:endParaRPr lang="ar-KW"/>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29250F88-9B15-4BF8-8813-DD53C361088C}" type="slidenum">
              <a:rPr lang="ar-KW" smtClean="0"/>
              <a:t>‹#›</a:t>
            </a:fld>
            <a:endParaRPr lang="ar-KW"/>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6" name="Footer Placeholder 5"/>
          <p:cNvSpPr>
            <a:spLocks noGrp="1"/>
          </p:cNvSpPr>
          <p:nvPr>
            <p:ph type="ftr" sz="quarter" idx="11"/>
          </p:nvPr>
        </p:nvSpPr>
        <p:spPr/>
        <p:txBody>
          <a:bodyPr/>
          <a:lstStyle>
            <a:extLst/>
          </a:lstStyle>
          <a:p>
            <a:endParaRPr lang="ar-KW"/>
          </a:p>
        </p:txBody>
      </p:sp>
      <p:sp>
        <p:nvSpPr>
          <p:cNvPr id="7" name="Slide Number Placeholder 6"/>
          <p:cNvSpPr>
            <a:spLocks noGrp="1"/>
          </p:cNvSpPr>
          <p:nvPr>
            <p:ph type="sldNum" sz="quarter" idx="12"/>
          </p:nvPr>
        </p:nvSpPr>
        <p:spPr/>
        <p:txBody>
          <a:bodyPr/>
          <a:lstStyle>
            <a:extLst/>
          </a:lstStyle>
          <a:p>
            <a:fld id="{29250F88-9B15-4BF8-8813-DD53C361088C}" type="slidenum">
              <a:rPr lang="ar-KW" smtClean="0"/>
              <a:t>‹#›</a:t>
            </a:fld>
            <a:endParaRPr lang="ar-KW"/>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8" name="Footer Placeholder 7"/>
          <p:cNvSpPr>
            <a:spLocks noGrp="1"/>
          </p:cNvSpPr>
          <p:nvPr>
            <p:ph type="ftr" sz="quarter" idx="11"/>
          </p:nvPr>
        </p:nvSpPr>
        <p:spPr/>
        <p:txBody>
          <a:bodyPr/>
          <a:lstStyle>
            <a:extLst/>
          </a:lstStyle>
          <a:p>
            <a:endParaRPr lang="ar-KW"/>
          </a:p>
        </p:txBody>
      </p:sp>
      <p:sp>
        <p:nvSpPr>
          <p:cNvPr id="9" name="Slide Number Placeholder 8"/>
          <p:cNvSpPr>
            <a:spLocks noGrp="1"/>
          </p:cNvSpPr>
          <p:nvPr>
            <p:ph type="sldNum" sz="quarter" idx="12"/>
          </p:nvPr>
        </p:nvSpPr>
        <p:spPr/>
        <p:txBody>
          <a:bodyPr/>
          <a:lstStyle>
            <a:extLst/>
          </a:lstStyle>
          <a:p>
            <a:fld id="{29250F88-9B15-4BF8-8813-DD53C361088C}" type="slidenum">
              <a:rPr lang="ar-KW" smtClean="0"/>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4" name="Footer Placeholder 3"/>
          <p:cNvSpPr>
            <a:spLocks noGrp="1"/>
          </p:cNvSpPr>
          <p:nvPr>
            <p:ph type="ftr" sz="quarter" idx="11"/>
          </p:nvPr>
        </p:nvSpPr>
        <p:spPr/>
        <p:txBody>
          <a:bodyPr/>
          <a:lstStyle>
            <a:extLst/>
          </a:lstStyle>
          <a:p>
            <a:endParaRPr lang="ar-KW"/>
          </a:p>
        </p:txBody>
      </p:sp>
      <p:sp>
        <p:nvSpPr>
          <p:cNvPr id="5" name="Slide Number Placeholder 4"/>
          <p:cNvSpPr>
            <a:spLocks noGrp="1"/>
          </p:cNvSpPr>
          <p:nvPr>
            <p:ph type="sldNum" sz="quarter" idx="12"/>
          </p:nvPr>
        </p:nvSpPr>
        <p:spPr/>
        <p:txBody>
          <a:bodyPr/>
          <a:lstStyle>
            <a:extLst/>
          </a:lstStyle>
          <a:p>
            <a:fld id="{29250F88-9B15-4BF8-8813-DD53C361088C}" type="slidenum">
              <a:rPr lang="ar-KW" smtClean="0"/>
              <a:t>‹#›</a:t>
            </a:fld>
            <a:endParaRPr lang="ar-KW"/>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0D7E07-8093-4F27-911B-64B12B757A44}" type="datetimeFigureOut">
              <a:rPr lang="ar-KW" smtClean="0"/>
              <a:t>12/08/1429</a:t>
            </a:fld>
            <a:endParaRPr lang="ar-KW"/>
          </a:p>
        </p:txBody>
      </p:sp>
      <p:sp>
        <p:nvSpPr>
          <p:cNvPr id="3" name="Footer Placeholder 2"/>
          <p:cNvSpPr>
            <a:spLocks noGrp="1"/>
          </p:cNvSpPr>
          <p:nvPr>
            <p:ph type="ftr" sz="quarter" idx="11"/>
          </p:nvPr>
        </p:nvSpPr>
        <p:spPr/>
        <p:txBody>
          <a:bodyPr/>
          <a:lstStyle>
            <a:extLst/>
          </a:lstStyle>
          <a:p>
            <a:endParaRPr lang="ar-KW"/>
          </a:p>
        </p:txBody>
      </p:sp>
      <p:sp>
        <p:nvSpPr>
          <p:cNvPr id="4" name="Slide Number Placeholder 3"/>
          <p:cNvSpPr>
            <a:spLocks noGrp="1"/>
          </p:cNvSpPr>
          <p:nvPr>
            <p:ph type="sldNum" sz="quarter" idx="12"/>
          </p:nvPr>
        </p:nvSpPr>
        <p:spPr/>
        <p:txBody>
          <a:bodyPr/>
          <a:lstStyle>
            <a:extLst/>
          </a:lstStyle>
          <a:p>
            <a:fld id="{29250F88-9B15-4BF8-8813-DD53C361088C}" type="slidenum">
              <a:rPr lang="ar-KW" smtClean="0"/>
              <a:t>‹#›</a:t>
            </a:fld>
            <a:endParaRPr lang="ar-K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70D7E07-8093-4F27-911B-64B12B757A44}" type="datetimeFigureOut">
              <a:rPr lang="ar-KW" smtClean="0"/>
              <a:t>12/08/1429</a:t>
            </a:fld>
            <a:endParaRPr lang="ar-KW"/>
          </a:p>
        </p:txBody>
      </p:sp>
      <p:sp>
        <p:nvSpPr>
          <p:cNvPr id="6" name="Footer Placeholder 5"/>
          <p:cNvSpPr>
            <a:spLocks noGrp="1"/>
          </p:cNvSpPr>
          <p:nvPr>
            <p:ph type="ftr" sz="quarter" idx="11"/>
          </p:nvPr>
        </p:nvSpPr>
        <p:spPr/>
        <p:txBody>
          <a:bodyPr/>
          <a:lstStyle>
            <a:extLst/>
          </a:lstStyle>
          <a:p>
            <a:endParaRPr lang="ar-KW"/>
          </a:p>
        </p:txBody>
      </p:sp>
      <p:sp>
        <p:nvSpPr>
          <p:cNvPr id="7" name="Slide Number Placeholder 6"/>
          <p:cNvSpPr>
            <a:spLocks noGrp="1"/>
          </p:cNvSpPr>
          <p:nvPr>
            <p:ph type="sldNum" sz="quarter" idx="12"/>
          </p:nvPr>
        </p:nvSpPr>
        <p:spPr/>
        <p:txBody>
          <a:bodyPr/>
          <a:lstStyle>
            <a:extLst/>
          </a:lstStyle>
          <a:p>
            <a:fld id="{29250F88-9B15-4BF8-8813-DD53C361088C}" type="slidenum">
              <a:rPr lang="ar-KW" smtClean="0"/>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70D7E07-8093-4F27-911B-64B12B757A44}" type="datetimeFigureOut">
              <a:rPr lang="ar-KW" smtClean="0"/>
              <a:t>12/08/1429</a:t>
            </a:fld>
            <a:endParaRPr lang="ar-KW"/>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KW"/>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9250F88-9B15-4BF8-8813-DD53C361088C}" type="slidenum">
              <a:rPr lang="ar-KW" smtClean="0"/>
              <a:t>‹#›</a:t>
            </a:fld>
            <a:endParaRPr lang="ar-KW"/>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70D7E07-8093-4F27-911B-64B12B757A44}" type="datetimeFigureOut">
              <a:rPr lang="ar-KW" smtClean="0"/>
              <a:t>12/08/1429</a:t>
            </a:fld>
            <a:endParaRPr lang="ar-KW"/>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KW"/>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250F88-9B15-4BF8-8813-DD53C361088C}" type="slidenum">
              <a:rPr lang="ar-KW" smtClean="0"/>
              <a:t>‹#›</a:t>
            </a:fld>
            <a:endParaRPr lang="ar-KW"/>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KW" dirty="0" smtClean="0"/>
              <a:t>كيف نحب الله ونشتاق إليه</a:t>
            </a:r>
            <a:endParaRPr lang="ar-KW" dirty="0"/>
          </a:p>
        </p:txBody>
      </p:sp>
      <p:sp>
        <p:nvSpPr>
          <p:cNvPr id="3" name="Subtitle 2"/>
          <p:cNvSpPr>
            <a:spLocks noGrp="1"/>
          </p:cNvSpPr>
          <p:nvPr>
            <p:ph type="subTitle" idx="1"/>
          </p:nvPr>
        </p:nvSpPr>
        <p:spPr/>
        <p:txBody>
          <a:bodyPr/>
          <a:lstStyle/>
          <a:p>
            <a:r>
              <a:rPr lang="ar-KW" dirty="0" smtClean="0"/>
              <a:t>مجدي الهلالي</a:t>
            </a:r>
            <a:endParaRPr lang="ar-KW" dirty="0"/>
          </a:p>
        </p:txBody>
      </p:sp>
      <p:sp>
        <p:nvSpPr>
          <p:cNvPr id="4" name="TextBox 3"/>
          <p:cNvSpPr txBox="1"/>
          <p:nvPr/>
        </p:nvSpPr>
        <p:spPr>
          <a:xfrm>
            <a:off x="3428992" y="1928802"/>
            <a:ext cx="3786214" cy="461665"/>
          </a:xfrm>
          <a:prstGeom prst="rect">
            <a:avLst/>
          </a:prstGeom>
          <a:noFill/>
        </p:spPr>
        <p:txBody>
          <a:bodyPr wrap="square" rtlCol="1">
            <a:spAutoFit/>
          </a:bodyPr>
          <a:lstStyle/>
          <a:p>
            <a:r>
              <a:rPr lang="ar-KW" sz="2400" b="1" dirty="0" smtClean="0"/>
              <a:t>فوائد منتقاه من الكتاب الرائع</a:t>
            </a:r>
            <a:endParaRPr lang="ar-KW"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81328"/>
            <a:ext cx="8786874" cy="5162382"/>
          </a:xfrm>
        </p:spPr>
        <p:txBody>
          <a:bodyPr>
            <a:noAutofit/>
          </a:bodyPr>
          <a:lstStyle/>
          <a:p>
            <a:r>
              <a:rPr lang="ar-KW" sz="2800" b="1" dirty="0" smtClean="0">
                <a:solidFill>
                  <a:schemeClr val="accent5">
                    <a:lumMod val="75000"/>
                  </a:schemeClr>
                </a:solidFill>
                <a:effectLst>
                  <a:outerShdw blurRad="38100" dist="38100" dir="2700000" algn="tl">
                    <a:srgbClr val="000000">
                      <a:alpha val="43137"/>
                    </a:srgbClr>
                  </a:outerShdw>
                </a:effectLst>
              </a:rPr>
              <a:t>قال رسول الله صلى اله عليه وسلم: (من سره أن يحب الله ورسوله، فليقرأ في المصحف) حسنه الألباني في صحيح الجامع (6289)</a:t>
            </a:r>
          </a:p>
          <a:p>
            <a:endParaRPr lang="ar-KW" sz="2800" b="1" dirty="0" smtClean="0">
              <a:solidFill>
                <a:schemeClr val="accent5">
                  <a:lumMod val="75000"/>
                </a:schemeClr>
              </a:solidFill>
              <a:effectLst>
                <a:outerShdw blurRad="38100" dist="38100" dir="2700000" algn="tl">
                  <a:srgbClr val="000000">
                    <a:alpha val="43137"/>
                  </a:srgbClr>
                </a:outerShdw>
              </a:effectLst>
            </a:endParaRPr>
          </a:p>
          <a:p>
            <a:r>
              <a:rPr lang="ar-KW" sz="2800" b="1" dirty="0" smtClean="0">
                <a:solidFill>
                  <a:schemeClr val="accent5">
                    <a:lumMod val="75000"/>
                  </a:schemeClr>
                </a:solidFill>
                <a:effectLst>
                  <a:outerShdw blurRad="38100" dist="38100" dir="2700000" algn="tl">
                    <a:srgbClr val="000000">
                      <a:alpha val="43137"/>
                    </a:srgbClr>
                  </a:outerShdw>
                </a:effectLst>
              </a:rPr>
              <a:t>يقول ابن رجب: سماع القرىن ينبت القرآن في القلب كما ينبت الماء البقل.</a:t>
            </a:r>
          </a:p>
          <a:p>
            <a:endParaRPr lang="ar-KW" sz="2800" b="1" dirty="0" smtClean="0">
              <a:solidFill>
                <a:schemeClr val="accent5">
                  <a:lumMod val="75000"/>
                </a:schemeClr>
              </a:solidFill>
              <a:effectLst>
                <a:outerShdw blurRad="38100" dist="38100" dir="2700000" algn="tl">
                  <a:srgbClr val="000000">
                    <a:alpha val="43137"/>
                  </a:srgbClr>
                </a:outerShdw>
              </a:effectLst>
            </a:endParaRPr>
          </a:p>
          <a:p>
            <a:r>
              <a:rPr lang="ar-KW" sz="2800" b="1" dirty="0" smtClean="0">
                <a:solidFill>
                  <a:schemeClr val="accent5">
                    <a:lumMod val="75000"/>
                  </a:schemeClr>
                </a:solidFill>
                <a:effectLst>
                  <a:outerShdw blurRad="38100" dist="38100" dir="2700000" algn="tl">
                    <a:srgbClr val="000000">
                      <a:alpha val="43137"/>
                    </a:srgbClr>
                  </a:outerShdw>
                </a:effectLst>
              </a:rPr>
              <a:t>يقول ابن رجب: ومما يستجلب المحبة: تلاوة القرآن بالتدبر والتفكر لاسيما الآيات المتضمنة للأسماء والصفات والافعال الباهرات ومحبة ذلك يستوجب به العبد محبة الله، ومحبة الله له فتتحقق (يُحِبُهُم وَيُحِبُونَه)</a:t>
            </a:r>
            <a:endParaRPr lang="ar-KW" sz="2800" b="1" dirty="0">
              <a:solidFill>
                <a:schemeClr val="accent5">
                  <a:lumMod val="75000"/>
                </a:schemeClr>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r"/>
            <a:r>
              <a:rPr lang="ar-KW" dirty="0" smtClean="0"/>
              <a:t>كيف نحب الله تعالى ونشتاق إليه؟ </a:t>
            </a:r>
            <a:r>
              <a:rPr lang="ar-KW" sz="2400" dirty="0" smtClean="0"/>
              <a:t>(وسائل عملية)</a:t>
            </a:r>
            <a:endParaRPr lang="ar-KW"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14678" y="1285860"/>
            <a:ext cx="5329246" cy="1143000"/>
          </a:xfrm>
        </p:spPr>
        <p:txBody>
          <a:bodyPr>
            <a:normAutofit fontScale="90000"/>
          </a:bodyPr>
          <a:lstStyle/>
          <a:p>
            <a:pPr algn="ctr"/>
            <a:r>
              <a:rPr lang="ar-KW" dirty="0" smtClean="0"/>
              <a:t>الحمد لله رب العالمين</a:t>
            </a:r>
            <a:br>
              <a:rPr lang="ar-KW" dirty="0" smtClean="0"/>
            </a:br>
            <a:r>
              <a:rPr lang="ar-KW" dirty="0" smtClean="0"/>
              <a:t>إعداد : ملتقى طالبات العلم</a:t>
            </a:r>
            <a:endParaRPr lang="ar-KW"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42918"/>
            <a:ext cx="8229600" cy="5000661"/>
          </a:xfrm>
        </p:spPr>
        <p:txBody>
          <a:bodyPr>
            <a:noAutofit/>
          </a:bodyPr>
          <a:lstStyle/>
          <a:p>
            <a:r>
              <a:rPr lang="ar-KW" sz="3200" b="1" dirty="0" smtClean="0">
                <a:solidFill>
                  <a:schemeClr val="accent4">
                    <a:lumMod val="60000"/>
                    <a:lumOff val="40000"/>
                  </a:schemeClr>
                </a:solidFill>
              </a:rPr>
              <a:t>يقول ابن رجب : وقد علم أن العبادة إنما تنبني على ثلاثة أصول: الخوف والرجاء والمحبة، وكل منها فرض لازم، والجمع بين الثلاثة حتم واجب، فلهذا كان السلف يذمون من تعبد بواحد منها وأهمل الآخرين.</a:t>
            </a:r>
          </a:p>
          <a:p>
            <a:endParaRPr lang="ar-KW" sz="3200" b="1" dirty="0" smtClean="0">
              <a:solidFill>
                <a:schemeClr val="accent4">
                  <a:lumMod val="60000"/>
                  <a:lumOff val="40000"/>
                </a:schemeClr>
              </a:solidFill>
            </a:endParaRPr>
          </a:p>
          <a:p>
            <a:r>
              <a:rPr lang="ar-KW" sz="3200" b="1" dirty="0" smtClean="0">
                <a:solidFill>
                  <a:schemeClr val="tx1">
                    <a:lumMod val="65000"/>
                    <a:lumOff val="35000"/>
                  </a:schemeClr>
                </a:solidFill>
              </a:rPr>
              <a:t>يقول ابن تيمية: فاتباع سنة الرسول صلى الله عليه وسلم واتباع شريعته هي موجب محبة الله، كما ان الجهاد في سبيله، وموالاة أوليائه، ومعاداة اعدائه هو حقيقتها، كما في الحديث:“أوثق عرى الإيمان الحب في الله والبغض في الله“</a:t>
            </a:r>
          </a:p>
        </p:txBody>
      </p:sp>
      <p:sp>
        <p:nvSpPr>
          <p:cNvPr id="4" name="TextBox 3"/>
          <p:cNvSpPr txBox="1"/>
          <p:nvPr/>
        </p:nvSpPr>
        <p:spPr>
          <a:xfrm>
            <a:off x="1500166" y="5429264"/>
            <a:ext cx="4071966" cy="369332"/>
          </a:xfrm>
          <a:prstGeom prst="rect">
            <a:avLst/>
          </a:prstGeom>
          <a:noFill/>
        </p:spPr>
        <p:txBody>
          <a:bodyPr wrap="square" rtlCol="1">
            <a:spAutoFit/>
          </a:bodyPr>
          <a:lstStyle/>
          <a:p>
            <a:r>
              <a:rPr lang="ar-KW" b="1" dirty="0" smtClean="0"/>
              <a:t>حسن ،حسنه الألباني في السلسلة الصحيحة(998)</a:t>
            </a:r>
            <a:endParaRPr lang="ar-KW"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linds(horizontal)">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857364"/>
            <a:ext cx="8229600" cy="1725602"/>
          </a:xfrm>
        </p:spPr>
        <p:txBody>
          <a:bodyPr>
            <a:noAutofit/>
          </a:bodyPr>
          <a:lstStyle/>
          <a:p>
            <a:pPr algn="r"/>
            <a:r>
              <a:rPr lang="ar-KW" sz="3600" dirty="0" smtClean="0"/>
              <a:t>ويقول ابن تيمية : فمن لا يحب الشيء لايمكن أن يحب التقرب إليه، إذ التقرب إليه وسيلة، ومحبة الوسيله تبع لمحبة المقصود.</a:t>
            </a:r>
            <a:endParaRPr lang="ar-KW"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KW" b="1" dirty="0" smtClean="0">
                <a:solidFill>
                  <a:schemeClr val="accent4">
                    <a:lumMod val="60000"/>
                    <a:lumOff val="40000"/>
                  </a:schemeClr>
                </a:solidFill>
              </a:rPr>
              <a:t>أولا : الرضى بالقضاء :</a:t>
            </a:r>
          </a:p>
          <a:p>
            <a:pPr>
              <a:buNone/>
            </a:pPr>
            <a:r>
              <a:rPr lang="ar-KW" b="1" dirty="0" smtClean="0">
                <a:solidFill>
                  <a:schemeClr val="tx2">
                    <a:lumMod val="60000"/>
                    <a:lumOff val="40000"/>
                  </a:schemeClr>
                </a:solidFill>
              </a:rPr>
              <a:t>عندما يتعرف الواحد منا على مدى حب ربه له وحرصه عليه فإن هذا من شأنه أن يدفعه دوما للرضى بقضائة . </a:t>
            </a:r>
          </a:p>
          <a:p>
            <a:pPr>
              <a:buNone/>
            </a:pPr>
            <a:endParaRPr lang="ar-KW" b="1" dirty="0" smtClean="0">
              <a:solidFill>
                <a:schemeClr val="tx2">
                  <a:lumMod val="60000"/>
                  <a:lumOff val="40000"/>
                </a:schemeClr>
              </a:solidFill>
            </a:endParaRPr>
          </a:p>
          <a:p>
            <a:pPr>
              <a:buNone/>
            </a:pPr>
            <a:r>
              <a:rPr lang="ar-KW" b="1" dirty="0" smtClean="0">
                <a:solidFill>
                  <a:schemeClr val="tx2">
                    <a:lumMod val="60000"/>
                    <a:lumOff val="40000"/>
                  </a:schemeClr>
                </a:solidFill>
              </a:rPr>
              <a:t>” مايصيب المسلم من نصب، ولا وصب، ولا هم، ولا حزن، ولا أذى، ولا غم، حتى الشوكة يشاكها، إلا كفر الله بها من خطاياه.“ </a:t>
            </a:r>
            <a:r>
              <a:rPr lang="ar-KW" sz="2000" b="1" dirty="0" smtClean="0">
                <a:solidFill>
                  <a:schemeClr val="tx2">
                    <a:lumMod val="60000"/>
                    <a:lumOff val="40000"/>
                  </a:schemeClr>
                </a:solidFill>
              </a:rPr>
              <a:t>متفق عليه</a:t>
            </a:r>
            <a:endParaRPr lang="ar-KW" b="1" dirty="0" smtClean="0">
              <a:solidFill>
                <a:schemeClr val="tx2">
                  <a:lumMod val="60000"/>
                  <a:lumOff val="40000"/>
                </a:schemeClr>
              </a:solidFill>
            </a:endParaRPr>
          </a:p>
          <a:p>
            <a:pPr>
              <a:buNone/>
            </a:pPr>
            <a:endParaRPr lang="ar-KW" b="1" dirty="0" smtClean="0">
              <a:solidFill>
                <a:schemeClr val="tx2">
                  <a:lumMod val="60000"/>
                  <a:lumOff val="40000"/>
                </a:schemeClr>
              </a:solidFill>
            </a:endParaRPr>
          </a:p>
          <a:p>
            <a:pPr>
              <a:buNone/>
            </a:pPr>
            <a:r>
              <a:rPr lang="ar-KW" b="1" dirty="0" smtClean="0">
                <a:solidFill>
                  <a:schemeClr val="tx2">
                    <a:lumMod val="60000"/>
                    <a:lumOff val="40000"/>
                  </a:schemeClr>
                </a:solidFill>
              </a:rPr>
              <a:t>وقال </a:t>
            </a:r>
            <a:r>
              <a:rPr lang="ar-KW" b="1" dirty="0" smtClean="0">
                <a:solidFill>
                  <a:schemeClr val="tx2">
                    <a:lumMod val="60000"/>
                    <a:lumOff val="40000"/>
                  </a:schemeClr>
                </a:solidFill>
              </a:rPr>
              <a:t>تعالى : </a:t>
            </a:r>
            <a:r>
              <a:rPr lang="ar-KW" b="1" dirty="0" smtClean="0">
                <a:solidFill>
                  <a:schemeClr val="tx2">
                    <a:lumMod val="60000"/>
                    <a:lumOff val="40000"/>
                  </a:schemeClr>
                </a:solidFill>
              </a:rPr>
              <a:t>( </a:t>
            </a:r>
            <a:r>
              <a:rPr lang="ar-KW" b="1" dirty="0" smtClean="0">
                <a:solidFill>
                  <a:schemeClr val="tx2">
                    <a:lumMod val="60000"/>
                    <a:lumOff val="40000"/>
                  </a:schemeClr>
                </a:solidFill>
              </a:rPr>
              <a:t>وَلَوْ بَسَطَ اللَّهُ الرِّزْقَ لِعِبَادِهِ لَبَغَوْا فِي الْأَرْضِ وَلَٰكِنْ يُنَزِّلُ بِقَدَرٍ مَا يَشَاءُ ۚ إِنَّهُ بِعِبَادِهِ خَبِيرٌ </a:t>
            </a:r>
            <a:r>
              <a:rPr lang="ar-KW" b="1" dirty="0" smtClean="0">
                <a:solidFill>
                  <a:schemeClr val="tx2">
                    <a:lumMod val="60000"/>
                    <a:lumOff val="40000"/>
                  </a:schemeClr>
                </a:solidFill>
              </a:rPr>
              <a:t>بَصِيرٌ) </a:t>
            </a:r>
            <a:r>
              <a:rPr lang="ar-KW" sz="2000" b="1" dirty="0" smtClean="0">
                <a:solidFill>
                  <a:schemeClr val="tx2">
                    <a:lumMod val="60000"/>
                    <a:lumOff val="40000"/>
                  </a:schemeClr>
                </a:solidFill>
              </a:rPr>
              <a:t>27 </a:t>
            </a:r>
            <a:r>
              <a:rPr lang="ar-KW" sz="2000" b="1" dirty="0" smtClean="0">
                <a:solidFill>
                  <a:schemeClr val="tx2">
                    <a:lumMod val="60000"/>
                    <a:lumOff val="40000"/>
                  </a:schemeClr>
                </a:solidFill>
              </a:rPr>
              <a:t>الشورى</a:t>
            </a:r>
            <a:endParaRPr lang="ar-KW" b="1" dirty="0" smtClean="0">
              <a:solidFill>
                <a:schemeClr val="tx2">
                  <a:lumMod val="60000"/>
                  <a:lumOff val="40000"/>
                </a:schemeClr>
              </a:solidFill>
            </a:endParaRPr>
          </a:p>
        </p:txBody>
      </p:sp>
      <p:sp>
        <p:nvSpPr>
          <p:cNvPr id="3" name="Title 2"/>
          <p:cNvSpPr>
            <a:spLocks noGrp="1"/>
          </p:cNvSpPr>
          <p:nvPr>
            <p:ph type="title"/>
          </p:nvPr>
        </p:nvSpPr>
        <p:spPr/>
        <p:txBody>
          <a:bodyPr/>
          <a:lstStyle/>
          <a:p>
            <a:pPr algn="ctr"/>
            <a:r>
              <a:rPr lang="ar-KW" dirty="0" smtClean="0"/>
              <a:t>من ثمار محبة الله تعالى</a:t>
            </a:r>
            <a:endParaRPr lang="ar-KW" dirty="0"/>
          </a:p>
        </p:txBody>
      </p:sp>
      <p:sp>
        <p:nvSpPr>
          <p:cNvPr id="4" name="TextBox 3"/>
          <p:cNvSpPr txBox="1"/>
          <p:nvPr/>
        </p:nvSpPr>
        <p:spPr>
          <a:xfrm>
            <a:off x="642910" y="2071678"/>
            <a:ext cx="7143800" cy="1754326"/>
          </a:xfrm>
          <a:prstGeom prst="rect">
            <a:avLst/>
          </a:prstGeom>
          <a:noFill/>
        </p:spPr>
        <p:txBody>
          <a:bodyPr wrap="square" rtlCol="1">
            <a:spAutoFit/>
          </a:bodyPr>
          <a:lstStyle/>
          <a:p>
            <a:r>
              <a:rPr lang="ar-KW" sz="3600" b="1" dirty="0" smtClean="0">
                <a:solidFill>
                  <a:schemeClr val="tx2">
                    <a:lumMod val="60000"/>
                    <a:lumOff val="40000"/>
                  </a:schemeClr>
                </a:solidFill>
              </a:rPr>
              <a:t>وكان عامر بن قيس يقول: أحببت الله حبا سهل علي كل مصيبة، ورضاني بكل قضية، فما أبالي مع حبي إياه ما أصبحت عليه وما أمسيت</a:t>
            </a:r>
            <a:r>
              <a:rPr lang="ar-KW" dirty="0" smtClean="0"/>
              <a:t>.</a:t>
            </a:r>
            <a:endParaRPr lang="ar-K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ox(i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ox(in)">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2">
                                            <p:txEl>
                                              <p:pRg st="0" end="0"/>
                                            </p:txEl>
                                          </p:spTgt>
                                        </p:tgtEl>
                                      </p:cBhvr>
                                    </p:animEffect>
                                    <p:set>
                                      <p:cBhvr>
                                        <p:cTn id="27"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1" nodeType="clickEffect">
                                  <p:stCondLst>
                                    <p:cond delay="0"/>
                                  </p:stCondLst>
                                  <p:childTnLst>
                                    <p:animEffect transition="out" filter="blinds(horizontal)">
                                      <p:cBhvr>
                                        <p:cTn id="31" dur="500"/>
                                        <p:tgtEl>
                                          <p:spTgt spid="2">
                                            <p:txEl>
                                              <p:pRg st="1" end="1"/>
                                            </p:txEl>
                                          </p:spTgt>
                                        </p:tgtEl>
                                      </p:cBhvr>
                                    </p:animEffect>
                                    <p:set>
                                      <p:cBhvr>
                                        <p:cTn id="32"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2">
                                            <p:txEl>
                                              <p:pRg st="3" end="3"/>
                                            </p:txEl>
                                          </p:spTgt>
                                        </p:tgtEl>
                                      </p:cBhvr>
                                    </p:animEffect>
                                    <p:set>
                                      <p:cBhvr>
                                        <p:cTn id="37"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500"/>
                                        <p:tgtEl>
                                          <p:spTgt spid="2">
                                            <p:txEl>
                                              <p:pRg st="5" end="5"/>
                                            </p:txEl>
                                          </p:spTgt>
                                        </p:tgtEl>
                                      </p:cBhvr>
                                    </p:animEffect>
                                    <p:set>
                                      <p:cBhvr>
                                        <p:cTn id="42" dur="1" fill="hold">
                                          <p:stCondLst>
                                            <p:cond delay="499"/>
                                          </p:stCondLst>
                                        </p:cTn>
                                        <p:tgtEl>
                                          <p:spTgt spid="2">
                                            <p:txEl>
                                              <p:pRg st="5" end="5"/>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7" presetClass="entr" presetSubtype="4"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0" fill="hold"/>
                                        <p:tgtEl>
                                          <p:spTgt spid="4"/>
                                        </p:tgtEl>
                                        <p:attrNameLst>
                                          <p:attrName>ppt_x</p:attrName>
                                        </p:attrNameLst>
                                      </p:cBhvr>
                                      <p:tavLst>
                                        <p:tav tm="0">
                                          <p:val>
                                            <p:strVal val="#ppt_x"/>
                                          </p:val>
                                        </p:tav>
                                        <p:tav tm="100000">
                                          <p:val>
                                            <p:strVal val="#ppt_x"/>
                                          </p:val>
                                        </p:tav>
                                      </p:tavLst>
                                    </p:anim>
                                    <p:anim calcmode="lin" valueType="num">
                                      <p:cBhvr additive="base">
                                        <p:cTn id="4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81328"/>
            <a:ext cx="8472518" cy="4525963"/>
          </a:xfrm>
        </p:spPr>
        <p:txBody>
          <a:bodyPr/>
          <a:lstStyle/>
          <a:p>
            <a:r>
              <a:rPr lang="ar-KW" b="1" dirty="0" smtClean="0">
                <a:solidFill>
                  <a:schemeClr val="accent4">
                    <a:lumMod val="60000"/>
                    <a:lumOff val="40000"/>
                  </a:schemeClr>
                </a:solidFill>
              </a:rPr>
              <a:t>ثانيا : التلذذ بالعبادة وسرعة المبادرة إليها :</a:t>
            </a:r>
          </a:p>
          <a:p>
            <a:endParaRPr lang="ar-KW" b="1" dirty="0" smtClean="0"/>
          </a:p>
          <a:p>
            <a:pPr>
              <a:buNone/>
            </a:pPr>
            <a:r>
              <a:rPr lang="ar-KW" b="1" dirty="0" smtClean="0">
                <a:solidFill>
                  <a:schemeClr val="accent4">
                    <a:lumMod val="75000"/>
                  </a:schemeClr>
                </a:solidFill>
              </a:rPr>
              <a:t>قال أحد الصالحين: مساكين أهل الدنيا، خرجوا منها وماذاقوا أطب مافيها.</a:t>
            </a:r>
          </a:p>
          <a:p>
            <a:pPr>
              <a:buNone/>
            </a:pPr>
            <a:r>
              <a:rPr lang="ar-KW" b="1" dirty="0" smtClean="0">
                <a:solidFill>
                  <a:schemeClr val="accent4">
                    <a:lumMod val="75000"/>
                  </a:schemeClr>
                </a:solidFill>
              </a:rPr>
              <a:t>قيل: وما أطيب مافيها؟</a:t>
            </a:r>
          </a:p>
          <a:p>
            <a:pPr>
              <a:buNone/>
            </a:pPr>
            <a:r>
              <a:rPr lang="ar-KW" b="1" dirty="0" smtClean="0">
                <a:solidFill>
                  <a:schemeClr val="accent4">
                    <a:lumMod val="75000"/>
                  </a:schemeClr>
                </a:solidFill>
              </a:rPr>
              <a:t>قال: محبة الله تعالى ومعرفة ذكره.</a:t>
            </a:r>
          </a:p>
          <a:p>
            <a:pPr>
              <a:buNone/>
            </a:pPr>
            <a:endParaRPr lang="ar-KW" b="1" dirty="0" smtClean="0"/>
          </a:p>
          <a:p>
            <a:pPr>
              <a:buNone/>
            </a:pPr>
            <a:r>
              <a:rPr lang="ar-KW" b="1" dirty="0" smtClean="0">
                <a:solidFill>
                  <a:schemeClr val="tx2">
                    <a:lumMod val="75000"/>
                  </a:schemeClr>
                </a:solidFill>
              </a:rPr>
              <a:t>وقال آخر: إنه لتمر بي أوقات أقول: إن كان أهل الجنة في مثل هذا إنهم لفي عيش طيب.</a:t>
            </a:r>
            <a:endParaRPr lang="ar-KW" b="1" dirty="0">
              <a:solidFill>
                <a:schemeClr val="tx2">
                  <a:lumMod val="75000"/>
                </a:schemeClr>
              </a:solidFill>
            </a:endParaRPr>
          </a:p>
        </p:txBody>
      </p:sp>
      <p:sp>
        <p:nvSpPr>
          <p:cNvPr id="3" name="Title 2"/>
          <p:cNvSpPr>
            <a:spLocks noGrp="1"/>
          </p:cNvSpPr>
          <p:nvPr>
            <p:ph type="title"/>
          </p:nvPr>
        </p:nvSpPr>
        <p:spPr/>
        <p:txBody>
          <a:bodyPr/>
          <a:lstStyle/>
          <a:p>
            <a:r>
              <a:rPr lang="ar-KW" dirty="0" smtClean="0"/>
              <a:t>من ثمار محبة الله تعالى</a:t>
            </a:r>
            <a:endParaRPr lang="ar-K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2">
                                            <p:txEl>
                                              <p:pRg st="0" end="0"/>
                                            </p:txEl>
                                          </p:spTgt>
                                        </p:tgtEl>
                                        <p:attrNameLst>
                                          <p:attrName>ppt_w</p:attrName>
                                        </p:attrNameLst>
                                      </p:cBhvr>
                                    </p:anim>
                                    <p:anim by="(#ppt_w*0.50)" calcmode="lin" valueType="num">
                                      <p:cBhvr>
                                        <p:cTn id="8" dur="500" decel="50000" autoRev="1" fill="hold">
                                          <p:stCondLst>
                                            <p:cond delay="0"/>
                                          </p:stCondLst>
                                        </p:cTn>
                                        <p:tgtEl>
                                          <p:spTgt spid="2">
                                            <p:txEl>
                                              <p:pRg st="0" end="0"/>
                                            </p:txEl>
                                          </p:spTgt>
                                        </p:tgtEl>
                                        <p:attrNameLst>
                                          <p:attrName>ppt_x</p:attrName>
                                        </p:attrNameLst>
                                      </p:cBhvr>
                                    </p:anim>
                                    <p:anim from="(-#ppt_h/2)" to="(#ppt_y)" calcmode="lin" valueType="num">
                                      <p:cBhvr>
                                        <p:cTn id="9" dur="1000" fill="hold">
                                          <p:stCondLst>
                                            <p:cond delay="0"/>
                                          </p:stCondLst>
                                        </p:cTn>
                                        <p:tgtEl>
                                          <p:spTgt spid="2">
                                            <p:txEl>
                                              <p:pRg st="0" end="0"/>
                                            </p:txEl>
                                          </p:spTgt>
                                        </p:tgtEl>
                                        <p:attrNameLst>
                                          <p:attrName>ppt_y</p:attrName>
                                        </p:attrNameLst>
                                      </p:cBhvr>
                                    </p:anim>
                                    <p:animRot by="21600000">
                                      <p:cBhvr>
                                        <p:cTn id="10" dur="1000" fill="hold">
                                          <p:stCondLst>
                                            <p:cond delay="0"/>
                                          </p:stCondLst>
                                        </p:cTn>
                                        <p:tgtEl>
                                          <p:spTgt spid="2">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2">
                                            <p:txEl>
                                              <p:pRg st="2" end="2"/>
                                            </p:txEl>
                                          </p:spTgt>
                                        </p:tgtEl>
                                        <p:attrNameLst>
                                          <p:attrName>style.visibility</p:attrName>
                                        </p:attrNameLst>
                                      </p:cBhvr>
                                      <p:to>
                                        <p:strVal val="visible"/>
                                      </p:to>
                                    </p:set>
                                    <p:anim by="(-#ppt_w*2)" calcmode="lin" valueType="num">
                                      <p:cBhvr rctx="PPT">
                                        <p:cTn id="15" dur="500" autoRev="1" fill="hold">
                                          <p:stCondLst>
                                            <p:cond delay="0"/>
                                          </p:stCondLst>
                                        </p:cTn>
                                        <p:tgtEl>
                                          <p:spTgt spid="2">
                                            <p:txEl>
                                              <p:pRg st="2" end="2"/>
                                            </p:txEl>
                                          </p:spTgt>
                                        </p:tgtEl>
                                        <p:attrNameLst>
                                          <p:attrName>ppt_w</p:attrName>
                                        </p:attrNameLst>
                                      </p:cBhvr>
                                    </p:anim>
                                    <p:anim by="(#ppt_w*0.50)" calcmode="lin" valueType="num">
                                      <p:cBhvr>
                                        <p:cTn id="16" dur="500" decel="50000" autoRev="1" fill="hold">
                                          <p:stCondLst>
                                            <p:cond delay="0"/>
                                          </p:stCondLst>
                                        </p:cTn>
                                        <p:tgtEl>
                                          <p:spTgt spid="2">
                                            <p:txEl>
                                              <p:pRg st="2" end="2"/>
                                            </p:txEl>
                                          </p:spTgt>
                                        </p:tgtEl>
                                        <p:attrNameLst>
                                          <p:attrName>ppt_x</p:attrName>
                                        </p:attrNameLst>
                                      </p:cBhvr>
                                    </p:anim>
                                    <p:anim from="(-#ppt_h/2)" to="(#ppt_y)" calcmode="lin" valueType="num">
                                      <p:cBhvr>
                                        <p:cTn id="17" dur="1000" fill="hold">
                                          <p:stCondLst>
                                            <p:cond delay="0"/>
                                          </p:stCondLst>
                                        </p:cTn>
                                        <p:tgtEl>
                                          <p:spTgt spid="2">
                                            <p:txEl>
                                              <p:pRg st="2" end="2"/>
                                            </p:txEl>
                                          </p:spTgt>
                                        </p:tgtEl>
                                        <p:attrNameLst>
                                          <p:attrName>ppt_y</p:attrName>
                                        </p:attrNameLst>
                                      </p:cBhvr>
                                    </p:anim>
                                    <p:animRot by="21600000">
                                      <p:cBhvr>
                                        <p:cTn id="18" dur="1000" fill="hold">
                                          <p:stCondLst>
                                            <p:cond delay="0"/>
                                          </p:stCondLst>
                                        </p:cTn>
                                        <p:tgtEl>
                                          <p:spTgt spid="2">
                                            <p:txEl>
                                              <p:pRg st="2" end="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2">
                                            <p:txEl>
                                              <p:pRg st="3" end="3"/>
                                            </p:txEl>
                                          </p:spTgt>
                                        </p:tgtEl>
                                        <p:attrNameLst>
                                          <p:attrName>style.visibility</p:attrName>
                                        </p:attrNameLst>
                                      </p:cBhvr>
                                      <p:to>
                                        <p:strVal val="visible"/>
                                      </p:to>
                                    </p:set>
                                    <p:anim by="(-#ppt_w*2)" calcmode="lin" valueType="num">
                                      <p:cBhvr rctx="PPT">
                                        <p:cTn id="23" dur="500" autoRev="1" fill="hold">
                                          <p:stCondLst>
                                            <p:cond delay="0"/>
                                          </p:stCondLst>
                                        </p:cTn>
                                        <p:tgtEl>
                                          <p:spTgt spid="2">
                                            <p:txEl>
                                              <p:pRg st="3" end="3"/>
                                            </p:txEl>
                                          </p:spTgt>
                                        </p:tgtEl>
                                        <p:attrNameLst>
                                          <p:attrName>ppt_w</p:attrName>
                                        </p:attrNameLst>
                                      </p:cBhvr>
                                    </p:anim>
                                    <p:anim by="(#ppt_w*0.50)" calcmode="lin" valueType="num">
                                      <p:cBhvr>
                                        <p:cTn id="24" dur="500" decel="50000" autoRev="1" fill="hold">
                                          <p:stCondLst>
                                            <p:cond delay="0"/>
                                          </p:stCondLst>
                                        </p:cTn>
                                        <p:tgtEl>
                                          <p:spTgt spid="2">
                                            <p:txEl>
                                              <p:pRg st="3" end="3"/>
                                            </p:txEl>
                                          </p:spTgt>
                                        </p:tgtEl>
                                        <p:attrNameLst>
                                          <p:attrName>ppt_x</p:attrName>
                                        </p:attrNameLst>
                                      </p:cBhvr>
                                    </p:anim>
                                    <p:anim from="(-#ppt_h/2)" to="(#ppt_y)" calcmode="lin" valueType="num">
                                      <p:cBhvr>
                                        <p:cTn id="25" dur="1000" fill="hold">
                                          <p:stCondLst>
                                            <p:cond delay="0"/>
                                          </p:stCondLst>
                                        </p:cTn>
                                        <p:tgtEl>
                                          <p:spTgt spid="2">
                                            <p:txEl>
                                              <p:pRg st="3" end="3"/>
                                            </p:txEl>
                                          </p:spTgt>
                                        </p:tgtEl>
                                        <p:attrNameLst>
                                          <p:attrName>ppt_y</p:attrName>
                                        </p:attrNameLst>
                                      </p:cBhvr>
                                    </p:anim>
                                    <p:animRot by="21600000">
                                      <p:cBhvr>
                                        <p:cTn id="26" dur="1000" fill="hold">
                                          <p:stCondLst>
                                            <p:cond delay="0"/>
                                          </p:stCondLst>
                                        </p:cTn>
                                        <p:tgtEl>
                                          <p:spTgt spid="2">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2">
                                            <p:txEl>
                                              <p:pRg st="4" end="4"/>
                                            </p:txEl>
                                          </p:spTgt>
                                        </p:tgtEl>
                                        <p:attrNameLst>
                                          <p:attrName>style.visibility</p:attrName>
                                        </p:attrNameLst>
                                      </p:cBhvr>
                                      <p:to>
                                        <p:strVal val="visible"/>
                                      </p:to>
                                    </p:set>
                                    <p:anim by="(-#ppt_w*2)" calcmode="lin" valueType="num">
                                      <p:cBhvr rctx="PPT">
                                        <p:cTn id="31" dur="500" autoRev="1" fill="hold">
                                          <p:stCondLst>
                                            <p:cond delay="0"/>
                                          </p:stCondLst>
                                        </p:cTn>
                                        <p:tgtEl>
                                          <p:spTgt spid="2">
                                            <p:txEl>
                                              <p:pRg st="4" end="4"/>
                                            </p:txEl>
                                          </p:spTgt>
                                        </p:tgtEl>
                                        <p:attrNameLst>
                                          <p:attrName>ppt_w</p:attrName>
                                        </p:attrNameLst>
                                      </p:cBhvr>
                                    </p:anim>
                                    <p:anim by="(#ppt_w*0.50)" calcmode="lin" valueType="num">
                                      <p:cBhvr>
                                        <p:cTn id="32" dur="500" decel="50000" autoRev="1" fill="hold">
                                          <p:stCondLst>
                                            <p:cond delay="0"/>
                                          </p:stCondLst>
                                        </p:cTn>
                                        <p:tgtEl>
                                          <p:spTgt spid="2">
                                            <p:txEl>
                                              <p:pRg st="4" end="4"/>
                                            </p:txEl>
                                          </p:spTgt>
                                        </p:tgtEl>
                                        <p:attrNameLst>
                                          <p:attrName>ppt_x</p:attrName>
                                        </p:attrNameLst>
                                      </p:cBhvr>
                                    </p:anim>
                                    <p:anim from="(-#ppt_h/2)" to="(#ppt_y)" calcmode="lin" valueType="num">
                                      <p:cBhvr>
                                        <p:cTn id="33" dur="1000" fill="hold">
                                          <p:stCondLst>
                                            <p:cond delay="0"/>
                                          </p:stCondLst>
                                        </p:cTn>
                                        <p:tgtEl>
                                          <p:spTgt spid="2">
                                            <p:txEl>
                                              <p:pRg st="4" end="4"/>
                                            </p:txEl>
                                          </p:spTgt>
                                        </p:tgtEl>
                                        <p:attrNameLst>
                                          <p:attrName>ppt_y</p:attrName>
                                        </p:attrNameLst>
                                      </p:cBhvr>
                                    </p:anim>
                                    <p:animRot by="21600000">
                                      <p:cBhvr>
                                        <p:cTn id="34" dur="1000" fill="hold">
                                          <p:stCondLst>
                                            <p:cond delay="0"/>
                                          </p:stCondLst>
                                        </p:cTn>
                                        <p:tgtEl>
                                          <p:spTgt spid="2">
                                            <p:txEl>
                                              <p:pRg st="4" end="4"/>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2">
                                            <p:txEl>
                                              <p:pRg st="6" end="6"/>
                                            </p:txEl>
                                          </p:spTgt>
                                        </p:tgtEl>
                                        <p:attrNameLst>
                                          <p:attrName>style.visibility</p:attrName>
                                        </p:attrNameLst>
                                      </p:cBhvr>
                                      <p:to>
                                        <p:strVal val="visible"/>
                                      </p:to>
                                    </p:set>
                                    <p:anim by="(-#ppt_w*2)" calcmode="lin" valueType="num">
                                      <p:cBhvr rctx="PPT">
                                        <p:cTn id="39" dur="500" autoRev="1" fill="hold">
                                          <p:stCondLst>
                                            <p:cond delay="0"/>
                                          </p:stCondLst>
                                        </p:cTn>
                                        <p:tgtEl>
                                          <p:spTgt spid="2">
                                            <p:txEl>
                                              <p:pRg st="6" end="6"/>
                                            </p:txEl>
                                          </p:spTgt>
                                        </p:tgtEl>
                                        <p:attrNameLst>
                                          <p:attrName>ppt_w</p:attrName>
                                        </p:attrNameLst>
                                      </p:cBhvr>
                                    </p:anim>
                                    <p:anim by="(#ppt_w*0.50)" calcmode="lin" valueType="num">
                                      <p:cBhvr>
                                        <p:cTn id="40" dur="500" decel="50000" autoRev="1" fill="hold">
                                          <p:stCondLst>
                                            <p:cond delay="0"/>
                                          </p:stCondLst>
                                        </p:cTn>
                                        <p:tgtEl>
                                          <p:spTgt spid="2">
                                            <p:txEl>
                                              <p:pRg st="6" end="6"/>
                                            </p:txEl>
                                          </p:spTgt>
                                        </p:tgtEl>
                                        <p:attrNameLst>
                                          <p:attrName>ppt_x</p:attrName>
                                        </p:attrNameLst>
                                      </p:cBhvr>
                                    </p:anim>
                                    <p:anim from="(-#ppt_h/2)" to="(#ppt_y)" calcmode="lin" valueType="num">
                                      <p:cBhvr>
                                        <p:cTn id="41" dur="1000" fill="hold">
                                          <p:stCondLst>
                                            <p:cond delay="0"/>
                                          </p:stCondLst>
                                        </p:cTn>
                                        <p:tgtEl>
                                          <p:spTgt spid="2">
                                            <p:txEl>
                                              <p:pRg st="6" end="6"/>
                                            </p:txEl>
                                          </p:spTgt>
                                        </p:tgtEl>
                                        <p:attrNameLst>
                                          <p:attrName>ppt_y</p:attrName>
                                        </p:attrNameLst>
                                      </p:cBhvr>
                                    </p:anim>
                                    <p:animRot by="21600000">
                                      <p:cBhvr>
                                        <p:cTn id="42" dur="1000" fill="hold">
                                          <p:stCondLst>
                                            <p:cond delay="0"/>
                                          </p:stCondLst>
                                        </p:cTn>
                                        <p:tgtEl>
                                          <p:spTgt spid="2">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KW" b="1" dirty="0" smtClean="0">
                <a:solidFill>
                  <a:schemeClr val="accent4">
                    <a:lumMod val="60000"/>
                    <a:lumOff val="40000"/>
                  </a:schemeClr>
                </a:solidFill>
              </a:rPr>
              <a:t>ثالثا: الرجاء والطمع فما عنده: </a:t>
            </a:r>
          </a:p>
          <a:p>
            <a:pPr>
              <a:buNone/>
            </a:pPr>
            <a:endParaRPr lang="ar-KW" b="1" dirty="0" smtClean="0"/>
          </a:p>
          <a:p>
            <a:pPr>
              <a:buNone/>
            </a:pPr>
            <a:r>
              <a:rPr lang="ar-KW" b="1" dirty="0" smtClean="0">
                <a:solidFill>
                  <a:schemeClr val="tx1">
                    <a:lumMod val="50000"/>
                    <a:lumOff val="50000"/>
                  </a:schemeClr>
                </a:solidFill>
              </a:rPr>
              <a:t>وكان سفيان الثوي يقول: ما أحب أن حسابي جعل إلى والدي، ربي خير لي من والدي.</a:t>
            </a:r>
          </a:p>
          <a:p>
            <a:pPr>
              <a:buNone/>
            </a:pPr>
            <a:endParaRPr lang="ar-KW" b="1" dirty="0" smtClean="0"/>
          </a:p>
          <a:p>
            <a:pPr>
              <a:buNone/>
            </a:pPr>
            <a:r>
              <a:rPr lang="ar-KW" b="1" dirty="0" smtClean="0">
                <a:solidFill>
                  <a:schemeClr val="accent4">
                    <a:lumMod val="75000"/>
                  </a:schemeClr>
                </a:solidFill>
              </a:rPr>
              <a:t>وقال ابن المبارك: أتيت سفيان الثوري عشية عرفة وهو جاث على ركبته وعيناه تهملان فبكيت، فالتفت إلي فقال: ماشأنك؟ </a:t>
            </a:r>
          </a:p>
          <a:p>
            <a:pPr>
              <a:buNone/>
            </a:pPr>
            <a:r>
              <a:rPr lang="ar-KW" b="1" dirty="0" smtClean="0">
                <a:solidFill>
                  <a:schemeClr val="accent4">
                    <a:lumMod val="75000"/>
                  </a:schemeClr>
                </a:solidFill>
              </a:rPr>
              <a:t>فقلت: من أسوأ اهل الجمع حالا؟ </a:t>
            </a:r>
          </a:p>
          <a:p>
            <a:pPr>
              <a:buNone/>
            </a:pPr>
            <a:r>
              <a:rPr lang="ar-KW" b="1" dirty="0" smtClean="0">
                <a:solidFill>
                  <a:schemeClr val="accent4">
                    <a:lumMod val="75000"/>
                  </a:schemeClr>
                </a:solidFill>
              </a:rPr>
              <a:t>قال: الذي يظن أن الله لايغفر له.</a:t>
            </a:r>
            <a:endParaRPr lang="ar-KW" b="1" dirty="0">
              <a:solidFill>
                <a:schemeClr val="accent4">
                  <a:lumMod val="75000"/>
                </a:schemeClr>
              </a:solidFill>
            </a:endParaRPr>
          </a:p>
        </p:txBody>
      </p:sp>
      <p:sp>
        <p:nvSpPr>
          <p:cNvPr id="3" name="Title 2"/>
          <p:cNvSpPr>
            <a:spLocks noGrp="1"/>
          </p:cNvSpPr>
          <p:nvPr>
            <p:ph type="title"/>
          </p:nvPr>
        </p:nvSpPr>
        <p:spPr/>
        <p:txBody>
          <a:bodyPr/>
          <a:lstStyle/>
          <a:p>
            <a:r>
              <a:rPr lang="ar-KW" dirty="0" smtClean="0"/>
              <a:t>من ثمار محبة الله تعالى</a:t>
            </a:r>
            <a:endParaRPr lang="ar-K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lide(fromBottom)">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slide(fromBottom)">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slide(fromBottom)">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slide(fromBottom)">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slide(fromBottom)">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KW" sz="2800" b="1" dirty="0" smtClean="0">
                <a:solidFill>
                  <a:schemeClr val="accent4">
                    <a:lumMod val="60000"/>
                    <a:lumOff val="40000"/>
                  </a:schemeClr>
                </a:solidFill>
              </a:rPr>
              <a:t>رابعاً : الحياء من الله:</a:t>
            </a:r>
          </a:p>
          <a:p>
            <a:pPr>
              <a:buNone/>
            </a:pPr>
            <a:endParaRPr lang="ar-KW" sz="2800" b="1" dirty="0" smtClean="0">
              <a:solidFill>
                <a:schemeClr val="accent4">
                  <a:lumMod val="60000"/>
                  <a:lumOff val="40000"/>
                </a:schemeClr>
              </a:solidFill>
            </a:endParaRPr>
          </a:p>
          <a:p>
            <a:pPr>
              <a:buNone/>
            </a:pPr>
            <a:r>
              <a:rPr lang="ar-KW" sz="2800" b="1" dirty="0" smtClean="0">
                <a:solidFill>
                  <a:schemeClr val="accent4">
                    <a:lumMod val="60000"/>
                    <a:lumOff val="40000"/>
                  </a:schemeClr>
                </a:solidFill>
              </a:rPr>
              <a:t>فالمحب الصادق في حبه لله عز وجل يستحي أن يراه حبيبه في وضع مشين، مكان لايحب أن يراه فيه، فإذا ماوقع في مصيبة أو تقصير سارع بالإعتذار إليه واسترضائه بشتى الطرق</a:t>
            </a:r>
            <a:r>
              <a:rPr lang="ar-KW" dirty="0" smtClean="0">
                <a:solidFill>
                  <a:schemeClr val="accent4">
                    <a:lumMod val="60000"/>
                    <a:lumOff val="40000"/>
                  </a:schemeClr>
                </a:solidFill>
              </a:rPr>
              <a:t>.</a:t>
            </a:r>
          </a:p>
          <a:p>
            <a:pPr>
              <a:buNone/>
            </a:pPr>
            <a:endParaRPr lang="ar-KW" dirty="0" smtClean="0">
              <a:solidFill>
                <a:schemeClr val="accent4">
                  <a:lumMod val="60000"/>
                  <a:lumOff val="40000"/>
                </a:schemeClr>
              </a:solidFill>
            </a:endParaRPr>
          </a:p>
          <a:p>
            <a:pPr>
              <a:buNone/>
            </a:pPr>
            <a:endParaRPr lang="ar-KW" dirty="0" smtClean="0">
              <a:solidFill>
                <a:schemeClr val="accent4">
                  <a:lumMod val="60000"/>
                  <a:lumOff val="40000"/>
                </a:schemeClr>
              </a:solidFill>
            </a:endParaRPr>
          </a:p>
        </p:txBody>
      </p:sp>
      <p:sp>
        <p:nvSpPr>
          <p:cNvPr id="3" name="Title 2"/>
          <p:cNvSpPr>
            <a:spLocks noGrp="1"/>
          </p:cNvSpPr>
          <p:nvPr>
            <p:ph type="title"/>
          </p:nvPr>
        </p:nvSpPr>
        <p:spPr/>
        <p:txBody>
          <a:bodyPr/>
          <a:lstStyle/>
          <a:p>
            <a:r>
              <a:rPr lang="ar-KW" dirty="0" smtClean="0"/>
              <a:t>من ثمار محبة الله تعالى</a:t>
            </a:r>
            <a:endParaRPr lang="ar-K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KW" b="1" dirty="0" smtClean="0">
                <a:solidFill>
                  <a:schemeClr val="accent4">
                    <a:lumMod val="75000"/>
                  </a:schemeClr>
                </a:solidFill>
              </a:rPr>
              <a:t>قال تعالى في الحديث القدسي : وماترددت في شيء انا فاعله ترددي في قبض نفس عبدي المؤمن، يكره الموت وانا اكره مساءته ولا بد له منه. </a:t>
            </a:r>
            <a:r>
              <a:rPr lang="ar-KW" sz="2000" dirty="0" smtClean="0"/>
              <a:t>رواه البخاري (6502)</a:t>
            </a:r>
          </a:p>
          <a:p>
            <a:pPr>
              <a:buNone/>
            </a:pPr>
            <a:r>
              <a:rPr lang="ar-KW" sz="3200" dirty="0" smtClean="0">
                <a:solidFill>
                  <a:schemeClr val="accent4">
                    <a:lumMod val="75000"/>
                  </a:schemeClr>
                </a:solidFill>
                <a:latin typeface="Arabic Typesetting" pitchFamily="66" charset="-78"/>
                <a:cs typeface="Arabic Typesetting" pitchFamily="66" charset="-78"/>
              </a:rPr>
              <a:t>وعلق ابن تيمية على ذلك فيقول : فبين سبحانه أنه يتردد ( عن قبض نفس عبده المؤمن) لأن التردد تعارض إرادتين، وهو سبحانه يحب مايحبه عبده، ويكره مايكرهه، وهو يكره الموت فهو يكرهه كما قال (وانا اكره مساءته) وهو سبحانه قضى بالموت، ويريد له ان يموت، فسمى ذلك، ثم بين انه لابد من وقوع ذلك.</a:t>
            </a:r>
            <a:endParaRPr lang="ar-KW" sz="2800" dirty="0" smtClean="0">
              <a:solidFill>
                <a:schemeClr val="accent4">
                  <a:lumMod val="75000"/>
                </a:schemeClr>
              </a:solidFill>
              <a:latin typeface="Arabic Typesetting" pitchFamily="66" charset="-78"/>
              <a:cs typeface="Arabic Typesetting" pitchFamily="66" charset="-78"/>
            </a:endParaRPr>
          </a:p>
        </p:txBody>
      </p:sp>
      <p:sp>
        <p:nvSpPr>
          <p:cNvPr id="3" name="Title 2"/>
          <p:cNvSpPr>
            <a:spLocks noGrp="1"/>
          </p:cNvSpPr>
          <p:nvPr>
            <p:ph type="title"/>
          </p:nvPr>
        </p:nvSpPr>
        <p:spPr/>
        <p:txBody>
          <a:bodyPr/>
          <a:lstStyle/>
          <a:p>
            <a:pPr algn="r"/>
            <a:r>
              <a:rPr lang="ar-KW" dirty="0" smtClean="0"/>
              <a:t>وكيف لا نحب الله تعالى؟</a:t>
            </a:r>
            <a:endParaRPr lang="ar-KW"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481328"/>
            <a:ext cx="8643998" cy="4525963"/>
          </a:xfrm>
        </p:spPr>
        <p:txBody>
          <a:bodyPr>
            <a:normAutofit/>
          </a:bodyPr>
          <a:lstStyle/>
          <a:p>
            <a:r>
              <a:rPr lang="ar-KW" sz="3200" b="1" dirty="0" smtClean="0">
                <a:solidFill>
                  <a:schemeClr val="accent4">
                    <a:lumMod val="60000"/>
                    <a:lumOff val="40000"/>
                  </a:schemeClr>
                </a:solidFill>
              </a:rPr>
              <a:t>روى مسلم : ” والله، لله اشد فرحا بتوبة عبده من رجل كان في سفر، في فلاه من الأرض فأوى إلى ظل شجرة فنام تحتها، واستيقظ فلم يجد راحلته، فأتى شرفاً فصعد عليه، فلم ير شيئاً، ثم اتى آخر، فأشرف فلم ير شيئاً، فقال : ارجع إلى مكاني الذي كنت فيه، فأكون فيه حتى اموت، فذهب، فإذا براحلته تجر خطامها، فالله أشد فرحا بتوبة عبده من هذا براحلته“</a:t>
            </a:r>
            <a:endParaRPr lang="ar-KW" sz="3200" b="1" dirty="0">
              <a:solidFill>
                <a:schemeClr val="accent4">
                  <a:lumMod val="60000"/>
                  <a:lumOff val="40000"/>
                </a:schemeClr>
              </a:solidFill>
            </a:endParaRPr>
          </a:p>
        </p:txBody>
      </p:sp>
      <p:sp>
        <p:nvSpPr>
          <p:cNvPr id="3" name="Title 2"/>
          <p:cNvSpPr>
            <a:spLocks noGrp="1"/>
          </p:cNvSpPr>
          <p:nvPr>
            <p:ph type="title"/>
          </p:nvPr>
        </p:nvSpPr>
        <p:spPr/>
        <p:txBody>
          <a:bodyPr>
            <a:normAutofit/>
          </a:bodyPr>
          <a:lstStyle/>
          <a:p>
            <a:pPr algn="r"/>
            <a:r>
              <a:rPr lang="ar-KW" dirty="0" smtClean="0"/>
              <a:t>وكيف لا نتوب؟ </a:t>
            </a:r>
            <a:endParaRPr lang="ar-KW"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TotalTime>
  <Words>711</Words>
  <Application>Microsoft Office PowerPoint</Application>
  <PresentationFormat>On-screen Show (4:3)</PresentationFormat>
  <Paragraphs>49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كيف نحب الله ونشتاق إليه</vt:lpstr>
      <vt:lpstr>Slide 2</vt:lpstr>
      <vt:lpstr>ويقول ابن تيمية : فمن لا يحب الشيء لايمكن أن يحب التقرب إليه، إذ التقرب إليه وسيلة، ومحبة الوسيله تبع لمحبة المقصود.</vt:lpstr>
      <vt:lpstr>من ثمار محبة الله تعالى</vt:lpstr>
      <vt:lpstr>من ثمار محبة الله تعالى</vt:lpstr>
      <vt:lpstr>من ثمار محبة الله تعالى</vt:lpstr>
      <vt:lpstr>من ثمار محبة الله تعالى</vt:lpstr>
      <vt:lpstr>وكيف لا نحب الله تعالى؟</vt:lpstr>
      <vt:lpstr>وكيف لا نتوب؟ </vt:lpstr>
      <vt:lpstr>كيف نحب الله تعالى ونشتاق إليه؟ (وسائل عملية)</vt:lpstr>
      <vt:lpstr>الحمد لله رب العالمين إعداد : ملتقى طالبات العلم</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Dalal</dc:creator>
  <cp:lastModifiedBy>Dalal</cp:lastModifiedBy>
  <cp:revision>7</cp:revision>
  <dcterms:created xsi:type="dcterms:W3CDTF">2008-08-14T11:29:30Z</dcterms:created>
  <dcterms:modified xsi:type="dcterms:W3CDTF">2008-08-14T12:30:46Z</dcterms:modified>
</cp:coreProperties>
</file>