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2" d="100"/>
          <a:sy n="72" d="100"/>
        </p:scale>
        <p:origin x="-11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KW"/>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3E05AAA-C225-4B32-B9BD-70A560C56E5F}" type="datetimeFigureOut">
              <a:rPr lang="ar-KW" smtClean="0"/>
              <a:t>13/08/1429</a:t>
            </a:fld>
            <a:endParaRPr lang="ar-K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K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KW"/>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85D6226-6A6E-4458-82C1-88C4F761DAF6}" type="slidenum">
              <a:rPr lang="ar-KW" smtClean="0"/>
              <a:t>‹#›</a:t>
            </a:fld>
            <a:endParaRPr lang="ar-KW"/>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KW" dirty="0"/>
          </a:p>
        </p:txBody>
      </p:sp>
      <p:sp>
        <p:nvSpPr>
          <p:cNvPr id="4" name="Slide Number Placeholder 3"/>
          <p:cNvSpPr>
            <a:spLocks noGrp="1"/>
          </p:cNvSpPr>
          <p:nvPr>
            <p:ph type="sldNum" sz="quarter" idx="10"/>
          </p:nvPr>
        </p:nvSpPr>
        <p:spPr/>
        <p:txBody>
          <a:bodyPr/>
          <a:lstStyle/>
          <a:p>
            <a:fld id="{585D6226-6A6E-4458-82C1-88C4F761DAF6}" type="slidenum">
              <a:rPr lang="ar-KW" smtClean="0"/>
              <a:t>13</a:t>
            </a:fld>
            <a:endParaRPr lang="ar-KW"/>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48D4753-87FF-48C9-A129-6D4239563090}" type="datetimeFigureOut">
              <a:rPr lang="ar-KW" smtClean="0"/>
              <a:t>13/08/1429</a:t>
            </a:fld>
            <a:endParaRPr lang="ar-KW"/>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KW"/>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1312416-AAF6-41BE-9E02-54A3B7952D4C}" type="slidenum">
              <a:rPr lang="ar-KW" smtClean="0"/>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5" name="Footer Placeholder 4"/>
          <p:cNvSpPr>
            <a:spLocks noGrp="1"/>
          </p:cNvSpPr>
          <p:nvPr>
            <p:ph type="ftr" sz="quarter" idx="11"/>
          </p:nvPr>
        </p:nvSpPr>
        <p:spPr/>
        <p:txBody>
          <a:bodyPr/>
          <a:lstStyle>
            <a:extLst/>
          </a:lstStyle>
          <a:p>
            <a:endParaRPr lang="ar-KW"/>
          </a:p>
        </p:txBody>
      </p:sp>
      <p:sp>
        <p:nvSpPr>
          <p:cNvPr id="6" name="Slide Number Placeholder 5"/>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48D4753-87FF-48C9-A129-6D4239563090}" type="datetimeFigureOut">
              <a:rPr lang="ar-KW" smtClean="0"/>
              <a:t>13/08/1429</a:t>
            </a:fld>
            <a:endParaRPr lang="ar-KW"/>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KW"/>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1312416-AAF6-41BE-9E02-54A3B7952D4C}" type="slidenum">
              <a:rPr lang="ar-KW" smtClean="0"/>
              <a:t>‹#›</a:t>
            </a:fld>
            <a:endParaRPr lang="ar-K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5" name="Footer Placeholder 4"/>
          <p:cNvSpPr>
            <a:spLocks noGrp="1"/>
          </p:cNvSpPr>
          <p:nvPr>
            <p:ph type="ftr" sz="quarter" idx="11"/>
          </p:nvPr>
        </p:nvSpPr>
        <p:spPr/>
        <p:txBody>
          <a:bodyPr/>
          <a:lstStyle>
            <a:extLst/>
          </a:lstStyle>
          <a:p>
            <a:endParaRPr lang="ar-KW"/>
          </a:p>
        </p:txBody>
      </p:sp>
      <p:sp>
        <p:nvSpPr>
          <p:cNvPr id="6" name="Slide Number Placeholder 5"/>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48D4753-87FF-48C9-A129-6D4239563090}" type="datetimeFigureOut">
              <a:rPr lang="ar-KW" smtClean="0"/>
              <a:t>13/08/1429</a:t>
            </a:fld>
            <a:endParaRPr lang="ar-KW"/>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KW"/>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1312416-AAF6-41BE-9E02-54A3B7952D4C}" type="slidenum">
              <a:rPr lang="ar-KW" smtClean="0"/>
              <a:t>‹#›</a:t>
            </a:fld>
            <a:endParaRPr lang="ar-KW"/>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6" name="Footer Placeholder 5"/>
          <p:cNvSpPr>
            <a:spLocks noGrp="1"/>
          </p:cNvSpPr>
          <p:nvPr>
            <p:ph type="ftr" sz="quarter" idx="11"/>
          </p:nvPr>
        </p:nvSpPr>
        <p:spPr/>
        <p:txBody>
          <a:bodyPr/>
          <a:lstStyle>
            <a:extLst/>
          </a:lstStyle>
          <a:p>
            <a:endParaRPr lang="ar-KW"/>
          </a:p>
        </p:txBody>
      </p:sp>
      <p:sp>
        <p:nvSpPr>
          <p:cNvPr id="7" name="Slide Number Placeholder 6"/>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8" name="Footer Placeholder 7"/>
          <p:cNvSpPr>
            <a:spLocks noGrp="1"/>
          </p:cNvSpPr>
          <p:nvPr>
            <p:ph type="ftr" sz="quarter" idx="11"/>
          </p:nvPr>
        </p:nvSpPr>
        <p:spPr/>
        <p:txBody>
          <a:bodyPr/>
          <a:lstStyle>
            <a:extLst/>
          </a:lstStyle>
          <a:p>
            <a:endParaRPr lang="ar-KW"/>
          </a:p>
        </p:txBody>
      </p:sp>
      <p:sp>
        <p:nvSpPr>
          <p:cNvPr id="9" name="Slide Number Placeholder 8"/>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4" name="Footer Placeholder 3"/>
          <p:cNvSpPr>
            <a:spLocks noGrp="1"/>
          </p:cNvSpPr>
          <p:nvPr>
            <p:ph type="ftr" sz="quarter" idx="11"/>
          </p:nvPr>
        </p:nvSpPr>
        <p:spPr/>
        <p:txBody>
          <a:bodyPr/>
          <a:lstStyle>
            <a:extLst/>
          </a:lstStyle>
          <a:p>
            <a:endParaRPr lang="ar-KW"/>
          </a:p>
        </p:txBody>
      </p:sp>
      <p:sp>
        <p:nvSpPr>
          <p:cNvPr id="5" name="Slide Number Placeholder 4"/>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48D4753-87FF-48C9-A129-6D4239563090}" type="datetimeFigureOut">
              <a:rPr lang="ar-KW" smtClean="0"/>
              <a:t>13/08/1429</a:t>
            </a:fld>
            <a:endParaRPr lang="ar-KW"/>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KW"/>
          </a:p>
        </p:txBody>
      </p:sp>
      <p:sp>
        <p:nvSpPr>
          <p:cNvPr id="4" name="Slide Number Placeholder 3"/>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6" name="Footer Placeholder 5"/>
          <p:cNvSpPr>
            <a:spLocks noGrp="1"/>
          </p:cNvSpPr>
          <p:nvPr>
            <p:ph type="ftr" sz="quarter" idx="11"/>
          </p:nvPr>
        </p:nvSpPr>
        <p:spPr/>
        <p:txBody>
          <a:bodyPr/>
          <a:lstStyle>
            <a:extLst/>
          </a:lstStyle>
          <a:p>
            <a:endParaRPr lang="ar-KW"/>
          </a:p>
        </p:txBody>
      </p:sp>
      <p:sp>
        <p:nvSpPr>
          <p:cNvPr id="7" name="Slide Number Placeholder 6"/>
          <p:cNvSpPr>
            <a:spLocks noGrp="1"/>
          </p:cNvSpPr>
          <p:nvPr>
            <p:ph type="sldNum" sz="quarter" idx="12"/>
          </p:nvPr>
        </p:nvSpPr>
        <p:spPr/>
        <p:txBody>
          <a:bodyPr/>
          <a:lstStyle>
            <a:extLst/>
          </a:lstStyle>
          <a:p>
            <a:fld id="{E1312416-AAF6-41BE-9E02-54A3B7952D4C}" type="slidenum">
              <a:rPr lang="ar-KW" smtClean="0"/>
              <a:t>‹#›</a:t>
            </a:fld>
            <a:endParaRPr lang="ar-K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48D4753-87FF-48C9-A129-6D4239563090}" type="datetimeFigureOut">
              <a:rPr lang="ar-KW" smtClean="0"/>
              <a:t>13/08/1429</a:t>
            </a:fld>
            <a:endParaRPr lang="ar-KW"/>
          </a:p>
        </p:txBody>
      </p:sp>
      <p:sp>
        <p:nvSpPr>
          <p:cNvPr id="6" name="Footer Placeholder 5"/>
          <p:cNvSpPr>
            <a:spLocks noGrp="1"/>
          </p:cNvSpPr>
          <p:nvPr>
            <p:ph type="ftr" sz="quarter" idx="11"/>
          </p:nvPr>
        </p:nvSpPr>
        <p:spPr/>
        <p:txBody>
          <a:bodyPr/>
          <a:lstStyle>
            <a:extLst/>
          </a:lstStyle>
          <a:p>
            <a:endParaRPr lang="ar-KW"/>
          </a:p>
        </p:txBody>
      </p:sp>
      <p:sp>
        <p:nvSpPr>
          <p:cNvPr id="7" name="Slide Number Placeholder 6"/>
          <p:cNvSpPr>
            <a:spLocks noGrp="1"/>
          </p:cNvSpPr>
          <p:nvPr>
            <p:ph type="sldNum" sz="quarter" idx="12"/>
          </p:nvPr>
        </p:nvSpPr>
        <p:spPr/>
        <p:txBody>
          <a:bodyPr/>
          <a:lstStyle>
            <a:extLst/>
          </a:lstStyle>
          <a:p>
            <a:fld id="{E1312416-AAF6-41BE-9E02-54A3B7952D4C}" type="slidenum">
              <a:rPr lang="ar-KW" smtClean="0"/>
              <a:t>‹#›</a:t>
            </a:fld>
            <a:endParaRPr lang="ar-KW"/>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48D4753-87FF-48C9-A129-6D4239563090}" type="datetimeFigureOut">
              <a:rPr lang="ar-KW" smtClean="0"/>
              <a:t>13/08/1429</a:t>
            </a:fld>
            <a:endParaRPr lang="ar-KW"/>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KW"/>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1312416-AAF6-41BE-9E02-54A3B7952D4C}" type="slidenum">
              <a:rPr lang="ar-KW" smtClean="0"/>
              <a:t>‹#›</a:t>
            </a:fld>
            <a:endParaRPr lang="ar-KW"/>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3174" y="928670"/>
            <a:ext cx="6186284" cy="1829956"/>
          </a:xfrm>
        </p:spPr>
        <p:txBody>
          <a:bodyPr/>
          <a:lstStyle/>
          <a:p>
            <a:r>
              <a:rPr lang="ar-KW" dirty="0" smtClean="0"/>
              <a:t>شرح مسائل الجاهلية</a:t>
            </a:r>
            <a:endParaRPr lang="ar-KW" dirty="0"/>
          </a:p>
        </p:txBody>
      </p:sp>
      <p:sp>
        <p:nvSpPr>
          <p:cNvPr id="3" name="Subtitle 2"/>
          <p:cNvSpPr>
            <a:spLocks noGrp="1"/>
          </p:cNvSpPr>
          <p:nvPr>
            <p:ph type="subTitle" idx="1"/>
          </p:nvPr>
        </p:nvSpPr>
        <p:spPr>
          <a:xfrm>
            <a:off x="3354442" y="3539864"/>
            <a:ext cx="5114778" cy="2032276"/>
          </a:xfrm>
        </p:spPr>
        <p:txBody>
          <a:bodyPr>
            <a:normAutofit fontScale="92500"/>
          </a:bodyPr>
          <a:lstStyle/>
          <a:p>
            <a:r>
              <a:rPr lang="ar-SA" b="1" dirty="0" smtClean="0"/>
              <a:t>تأليف:</a:t>
            </a:r>
            <a:endParaRPr lang="ar-SA" dirty="0" smtClean="0"/>
          </a:p>
          <a:p>
            <a:r>
              <a:rPr lang="ar-SA" b="1" dirty="0" smtClean="0"/>
              <a:t>محمد بن عبد الوهاب بن سليمان التميمي</a:t>
            </a:r>
            <a:endParaRPr lang="ar-SA" dirty="0" smtClean="0"/>
          </a:p>
          <a:p>
            <a:r>
              <a:rPr lang="ar-SA" b="1" dirty="0" smtClean="0"/>
              <a:t>1206هـ</a:t>
            </a:r>
            <a:endParaRPr lang="ar-SA" dirty="0" smtClean="0"/>
          </a:p>
          <a:p>
            <a:r>
              <a:rPr lang="ar-SA" b="1" dirty="0" smtClean="0"/>
              <a:t>دراسة وتحقيق:</a:t>
            </a:r>
            <a:endParaRPr lang="ar-SA" dirty="0" smtClean="0"/>
          </a:p>
          <a:p>
            <a:r>
              <a:rPr lang="ar-SA" b="1" dirty="0" smtClean="0"/>
              <a:t>شرحه صالح بن فوزان الفوزان</a:t>
            </a:r>
            <a:endParaRPr lang="ar-SA" dirty="0"/>
          </a:p>
        </p:txBody>
      </p:sp>
      <p:sp>
        <p:nvSpPr>
          <p:cNvPr id="4" name="TextBox 3"/>
          <p:cNvSpPr txBox="1"/>
          <p:nvPr/>
        </p:nvSpPr>
        <p:spPr>
          <a:xfrm>
            <a:off x="4500562" y="571480"/>
            <a:ext cx="3000396" cy="369332"/>
          </a:xfrm>
          <a:prstGeom prst="rect">
            <a:avLst/>
          </a:prstGeom>
          <a:noFill/>
        </p:spPr>
        <p:txBody>
          <a:bodyPr wrap="square" rtlCol="1">
            <a:spAutoFit/>
          </a:bodyPr>
          <a:lstStyle/>
          <a:p>
            <a:pPr algn="ctr"/>
            <a:r>
              <a:rPr lang="ar-KW" b="1" dirty="0" smtClean="0">
                <a:solidFill>
                  <a:schemeClr val="bg1">
                    <a:lumMod val="95000"/>
                  </a:schemeClr>
                </a:solidFill>
              </a:rPr>
              <a:t>فوائد من كتاب</a:t>
            </a:r>
            <a:endParaRPr lang="ar-KW" b="1" dirty="0">
              <a:solidFill>
                <a:schemeClr val="bg1">
                  <a:lumMod val="9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58204" cy="1143000"/>
          </a:xfrm>
        </p:spPr>
        <p:txBody>
          <a:bodyPr>
            <a:normAutofit fontScale="90000"/>
          </a:bodyPr>
          <a:lstStyle/>
          <a:p>
            <a:pPr algn="ctr"/>
            <a:r>
              <a:rPr lang="ar-SA" dirty="0" smtClean="0"/>
              <a:t>الاستدلال بأن ما عليه الضعفاء ليس حقاً</a:t>
            </a:r>
            <a:br>
              <a:rPr lang="ar-SA" dirty="0" smtClean="0"/>
            </a:br>
            <a:r>
              <a:rPr lang="ar-SA" dirty="0" smtClean="0"/>
              <a:t>المسألة الثامنة</a:t>
            </a:r>
            <a:endParaRPr lang="ar-KW" dirty="0"/>
          </a:p>
        </p:txBody>
      </p:sp>
      <p:sp>
        <p:nvSpPr>
          <p:cNvPr id="3" name="Content Placeholder 2"/>
          <p:cNvSpPr>
            <a:spLocks noGrp="1"/>
          </p:cNvSpPr>
          <p:nvPr>
            <p:ph idx="1"/>
          </p:nvPr>
        </p:nvSpPr>
        <p:spPr/>
        <p:txBody>
          <a:bodyPr/>
          <a:lstStyle/>
          <a:p>
            <a:r>
              <a:rPr lang="ar-SA" b="1" dirty="0" smtClean="0"/>
              <a:t>الاسْتِدْلاَلُ </a:t>
            </a:r>
            <a:r>
              <a:rPr lang="ar-SA" b="1" dirty="0" smtClean="0"/>
              <a:t>عَلَى بُطْلاَنِ الشَّيْءِ بِأَنَّهُ لَمْ يَتَبِّعْهُ إِلاَّ الضُّعَفَاءُ، كَقَوْلِهِ: {</a:t>
            </a:r>
            <a:r>
              <a:rPr lang="ar-SA" b="1" dirty="0" smtClean="0">
                <a:solidFill>
                  <a:schemeClr val="accent5">
                    <a:lumMod val="75000"/>
                  </a:schemeClr>
                </a:solidFill>
              </a:rPr>
              <a:t>أَنُؤْمِنُ لَكَ وَاتَّبَعَكَ الْأَرْذَلُونَ</a:t>
            </a:r>
            <a:r>
              <a:rPr lang="ar-SA" b="1" dirty="0" smtClean="0"/>
              <a:t>} </a:t>
            </a:r>
            <a:r>
              <a:rPr lang="ar-SA" sz="1600" b="1" dirty="0" smtClean="0"/>
              <a:t>[الشعراء: 111</a:t>
            </a:r>
            <a:r>
              <a:rPr lang="ar-SA" sz="1600" b="1" dirty="0" smtClean="0"/>
              <a:t>]</a:t>
            </a:r>
            <a:endParaRPr lang="ar-KW" sz="1600" b="1" dirty="0" smtClean="0"/>
          </a:p>
          <a:p>
            <a:endParaRPr lang="ar-KW" sz="1600" b="1" dirty="0" smtClean="0"/>
          </a:p>
          <a:p>
            <a:r>
              <a:rPr lang="ar-SA" b="1" dirty="0" smtClean="0">
                <a:solidFill>
                  <a:schemeClr val="accent5">
                    <a:lumMod val="75000"/>
                  </a:schemeClr>
                </a:solidFill>
              </a:rPr>
              <a:t>الشرح</a:t>
            </a:r>
            <a:r>
              <a:rPr lang="ar-KW" b="1" dirty="0" smtClean="0"/>
              <a:t> </a:t>
            </a:r>
            <a:r>
              <a:rPr lang="ar-SA" dirty="0" smtClean="0"/>
              <a:t>هذه </a:t>
            </a:r>
            <a:r>
              <a:rPr lang="ar-SA" dirty="0" smtClean="0"/>
              <a:t>المسألة عكس التي قبلها- وهي الاستدلال بالقوة على أن أصحابها على الحق- وفي هذه  المسألة يستدلون بالضعف على أن الضعفاء ليسوا على الحق، لو كانوا على حق ما صاروا ضعفاء</a:t>
            </a:r>
            <a:endParaRPr lang="ar-KW"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686800" cy="1143000"/>
          </a:xfrm>
        </p:spPr>
        <p:txBody>
          <a:bodyPr>
            <a:normAutofit fontScale="90000"/>
          </a:bodyPr>
          <a:lstStyle/>
          <a:p>
            <a:pPr algn="ctr"/>
            <a:r>
              <a:rPr lang="ar-SA" dirty="0" smtClean="0"/>
              <a:t>اقتداؤهم بفسقة العلماء وجهّال العباد</a:t>
            </a:r>
            <a:br>
              <a:rPr lang="ar-SA" dirty="0" smtClean="0"/>
            </a:br>
            <a:r>
              <a:rPr lang="ar-SA" dirty="0" smtClean="0"/>
              <a:t>المسألة التاسعة</a:t>
            </a:r>
            <a:endParaRPr lang="ar-KW" dirty="0"/>
          </a:p>
        </p:txBody>
      </p:sp>
      <p:sp>
        <p:nvSpPr>
          <p:cNvPr id="3" name="Content Placeholder 2"/>
          <p:cNvSpPr>
            <a:spLocks noGrp="1"/>
          </p:cNvSpPr>
          <p:nvPr>
            <p:ph idx="1"/>
          </p:nvPr>
        </p:nvSpPr>
        <p:spPr/>
        <p:txBody>
          <a:bodyPr>
            <a:normAutofit/>
          </a:bodyPr>
          <a:lstStyle/>
          <a:p>
            <a:r>
              <a:rPr lang="ar-SA" b="1" dirty="0" smtClean="0"/>
              <a:t>اقْتِدَاؤُهُمْ </a:t>
            </a:r>
            <a:r>
              <a:rPr lang="ar-SA" b="1" dirty="0" smtClean="0"/>
              <a:t>بِفَسَقَةِ العُلَمَاءِ وَجُهَّالِ العُبَّادِ، فَأَتَى بِقَوْلِهِ: {</a:t>
            </a:r>
            <a:r>
              <a:rPr lang="ar-SA" b="1" dirty="0" smtClean="0">
                <a:solidFill>
                  <a:schemeClr val="accent5">
                    <a:lumMod val="75000"/>
                  </a:schemeClr>
                </a:solidFill>
              </a:rPr>
              <a:t>يَا أَيُّهَا الَّذِينَ آمَنُوا إِنَّ كَثِيراً مِنَ الْأَحْبَارِ وَالرُّهْبَانِ لَيَأْكُلُونَ أَمْوَالَ النَّاسِ بِالْبَاطِلِ وَيَصُدُّونَ عَنْ سَبِيلِ اللَّهِ</a:t>
            </a:r>
            <a:r>
              <a:rPr lang="ar-SA" b="1" dirty="0" smtClean="0"/>
              <a:t>} </a:t>
            </a:r>
            <a:r>
              <a:rPr lang="ar-SA" sz="1800" b="1" dirty="0" smtClean="0"/>
              <a:t>[</a:t>
            </a:r>
            <a:r>
              <a:rPr lang="ar-SA" sz="1800" b="1" dirty="0" smtClean="0"/>
              <a:t>التوبة</a:t>
            </a:r>
            <a:r>
              <a:rPr lang="ar-SA" sz="1800" b="1" dirty="0" smtClean="0"/>
              <a:t>: 34</a:t>
            </a:r>
            <a:r>
              <a:rPr lang="ar-SA" sz="1800" b="1" dirty="0" smtClean="0"/>
              <a:t>]</a:t>
            </a:r>
            <a:endParaRPr lang="ar-KW" sz="1800" b="1" dirty="0" smtClean="0"/>
          </a:p>
          <a:p>
            <a:endParaRPr lang="ar-KW" sz="1800" b="1" dirty="0" smtClean="0"/>
          </a:p>
          <a:p>
            <a:r>
              <a:rPr lang="ar-SA" sz="2000" b="1" dirty="0" smtClean="0">
                <a:solidFill>
                  <a:schemeClr val="tx2">
                    <a:lumMod val="75000"/>
                  </a:schemeClr>
                </a:solidFill>
              </a:rPr>
              <a:t>الشرح</a:t>
            </a:r>
            <a:r>
              <a:rPr lang="ar-KW" sz="2000" b="1" dirty="0" smtClean="0">
                <a:solidFill>
                  <a:schemeClr val="tx2">
                    <a:lumMod val="75000"/>
                  </a:schemeClr>
                </a:solidFill>
              </a:rPr>
              <a:t> </a:t>
            </a:r>
            <a:r>
              <a:rPr lang="ar-SA" sz="2000" b="1" dirty="0" smtClean="0">
                <a:solidFill>
                  <a:schemeClr val="tx2">
                    <a:lumMod val="75000"/>
                  </a:schemeClr>
                </a:solidFill>
              </a:rPr>
              <a:t>من </a:t>
            </a:r>
            <a:r>
              <a:rPr lang="ar-SA" sz="2000" b="1" dirty="0" smtClean="0">
                <a:solidFill>
                  <a:schemeClr val="tx2">
                    <a:lumMod val="75000"/>
                  </a:schemeClr>
                </a:solidFill>
              </a:rPr>
              <a:t>مسائل الجاهلية:</a:t>
            </a:r>
            <a:r>
              <a:rPr lang="ar-SA" sz="2000" dirty="0" smtClean="0">
                <a:solidFill>
                  <a:schemeClr val="tx2">
                    <a:lumMod val="75000"/>
                  </a:schemeClr>
                </a:solidFill>
              </a:rPr>
              <a:t> </a:t>
            </a:r>
            <a:r>
              <a:rPr lang="ar-SA" sz="2000" dirty="0" smtClean="0"/>
              <a:t>الاستدلال بفسقة العلماء، والفاسق هو: الخارج عن طاعة الله في علمه عمله، وفسقة العلماء هم: الذين لا يعملون بعلمهم، أو يقولون على الله الكذب وهم يعلمون أنهم كاذبون، من أجل الوصول إلى رغباتهم واتباع الأهواء، تحت مظلة أنهم علماء، والناس يثقون فيهم، وفسقة العباد هم الذين يعملون بغير علم، والناس </a:t>
            </a:r>
            <a:r>
              <a:rPr lang="ar-SA" sz="2000" dirty="0" smtClean="0"/>
              <a:t>يثقون</a:t>
            </a:r>
            <a:r>
              <a:rPr lang="ar-KW" sz="2000" dirty="0" smtClean="0"/>
              <a:t> </a:t>
            </a:r>
            <a:r>
              <a:rPr lang="ar-SA" sz="2000" dirty="0" smtClean="0"/>
              <a:t>فيهم</a:t>
            </a:r>
            <a:r>
              <a:rPr lang="ar-SA" sz="2000" dirty="0" smtClean="0"/>
              <a:t>، يقولون: هؤلاء صالحون.</a:t>
            </a:r>
            <a:r>
              <a:rPr lang="ar-SA" dirty="0" smtClean="0"/>
              <a:t/>
            </a:r>
            <a:br>
              <a:rPr lang="ar-SA" dirty="0" smtClean="0"/>
            </a:br>
            <a:endParaRPr lang="ar-SA" dirty="0" smtClean="0"/>
          </a:p>
          <a:p>
            <a:endParaRPr lang="ar-KW"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472518" cy="1680200"/>
          </a:xfrm>
        </p:spPr>
        <p:txBody>
          <a:bodyPr>
            <a:normAutofit fontScale="90000"/>
          </a:bodyPr>
          <a:lstStyle/>
          <a:p>
            <a:pPr algn="ctr"/>
            <a:r>
              <a:rPr lang="ar-SA" dirty="0" smtClean="0"/>
              <a:t>رميهم أهل الدين بقلة فهمهم وعدم حفظهم</a:t>
            </a:r>
            <a:br>
              <a:rPr lang="ar-SA" dirty="0" smtClean="0"/>
            </a:br>
            <a:r>
              <a:rPr lang="ar-SA" dirty="0" smtClean="0"/>
              <a:t>المسألة العاشرة</a:t>
            </a:r>
            <a:endParaRPr lang="ar-KW" dirty="0"/>
          </a:p>
        </p:txBody>
      </p:sp>
      <p:sp>
        <p:nvSpPr>
          <p:cNvPr id="3" name="Content Placeholder 2"/>
          <p:cNvSpPr>
            <a:spLocks noGrp="1"/>
          </p:cNvSpPr>
          <p:nvPr>
            <p:ph idx="1"/>
          </p:nvPr>
        </p:nvSpPr>
        <p:spPr/>
        <p:txBody>
          <a:bodyPr>
            <a:normAutofit/>
          </a:bodyPr>
          <a:lstStyle/>
          <a:p>
            <a:pPr>
              <a:buNone/>
            </a:pPr>
            <a:endParaRPr lang="ar-KW" b="1" dirty="0" smtClean="0"/>
          </a:p>
          <a:p>
            <a:pPr>
              <a:buNone/>
            </a:pPr>
            <a:endParaRPr lang="ar-KW" b="1" dirty="0" smtClean="0"/>
          </a:p>
          <a:p>
            <a:r>
              <a:rPr lang="ar-SA" b="1" dirty="0" smtClean="0"/>
              <a:t>الاسْتِدْلاَلُ </a:t>
            </a:r>
            <a:r>
              <a:rPr lang="ar-SA" b="1" dirty="0" smtClean="0"/>
              <a:t>عَلَى بُطْلاَنِ الدِّينِ بِقِلَّةِ أَفْهَامِ أَهْلِهِ وَعَدَمِ حِفْظِهِمْ، كَقَوْلِهِمْ: { </a:t>
            </a:r>
            <a:r>
              <a:rPr lang="ar-SA" b="1" dirty="0" smtClean="0">
                <a:solidFill>
                  <a:schemeClr val="tx2">
                    <a:lumMod val="75000"/>
                  </a:schemeClr>
                </a:solidFill>
              </a:rPr>
              <a:t>بَادِيَ الرَّأْيِ</a:t>
            </a:r>
            <a:r>
              <a:rPr lang="ar-SA" b="1" dirty="0" smtClean="0"/>
              <a:t>} </a:t>
            </a:r>
            <a:r>
              <a:rPr lang="ar-SA" sz="1400" b="1" dirty="0" smtClean="0"/>
              <a:t>[هود: 27].</a:t>
            </a:r>
            <a:r>
              <a:rPr lang="ar-SA" b="1" dirty="0" smtClean="0"/>
              <a:t/>
            </a:r>
            <a:br>
              <a:rPr lang="ar-SA" b="1" dirty="0" smtClean="0"/>
            </a:br>
            <a:endParaRPr lang="ar-KW" b="1" dirty="0" smtClean="0"/>
          </a:p>
          <a:p>
            <a:r>
              <a:rPr lang="ar-KW" sz="1600" b="1" dirty="0" smtClean="0"/>
              <a:t>الشرح: </a:t>
            </a:r>
            <a:r>
              <a:rPr lang="ar-SA" sz="1600" dirty="0" smtClean="0"/>
              <a:t> </a:t>
            </a:r>
            <a:r>
              <a:rPr lang="ar-SA" sz="1600" dirty="0" smtClean="0"/>
              <a:t>مما ذكره الله عن قوم نوح قولهم: </a:t>
            </a:r>
            <a:r>
              <a:rPr lang="ar-SA" sz="1600" b="1" dirty="0" smtClean="0"/>
              <a:t>{وَمَا نَرَاكَ اتَّبَعَكَ إِلَّا الَّذِينَ هُمْ أَرَاذِلُنَا}</a:t>
            </a:r>
            <a:r>
              <a:rPr lang="ar-SA" sz="1600" dirty="0" smtClean="0"/>
              <a:t> </a:t>
            </a:r>
            <a:r>
              <a:rPr lang="ar-SA" sz="1200" dirty="0" smtClean="0"/>
              <a:t>[هود: 27] </a:t>
            </a:r>
            <a:r>
              <a:rPr lang="ar-SA" sz="1600" dirty="0" smtClean="0"/>
              <a:t>أي: الضعفاء </a:t>
            </a:r>
            <a:r>
              <a:rPr lang="ar-SA" sz="1600" b="1" dirty="0" smtClean="0"/>
              <a:t>{بَادِيَ الرَّأْيِ}</a:t>
            </a:r>
            <a:r>
              <a:rPr lang="ar-SA" sz="1600" dirty="0" smtClean="0"/>
              <a:t> أي: الذين ليس عندهم فهم. فيعيِّرون أتباع الرسل بأن ما عندهم فهم ولا حذق للأمور، ولا عندهم بعد نظر.</a:t>
            </a:r>
            <a:br>
              <a:rPr lang="ar-SA" sz="1600" dirty="0" smtClean="0"/>
            </a:br>
            <a:r>
              <a:rPr lang="ar-SA" sz="1600" dirty="0" smtClean="0"/>
              <a:t>وهذا ما يتبجح به كثير من فسقة وأعداء الله اليوم،يتندّرون من المسلمين ومن علماء المسلمين، بأنهم ما عندهم فهم ولا بُعد نظر، ويتنقصونهم بهذه الفرية، مع أن علماء المسلمين هم أهل البصيرة، وهم أهل المعرفة؛ لأنهم ينظرون بنور الله عز وجل، ويأمرون بأمر الله، وينهون عما نهى الله عنه.</a:t>
            </a:r>
            <a:endParaRPr lang="ar-KW"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686800" cy="2037390"/>
          </a:xfrm>
        </p:spPr>
        <p:txBody>
          <a:bodyPr>
            <a:normAutofit fontScale="90000"/>
          </a:bodyPr>
          <a:lstStyle/>
          <a:p>
            <a:pPr algn="ctr"/>
            <a:r>
              <a:rPr lang="ar-SA" dirty="0" smtClean="0"/>
              <a:t>اعتمادهم على القياس الفاسد وإنكار القياس الصحيح</a:t>
            </a:r>
            <a:br>
              <a:rPr lang="ar-SA" dirty="0" smtClean="0"/>
            </a:br>
            <a:r>
              <a:rPr lang="ar-SA" dirty="0" smtClean="0"/>
              <a:t>المسألتان الحادية عشرة والثانية عشرة </a:t>
            </a:r>
            <a:br>
              <a:rPr lang="ar-SA" dirty="0" smtClean="0"/>
            </a:br>
            <a:endParaRPr lang="ar-KW" dirty="0"/>
          </a:p>
        </p:txBody>
      </p:sp>
      <p:sp>
        <p:nvSpPr>
          <p:cNvPr id="3" name="Content Placeholder 2"/>
          <p:cNvSpPr>
            <a:spLocks noGrp="1"/>
          </p:cNvSpPr>
          <p:nvPr>
            <p:ph idx="1"/>
          </p:nvPr>
        </p:nvSpPr>
        <p:spPr>
          <a:xfrm>
            <a:off x="457200" y="2428868"/>
            <a:ext cx="7239000" cy="4026868"/>
          </a:xfrm>
        </p:spPr>
        <p:txBody>
          <a:bodyPr>
            <a:normAutofit fontScale="92500" lnSpcReduction="10000"/>
          </a:bodyPr>
          <a:lstStyle/>
          <a:p>
            <a:r>
              <a:rPr lang="ar-KW" dirty="0" smtClean="0"/>
              <a:t>الشرح : </a:t>
            </a:r>
            <a:r>
              <a:rPr lang="ar-SA" dirty="0" smtClean="0"/>
              <a:t>و</a:t>
            </a:r>
            <a:r>
              <a:rPr lang="ar-KW" dirty="0" smtClean="0"/>
              <a:t>ال</a:t>
            </a:r>
            <a:r>
              <a:rPr lang="ar-SA" dirty="0" smtClean="0"/>
              <a:t>قياس </a:t>
            </a:r>
            <a:r>
              <a:rPr lang="ar-SA" dirty="0" smtClean="0"/>
              <a:t>عند الأصوليين نوعان: قياس علة وهو: إلحاق فرع بأصل في الحكم لجامع بينهما. فإن اختل شرط من شروطه فهو قياس فاسد، لا يعتمد عليه في إثبات حكم من الأحكام. وهذه مسألة خطيرة، يقول ابن القيم: أكثر ضلال الناس إنما هو بسبب القياس الفاسد. وأول من مارس القياس الفاسد إبليس، لما أمره الله بالسجود لآدم </a:t>
            </a:r>
            <a:r>
              <a:rPr lang="ar-SA" b="1" dirty="0" smtClean="0"/>
              <a:t>{</a:t>
            </a:r>
            <a:r>
              <a:rPr lang="ar-SA" b="1" dirty="0" smtClean="0">
                <a:solidFill>
                  <a:schemeClr val="tx2">
                    <a:lumMod val="75000"/>
                  </a:schemeClr>
                </a:solidFill>
              </a:rPr>
              <a:t>قَالَ أَنَا خَيْرٌ مِنْهُ </a:t>
            </a:r>
            <a:r>
              <a:rPr lang="ar-SA" b="1" dirty="0" smtClean="0">
                <a:solidFill>
                  <a:schemeClr val="tx2">
                    <a:lumMod val="75000"/>
                  </a:schemeClr>
                </a:solidFill>
              </a:rPr>
              <a:t>خَلَقْتَنِي</a:t>
            </a:r>
            <a:r>
              <a:rPr lang="ar-KW" dirty="0" smtClean="0">
                <a:solidFill>
                  <a:schemeClr val="tx2">
                    <a:lumMod val="75000"/>
                  </a:schemeClr>
                </a:solidFill>
              </a:rPr>
              <a:t> </a:t>
            </a:r>
            <a:r>
              <a:rPr lang="ar-SA" b="1" dirty="0" smtClean="0">
                <a:solidFill>
                  <a:schemeClr val="tx2">
                    <a:lumMod val="75000"/>
                  </a:schemeClr>
                </a:solidFill>
              </a:rPr>
              <a:t>مِنْ </a:t>
            </a:r>
            <a:r>
              <a:rPr lang="ar-SA" b="1" dirty="0" smtClean="0">
                <a:solidFill>
                  <a:schemeClr val="tx2">
                    <a:lumMod val="75000"/>
                  </a:schemeClr>
                </a:solidFill>
              </a:rPr>
              <a:t>نَارٍ وَخَلَقْتَهُ مِنْ طِينٍ</a:t>
            </a:r>
            <a:r>
              <a:rPr lang="ar-SA" b="1" dirty="0" smtClean="0"/>
              <a:t>}</a:t>
            </a:r>
            <a:r>
              <a:rPr lang="ar-SA" dirty="0" smtClean="0"/>
              <a:t> </a:t>
            </a:r>
            <a:r>
              <a:rPr lang="ar-SA" sz="1500" dirty="0" smtClean="0"/>
              <a:t>[الأعراف: 12] </a:t>
            </a:r>
            <a:r>
              <a:rPr lang="ar-SA" dirty="0" smtClean="0"/>
              <a:t>يزعم أن النار خير من الطين، فيكون هو خيراً من آدم.</a:t>
            </a:r>
          </a:p>
          <a:p>
            <a:r>
              <a:rPr lang="ar-KW" dirty="0" smtClean="0"/>
              <a:t/>
            </a:r>
            <a:br>
              <a:rPr lang="ar-KW" dirty="0" smtClean="0"/>
            </a:br>
            <a:endParaRPr lang="ar-KW"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37324"/>
          </a:xfrm>
        </p:spPr>
        <p:txBody>
          <a:bodyPr>
            <a:normAutofit fontScale="90000"/>
          </a:bodyPr>
          <a:lstStyle/>
          <a:p>
            <a:pPr algn="ctr"/>
            <a:r>
              <a:rPr lang="ar-KW" dirty="0" smtClean="0"/>
              <a:t>       الغلو بأهل العلم والصلاح</a:t>
            </a:r>
            <a:br>
              <a:rPr lang="ar-KW" dirty="0" smtClean="0"/>
            </a:br>
            <a:r>
              <a:rPr lang="ar-KW" dirty="0" smtClean="0"/>
              <a:t>المسألة الثالثة عشرة</a:t>
            </a:r>
            <a:br>
              <a:rPr lang="ar-KW" dirty="0" smtClean="0"/>
            </a:br>
            <a:endParaRPr lang="ar-KW" dirty="0"/>
          </a:p>
        </p:txBody>
      </p:sp>
      <p:sp>
        <p:nvSpPr>
          <p:cNvPr id="3" name="Content Placeholder 2"/>
          <p:cNvSpPr>
            <a:spLocks noGrp="1"/>
          </p:cNvSpPr>
          <p:nvPr>
            <p:ph idx="1"/>
          </p:nvPr>
        </p:nvSpPr>
        <p:spPr/>
        <p:txBody>
          <a:bodyPr>
            <a:normAutofit/>
          </a:bodyPr>
          <a:lstStyle/>
          <a:p>
            <a:r>
              <a:rPr lang="ar-KW" sz="1800" dirty="0" smtClean="0"/>
              <a:t>الشرح : </a:t>
            </a:r>
            <a:r>
              <a:rPr lang="ar-SA" sz="1800" b="1" dirty="0" smtClean="0"/>
              <a:t>والغلو في الشرع هو:</a:t>
            </a:r>
            <a:r>
              <a:rPr lang="ar-SA" sz="1800" dirty="0" smtClean="0"/>
              <a:t> الزيادة في رفع شخص فوق منزلته اللائقة به، كالزيادة في حق الأنبياء أو الصالحين، ورفعهم عن قدرهم إلى الربوبية أو الألوهية.</a:t>
            </a:r>
            <a:br>
              <a:rPr lang="ar-SA" sz="1800" dirty="0" smtClean="0"/>
            </a:br>
            <a:r>
              <a:rPr lang="ar-SA" sz="1800" dirty="0" smtClean="0"/>
              <a:t>فأهل الجاهلية غلوا في الأشخاص حتى رفعوهم عن قدرهم، إلى أن جعلوهم أرباباً مع الله، كما غلا اليهود في عزير وقالوا: هو ابن الله. وكما غلت النصارى ورفعوا </a:t>
            </a:r>
            <a:r>
              <a:rPr lang="ar-SA" sz="1800" dirty="0" smtClean="0"/>
              <a:t>عيسى </a:t>
            </a:r>
            <a:r>
              <a:rPr lang="ar-SA" sz="1800" dirty="0" smtClean="0"/>
              <a:t>ابن مريم- عليه الصلاة والسلام- من البشرية والرسالة إلى الألوهية، وقالوا: هو ابن الله. </a:t>
            </a:r>
            <a:endParaRPr lang="ar-KW" sz="1800" dirty="0" smtClean="0"/>
          </a:p>
          <a:p>
            <a:pPr>
              <a:buNone/>
            </a:pPr>
            <a:endParaRPr lang="ar-KW" sz="1800" dirty="0" smtClean="0"/>
          </a:p>
          <a:p>
            <a:r>
              <a:rPr lang="ar-SA" sz="1800" dirty="0" smtClean="0"/>
              <a:t>وكذلك غيرهم من طوائف المشركين إلى اليوم، يغلون في الصالحين، ويطوفون بقبورهم، ويذبحون لهم، وينذرون لهم، ويستغيثون بالموتى ويستنجدون بهم، يطلبون منهم قضاء الحوائج.</a:t>
            </a:r>
            <a:br>
              <a:rPr lang="ar-SA" sz="1800" dirty="0" smtClean="0"/>
            </a:br>
            <a:r>
              <a:rPr lang="ar-SA" sz="1800" dirty="0" smtClean="0"/>
              <a:t>فالغلو يجرُّ أصحابه إلى الشرك، ولهذا قال صلى الله عليه وسلم: "لا تُطْرُوني كما أطرت النصارى ابن مريم" والإطراء هو: الغلو في المدح "إنما أنالا عبد، فقولوا: عبد الله </a:t>
            </a:r>
            <a:r>
              <a:rPr lang="ar-SA" sz="1800" dirty="0" smtClean="0"/>
              <a:t>ورسوله”</a:t>
            </a:r>
            <a:r>
              <a:rPr lang="ar-KW" dirty="0" smtClean="0"/>
              <a:t> </a:t>
            </a:r>
            <a:r>
              <a:rPr lang="ar-SA" sz="1400" dirty="0" smtClean="0"/>
              <a:t>أخرجه البخاري (رقم 3445).</a:t>
            </a:r>
            <a:endParaRPr lang="ar-SA" sz="1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7239000" cy="2143140"/>
          </a:xfrm>
        </p:spPr>
        <p:txBody>
          <a:bodyPr>
            <a:normAutofit/>
          </a:bodyPr>
          <a:lstStyle/>
          <a:p>
            <a:r>
              <a:rPr lang="ar-SA" dirty="0" smtClean="0"/>
              <a:t>نفيهم الحق وإثباتهم الباطل</a:t>
            </a:r>
            <a:br>
              <a:rPr lang="ar-SA" dirty="0" smtClean="0"/>
            </a:br>
            <a:r>
              <a:rPr lang="ar-SA" dirty="0" smtClean="0"/>
              <a:t>المسألة الرابعة عشرة</a:t>
            </a:r>
            <a:br>
              <a:rPr lang="ar-SA" dirty="0" smtClean="0"/>
            </a:br>
            <a:endParaRPr lang="ar-KW" dirty="0"/>
          </a:p>
        </p:txBody>
      </p:sp>
      <p:sp>
        <p:nvSpPr>
          <p:cNvPr id="3" name="Content Placeholder 2"/>
          <p:cNvSpPr>
            <a:spLocks noGrp="1"/>
          </p:cNvSpPr>
          <p:nvPr>
            <p:ph idx="1"/>
          </p:nvPr>
        </p:nvSpPr>
        <p:spPr>
          <a:xfrm>
            <a:off x="457200" y="2786058"/>
            <a:ext cx="7239000" cy="3669678"/>
          </a:xfrm>
        </p:spPr>
        <p:txBody>
          <a:bodyPr/>
          <a:lstStyle/>
          <a:p>
            <a:r>
              <a:rPr lang="ar-SA" b="1" dirty="0" smtClean="0"/>
              <a:t>الشرح</a:t>
            </a:r>
            <a:r>
              <a:rPr lang="ar-KW" b="1" dirty="0" smtClean="0"/>
              <a:t>: </a:t>
            </a:r>
            <a:r>
              <a:rPr lang="ar-SA" dirty="0" smtClean="0"/>
              <a:t>كل </a:t>
            </a:r>
            <a:r>
              <a:rPr lang="ar-SA" dirty="0" smtClean="0"/>
              <a:t>ما تقدم من المسائل التي ذكرها الشيخ عن أهل الجاهلية إنما مبنية على النفي والإثبات، فهم يثبتون ما نفاه الله، وينفون ما أثبته الله، ولذلك وقعوا في الضلال.</a:t>
            </a:r>
            <a:endParaRPr lang="ar-KW"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823076"/>
          </a:xfrm>
        </p:spPr>
        <p:txBody>
          <a:bodyPr>
            <a:normAutofit fontScale="90000"/>
          </a:bodyPr>
          <a:lstStyle/>
          <a:p>
            <a:r>
              <a:rPr lang="ar-SA" dirty="0" smtClean="0"/>
              <a:t>اعتذارهم عن قبول الحق بعذر باطل</a:t>
            </a:r>
            <a:br>
              <a:rPr lang="ar-SA" dirty="0" smtClean="0"/>
            </a:br>
            <a:r>
              <a:rPr lang="ar-SA" dirty="0" smtClean="0"/>
              <a:t>المسألة الخامسة عشرة</a:t>
            </a:r>
            <a:br>
              <a:rPr lang="ar-SA" dirty="0" smtClean="0"/>
            </a:br>
            <a:endParaRPr lang="ar-KW" dirty="0"/>
          </a:p>
        </p:txBody>
      </p:sp>
      <p:sp>
        <p:nvSpPr>
          <p:cNvPr id="3" name="Content Placeholder 2"/>
          <p:cNvSpPr>
            <a:spLocks noGrp="1"/>
          </p:cNvSpPr>
          <p:nvPr>
            <p:ph idx="1"/>
          </p:nvPr>
        </p:nvSpPr>
        <p:spPr>
          <a:xfrm>
            <a:off x="457200" y="2214554"/>
            <a:ext cx="7239000" cy="4241182"/>
          </a:xfrm>
        </p:spPr>
        <p:txBody>
          <a:bodyPr>
            <a:normAutofit fontScale="92500"/>
          </a:bodyPr>
          <a:lstStyle/>
          <a:p>
            <a:r>
              <a:rPr lang="ar-SA" sz="2200" dirty="0" smtClean="0"/>
              <a:t>اعتذروا عن قبول الحق بأنهم لا يفهمونه، كما ذكر الله سبحانه وتعالى عن اليهود، لمّا دعاهم رسول الله صلى الله عليه وسلم للإسلام، قالوا: </a:t>
            </a:r>
            <a:r>
              <a:rPr lang="ar-SA" sz="2200" b="1" dirty="0" smtClean="0">
                <a:solidFill>
                  <a:schemeClr val="tx2">
                    <a:lumMod val="75000"/>
                  </a:schemeClr>
                </a:solidFill>
              </a:rPr>
              <a:t>{قُلُوبُنَا غُلْفٌ بَلْ لَعَنَهُمُ اللَّهُ بِكُفْرِهِمْ فَقَلِيلاً مَا يُؤْمِنُونَ}</a:t>
            </a:r>
            <a:r>
              <a:rPr lang="ar-SA" sz="2200" dirty="0" smtClean="0">
                <a:solidFill>
                  <a:schemeClr val="tx2">
                    <a:lumMod val="75000"/>
                  </a:schemeClr>
                </a:solidFill>
              </a:rPr>
              <a:t> </a:t>
            </a:r>
            <a:r>
              <a:rPr lang="ar-SA" sz="1800" dirty="0" smtClean="0"/>
              <a:t>[البقرة: 88]، </a:t>
            </a:r>
            <a:endParaRPr lang="ar-KW" sz="1800" dirty="0" smtClean="0"/>
          </a:p>
          <a:p>
            <a:endParaRPr lang="ar-KW" sz="1800" b="1" dirty="0" smtClean="0"/>
          </a:p>
          <a:p>
            <a:r>
              <a:rPr lang="ar-SA" sz="2200" b="1" dirty="0" smtClean="0">
                <a:solidFill>
                  <a:schemeClr val="tx2">
                    <a:lumMod val="75000"/>
                  </a:schemeClr>
                </a:solidFill>
              </a:rPr>
              <a:t>{</a:t>
            </a:r>
            <a:r>
              <a:rPr lang="ar-SA" sz="2200" b="1" dirty="0" smtClean="0">
                <a:solidFill>
                  <a:schemeClr val="tx2">
                    <a:lumMod val="75000"/>
                  </a:schemeClr>
                </a:solidFill>
              </a:rPr>
              <a:t>غُلْفٌ}</a:t>
            </a:r>
            <a:r>
              <a:rPr lang="ar-SA" sz="2200" dirty="0" smtClean="0">
                <a:solidFill>
                  <a:schemeClr val="tx2">
                    <a:lumMod val="75000"/>
                  </a:schemeClr>
                </a:solidFill>
              </a:rPr>
              <a:t> </a:t>
            </a:r>
            <a:r>
              <a:rPr lang="ar-SA" sz="2200" dirty="0" smtClean="0"/>
              <a:t>يعني: عليها غلاف، لا يصل إليها كلام الرسول، ولا تطمئن قلوبهم إلى كلامه، فاتخذوا هذا حجة في تكذيب الرسول صلى الله عليه وسلم. هذا هو المعنى المشهور </a:t>
            </a:r>
            <a:r>
              <a:rPr lang="ar-SA" sz="2200" dirty="0" smtClean="0"/>
              <a:t>للآية.</a:t>
            </a:r>
            <a:endParaRPr lang="ar-KW" sz="2200" dirty="0" smtClean="0"/>
          </a:p>
          <a:p>
            <a:pPr>
              <a:buNone/>
            </a:pPr>
            <a:endParaRPr lang="ar-KW" sz="2200" dirty="0" smtClean="0"/>
          </a:p>
          <a:p>
            <a:r>
              <a:rPr lang="ar-SA" sz="2200" dirty="0" smtClean="0"/>
              <a:t>والمعنى </a:t>
            </a:r>
            <a:r>
              <a:rPr lang="ar-SA" sz="2200" dirty="0" smtClean="0"/>
              <a:t>الثاني: </a:t>
            </a:r>
            <a:r>
              <a:rPr lang="ar-SA" sz="2200" b="1" dirty="0" smtClean="0">
                <a:solidFill>
                  <a:schemeClr val="tx2">
                    <a:lumMod val="75000"/>
                  </a:schemeClr>
                </a:solidFill>
              </a:rPr>
              <a:t>{وَقَالُوا قُلُوبُنَا غُلْفٌ}</a:t>
            </a:r>
            <a:r>
              <a:rPr lang="ar-SA" sz="2200" dirty="0" smtClean="0">
                <a:solidFill>
                  <a:schemeClr val="tx2">
                    <a:lumMod val="75000"/>
                  </a:schemeClr>
                </a:solidFill>
              </a:rPr>
              <a:t> </a:t>
            </a:r>
            <a:r>
              <a:rPr lang="ar-SA" sz="2200" dirty="0" smtClean="0"/>
              <a:t>يعني: أنها مملوءة من العلم، فلسنا بحجة إلى كلام أحد، فليسوا – </a:t>
            </a:r>
            <a:r>
              <a:rPr lang="ar-SA" sz="2200" dirty="0" smtClean="0"/>
              <a:t>بزعمهم</a:t>
            </a:r>
            <a:r>
              <a:rPr lang="ar-KW" sz="2200" dirty="0" smtClean="0"/>
              <a:t>- </a:t>
            </a:r>
            <a:r>
              <a:rPr lang="ar-SA" sz="2200" dirty="0" smtClean="0"/>
              <a:t>بحاجة </a:t>
            </a:r>
            <a:r>
              <a:rPr lang="ar-SA" sz="2200" dirty="0" smtClean="0"/>
              <a:t>إلى الرسول صلى الله عليه وسلم</a:t>
            </a:r>
            <a:r>
              <a:rPr lang="ar-SA" sz="2200" dirty="0" smtClean="0"/>
              <a:t>.</a:t>
            </a:r>
            <a:endParaRPr lang="ar-SA"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543956" cy="1537324"/>
          </a:xfrm>
        </p:spPr>
        <p:txBody>
          <a:bodyPr>
            <a:normAutofit fontScale="90000"/>
          </a:bodyPr>
          <a:lstStyle/>
          <a:p>
            <a:r>
              <a:rPr lang="ar-SA" dirty="0" smtClean="0"/>
              <a:t>اعتياض اليهود عن التوراة بكتب السحر</a:t>
            </a:r>
            <a:br>
              <a:rPr lang="ar-SA" dirty="0" smtClean="0"/>
            </a:br>
            <a:r>
              <a:rPr lang="ar-SA" dirty="0" smtClean="0"/>
              <a:t>المسألة السادسة عشرة</a:t>
            </a:r>
            <a:br>
              <a:rPr lang="ar-SA" dirty="0" smtClean="0"/>
            </a:br>
            <a:endParaRPr lang="ar-KW" dirty="0"/>
          </a:p>
        </p:txBody>
      </p:sp>
      <p:sp>
        <p:nvSpPr>
          <p:cNvPr id="3" name="Content Placeholder 2"/>
          <p:cNvSpPr>
            <a:spLocks noGrp="1"/>
          </p:cNvSpPr>
          <p:nvPr>
            <p:ph idx="1"/>
          </p:nvPr>
        </p:nvSpPr>
        <p:spPr>
          <a:xfrm>
            <a:off x="457200" y="2000240"/>
            <a:ext cx="7239000" cy="4455496"/>
          </a:xfrm>
        </p:spPr>
        <p:txBody>
          <a:bodyPr/>
          <a:lstStyle/>
          <a:p>
            <a:r>
              <a:rPr lang="ar-SA" sz="2400" b="1" dirty="0" smtClean="0">
                <a:latin typeface="Aharoni" pitchFamily="2" charset="-79"/>
              </a:rPr>
              <a:t>اعْتِيَاضُهُمْ عَمَّا آتَاهُمُ اللهُ بِكُتُبِ السِّحْرِ، كَمَا ذَكَرَ اللهُ ذَلِكَ فِي قَوْلِهِ: {</a:t>
            </a:r>
            <a:r>
              <a:rPr lang="ar-SA" sz="2400" b="1" dirty="0" smtClean="0">
                <a:solidFill>
                  <a:schemeClr val="tx2">
                    <a:lumMod val="75000"/>
                  </a:schemeClr>
                </a:solidFill>
                <a:latin typeface="Aharoni" pitchFamily="2" charset="-79"/>
              </a:rPr>
              <a:t>وَلَمَّا جَاءَهُمْ رَسُولٌ مِنْ عِنْدِ اللَّهِ مُصَدِّقٌ لِمَا مَعَهُمْ نَبَذَ فَرِيقٌ مِنَ الَّذِينَ أُوتُوا الْكِتَابَ كِتَابَ اللَّهِ وَرَاءَ ظُهُورِهِمْ كَأَنَّهُمْ لا يَعْلَمُونَ وَاتَّبَعُوا مَا تَتْلُوا الشَّيَاطِينُ عَلَى مُلْكِ سُلَيْمَانَ وَمَا كَفَرَ سُلَيْمَانُ وَلَكِنَّ الشَّيَاطِينَ كَفَرُوا يُعَلِّمُونَ النَّاسَ السِّحْرَ</a:t>
            </a:r>
            <a:r>
              <a:rPr lang="ar-SA" sz="2400" b="1" dirty="0" smtClean="0">
                <a:latin typeface="Aharoni" pitchFamily="2" charset="-79"/>
              </a:rPr>
              <a:t>}</a:t>
            </a:r>
            <a:r>
              <a:rPr lang="ar-KW" sz="2400" b="1" dirty="0" smtClean="0">
                <a:latin typeface="Aharoni" pitchFamily="2" charset="-79"/>
              </a:rPr>
              <a:t>.</a:t>
            </a:r>
            <a:r>
              <a:rPr lang="ar-SA" b="1" dirty="0" smtClean="0"/>
              <a:t/>
            </a:r>
            <a:br>
              <a:rPr lang="ar-SA" b="1" dirty="0" smtClean="0"/>
            </a:br>
            <a:endParaRPr lang="ar-KW"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نسبتهم الباطل إلى الأنبياء</a:t>
            </a:r>
            <a:br>
              <a:rPr lang="ar-SA" dirty="0" smtClean="0"/>
            </a:br>
            <a:r>
              <a:rPr lang="ar-SA" dirty="0" smtClean="0"/>
              <a:t>المسألة السابعة عشرة</a:t>
            </a:r>
            <a:endParaRPr lang="ar-KW" dirty="0"/>
          </a:p>
        </p:txBody>
      </p:sp>
      <p:sp>
        <p:nvSpPr>
          <p:cNvPr id="3" name="Content Placeholder 2"/>
          <p:cNvSpPr>
            <a:spLocks noGrp="1"/>
          </p:cNvSpPr>
          <p:nvPr>
            <p:ph idx="1"/>
          </p:nvPr>
        </p:nvSpPr>
        <p:spPr>
          <a:xfrm>
            <a:off x="428596" y="1785926"/>
            <a:ext cx="7239000" cy="4177038"/>
          </a:xfrm>
        </p:spPr>
        <p:txBody>
          <a:bodyPr>
            <a:normAutofit/>
          </a:bodyPr>
          <a:lstStyle/>
          <a:p>
            <a:r>
              <a:rPr lang="ar-KW" sz="2000" b="1" dirty="0" smtClean="0"/>
              <a:t>ن</a:t>
            </a:r>
            <a:r>
              <a:rPr lang="ar-SA" sz="2000" b="1" dirty="0" smtClean="0"/>
              <a:t>سْبَةُ </a:t>
            </a:r>
            <a:r>
              <a:rPr lang="ar-SA" sz="2000" b="1" dirty="0" smtClean="0"/>
              <a:t>بَاطِلِهِمْ إِلَى الأَنْبِيَاءِ، كَقَوْلِهِ: {</a:t>
            </a:r>
            <a:r>
              <a:rPr lang="ar-SA" sz="2000" b="1" dirty="0" smtClean="0">
                <a:solidFill>
                  <a:schemeClr val="tx2">
                    <a:lumMod val="75000"/>
                  </a:schemeClr>
                </a:solidFill>
              </a:rPr>
              <a:t>وَمَا كَفَرَ سُلَيْمَانُ</a:t>
            </a:r>
            <a:r>
              <a:rPr lang="ar-SA" sz="2000" b="1" dirty="0" smtClean="0"/>
              <a:t>} </a:t>
            </a:r>
            <a:r>
              <a:rPr lang="ar-SA" sz="1200" b="1" dirty="0" smtClean="0"/>
              <a:t>[البقرة: 102]، </a:t>
            </a:r>
            <a:r>
              <a:rPr lang="ar-SA" sz="2000" b="1" dirty="0" smtClean="0"/>
              <a:t>وَ قَوْلِهِ: {</a:t>
            </a:r>
            <a:r>
              <a:rPr lang="ar-SA" sz="2000" b="1" dirty="0" smtClean="0">
                <a:solidFill>
                  <a:schemeClr val="tx2">
                    <a:lumMod val="75000"/>
                  </a:schemeClr>
                </a:solidFill>
              </a:rPr>
              <a:t>مَا كَانَ إِبْرَاهِيمُ يَهُودِيّاً وَلا نَصْرَانِيّاً</a:t>
            </a:r>
            <a:r>
              <a:rPr lang="ar-SA" sz="2000" b="1" dirty="0" smtClean="0"/>
              <a:t>} </a:t>
            </a:r>
            <a:r>
              <a:rPr lang="ar-SA" sz="1200" b="1" dirty="0" smtClean="0"/>
              <a:t>[آل عمران: 67].</a:t>
            </a:r>
            <a:r>
              <a:rPr lang="ar-SA" sz="2000" b="1" dirty="0" smtClean="0"/>
              <a:t/>
            </a:r>
            <a:br>
              <a:rPr lang="ar-SA" sz="2000" b="1" dirty="0" smtClean="0"/>
            </a:br>
            <a:endParaRPr lang="ar-KW" sz="2000" b="1" dirty="0" smtClean="0"/>
          </a:p>
          <a:p>
            <a:r>
              <a:rPr lang="ar-SA" sz="2000" b="1" dirty="0" smtClean="0"/>
              <a:t>الشرح</a:t>
            </a:r>
            <a:r>
              <a:rPr lang="ar-KW" sz="2000" b="1" dirty="0" smtClean="0"/>
              <a:t> </a:t>
            </a:r>
            <a:r>
              <a:rPr lang="ar-SA" sz="2000" b="1" dirty="0" smtClean="0"/>
              <a:t>من </a:t>
            </a:r>
            <a:r>
              <a:rPr lang="ar-SA" sz="2000" b="1" dirty="0" smtClean="0"/>
              <a:t>مناهج الجاهلية:</a:t>
            </a:r>
            <a:r>
              <a:rPr lang="ar-SA" sz="2000" dirty="0" smtClean="0"/>
              <a:t> أنهم ينسبون ما هم عليه من الكفر والضلال إلى الأنبياء، كما نسبت اليهود السحر إلى سليمان، فقالوا: السحر من عمل سليمان، وهو الذي كان يسيطر به على الجن والشياطين، وما علموا أن الشياطين من خلق الله، يسخرهم سبحانه كيف يشاء، وقد سخرهم لنبيه سليمان عليه الصلاة والسلام، فهؤلاء اليهود نسبوا السحر إلى سليمان؛ من أحل أن يروجوه عند الناس، ويقولوا: هذا من عمل الأنبياء.</a:t>
            </a:r>
            <a:br>
              <a:rPr lang="ar-SA" sz="2000" dirty="0" smtClean="0"/>
            </a:br>
            <a:r>
              <a:rPr lang="ar-SA" sz="2000" dirty="0" smtClean="0"/>
              <a:t>وكذلك اليهود والنصارى ينسبون كفرهم إلى إبراهيم عليه الصلاة والسلام، إمام الحنفاء، ينسبون إليه ما هم عليه من </a:t>
            </a:r>
            <a:r>
              <a:rPr lang="ar-SA" sz="2000" dirty="0" smtClean="0"/>
              <a:t>الكفر</a:t>
            </a:r>
            <a:r>
              <a:rPr lang="ar-KW" sz="2000" dirty="0" smtClean="0"/>
              <a:t>.</a:t>
            </a:r>
            <a:endParaRPr lang="ar-KW"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239000" cy="1143000"/>
          </a:xfrm>
        </p:spPr>
        <p:txBody>
          <a:bodyPr>
            <a:normAutofit fontScale="90000"/>
          </a:bodyPr>
          <a:lstStyle/>
          <a:p>
            <a:r>
              <a:rPr lang="ar-KW" dirty="0" smtClean="0"/>
              <a:t>انتسابهم إلى الأنبياء مع مخالفتهم</a:t>
            </a:r>
            <a:br>
              <a:rPr lang="ar-KW" dirty="0" smtClean="0"/>
            </a:br>
            <a:r>
              <a:rPr lang="ar-KW" dirty="0" smtClean="0"/>
              <a:t>المسألة الثامنة عشرة</a:t>
            </a:r>
            <a:endParaRPr lang="ar-KW" dirty="0"/>
          </a:p>
        </p:txBody>
      </p:sp>
      <p:sp>
        <p:nvSpPr>
          <p:cNvPr id="3" name="Content Placeholder 2"/>
          <p:cNvSpPr>
            <a:spLocks noGrp="1"/>
          </p:cNvSpPr>
          <p:nvPr>
            <p:ph idx="1"/>
          </p:nvPr>
        </p:nvSpPr>
        <p:spPr>
          <a:xfrm>
            <a:off x="0" y="1609416"/>
            <a:ext cx="8215370" cy="5248584"/>
          </a:xfrm>
        </p:spPr>
        <p:txBody>
          <a:bodyPr>
            <a:normAutofit fontScale="70000" lnSpcReduction="20000"/>
          </a:bodyPr>
          <a:lstStyle/>
          <a:p>
            <a:r>
              <a:rPr lang="ar-KW" sz="2900" b="1" dirty="0" smtClean="0"/>
              <a:t>تَنَاقُضُهمْ </a:t>
            </a:r>
            <a:r>
              <a:rPr lang="ar-KW" sz="2900" b="1" dirty="0" smtClean="0"/>
              <a:t>فِي الانْتِسَابِ؛ يَنْتَسِبُونَ إِلَى إِبْرَاهِيمَ مَعَ إِظْهَارِهِمْ تَرْكِ </a:t>
            </a:r>
            <a:r>
              <a:rPr lang="ar-KW" sz="2900" b="1" dirty="0" smtClean="0"/>
              <a:t>اتِّبَاعِهِ</a:t>
            </a:r>
          </a:p>
          <a:p>
            <a:endParaRPr lang="ar-KW" b="1" dirty="0" smtClean="0"/>
          </a:p>
          <a:p>
            <a:r>
              <a:rPr lang="ar-KW" sz="3100" b="1" dirty="0" smtClean="0"/>
              <a:t>الشرح:</a:t>
            </a:r>
            <a:r>
              <a:rPr lang="ar-KW" sz="3100" dirty="0" smtClean="0"/>
              <a:t/>
            </a:r>
            <a:br>
              <a:rPr lang="ar-KW" sz="3100" dirty="0" smtClean="0"/>
            </a:br>
            <a:r>
              <a:rPr lang="ar-KW" sz="3100" dirty="0" smtClean="0"/>
              <a:t>التناقض في الانتساب هو: أن ينتسب إلى شيء وهو محالف له، وهذا انتساب باطل وكذب.</a:t>
            </a:r>
            <a:br>
              <a:rPr lang="ar-KW" sz="3100" dirty="0" smtClean="0"/>
            </a:br>
            <a:r>
              <a:rPr lang="ar-KW" sz="3100" dirty="0" smtClean="0"/>
              <a:t>والانتساب الصحيح هو أن ينتسب إلى الشيء ويكون موافقاً له، فالذي إلى إبراهيم يوافق ما جاء به من توحيد الله سبحانه وتعالى، وإخلاص العبادة له، والبراءة من المشركين، ولا يخالفه في شيء من ذلك</a:t>
            </a:r>
            <a:r>
              <a:rPr lang="ar-KW" sz="3100" dirty="0" smtClean="0"/>
              <a:t>.</a:t>
            </a:r>
          </a:p>
          <a:p>
            <a:r>
              <a:rPr lang="ar-KW" sz="3100" dirty="0" smtClean="0"/>
              <a:t>ومن </a:t>
            </a:r>
            <a:r>
              <a:rPr lang="ar-KW" sz="3100" dirty="0" smtClean="0"/>
              <a:t>ذلك انتساب اليهود إلى إبراهيم مع امتناعهم من الحج واستنكارهم لاستقبال الكعبة، ولهذا قال تعالى:</a:t>
            </a:r>
            <a:r>
              <a:rPr lang="ar-KW" sz="3100" b="1" dirty="0" smtClean="0"/>
              <a:t> </a:t>
            </a:r>
            <a:r>
              <a:rPr lang="ar-KW" sz="3100" dirty="0" smtClean="0"/>
              <a:t>{</a:t>
            </a:r>
            <a:r>
              <a:rPr lang="ar-KW" sz="3100" dirty="0" smtClean="0">
                <a:solidFill>
                  <a:schemeClr val="tx2">
                    <a:lumMod val="75000"/>
                  </a:schemeClr>
                </a:solidFill>
              </a:rPr>
              <a:t>إِنَّ أَوَّلَ بَيْتٍ وُضِعَ لِلنَّاسِ لَلَّذِي بِبَكَّةَ مُبَارَكاً وَهُدىً لِلْعَالَمِينَ .فِيهِ آيَاتٌ بَيِّنَاتٌ مَقَامُ إِبْرَاهِيمَ وَمَنْ دَخَلَهُ كَانَ آمِناً وَلِلَّهِ عَلَى النَّاسِ حِجُّ الْبَيْتِ مَنِ </a:t>
            </a:r>
            <a:r>
              <a:rPr lang="ar-KW" sz="3100" dirty="0" smtClean="0">
                <a:solidFill>
                  <a:schemeClr val="tx2">
                    <a:lumMod val="75000"/>
                  </a:schemeClr>
                </a:solidFill>
              </a:rPr>
              <a:t>اسْتَطَاعَ </a:t>
            </a:r>
            <a:r>
              <a:rPr lang="ar-KW" sz="3100" dirty="0" smtClean="0">
                <a:solidFill>
                  <a:schemeClr val="tx2">
                    <a:lumMod val="75000"/>
                  </a:schemeClr>
                </a:solidFill>
              </a:rPr>
              <a:t>إِلَيْهِ سَبِيلاً وَمَنْ كَفَرَ فَإِنَّ اللَّهَ غَنِيٌّ عَنِ الْعَالَمِينَ</a:t>
            </a:r>
            <a:r>
              <a:rPr lang="ar-KW" sz="3100" dirty="0" smtClean="0"/>
              <a:t>} </a:t>
            </a:r>
            <a:r>
              <a:rPr lang="ar-KW" sz="2100" dirty="0" smtClean="0"/>
              <a:t>[آل عمران: 96،97].</a:t>
            </a:r>
            <a:r>
              <a:rPr lang="ar-KW" sz="3100" dirty="0" smtClean="0"/>
              <a:t/>
            </a:r>
            <a:br>
              <a:rPr lang="ar-KW" sz="3100" dirty="0" smtClean="0"/>
            </a:br>
            <a:r>
              <a:rPr lang="ar-KW" sz="3100" dirty="0" smtClean="0"/>
              <a:t>وكذلك من ينتسب إلى الأئمة الأربعة، يجب أن يوافقهم في اعتقاد غيرهم من الجهمية والمعتزلة والأشاعرة.</a:t>
            </a:r>
          </a:p>
          <a:p>
            <a:endParaRPr lang="ar-KW"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7901014" cy="6000768"/>
          </a:xfrm>
        </p:spPr>
        <p:txBody>
          <a:bodyPr>
            <a:normAutofit/>
          </a:bodyPr>
          <a:lstStyle/>
          <a:p>
            <a:r>
              <a:rPr lang="ar-SA" dirty="0" smtClean="0"/>
              <a:t>قال شيخ الإسلام محمد بن عبد الوهاب – رحمه الله تعالى – في مقدمة رسالته: مسائل الجاهلية:</a:t>
            </a:r>
            <a:br>
              <a:rPr lang="ar-SA" dirty="0" smtClean="0"/>
            </a:br>
            <a:r>
              <a:rPr lang="ar-SA" dirty="0" smtClean="0"/>
              <a:t>هذه مسائل خالف فيها رسول الله صلى الله عليه وسلم أهل الجاهلية الكتابيين والأميين، مما لا غنى للمسلم عن </a:t>
            </a:r>
            <a:r>
              <a:rPr lang="ar-SA" dirty="0" smtClean="0"/>
              <a:t>معرفتها.</a:t>
            </a:r>
            <a:endParaRPr lang="ar-KW" dirty="0" smtClean="0"/>
          </a:p>
          <a:p>
            <a:endParaRPr lang="ar-KW" dirty="0" smtClean="0"/>
          </a:p>
          <a:p>
            <a:r>
              <a:rPr lang="ar-SA" b="1" dirty="0" smtClean="0"/>
              <a:t>قال الشيخ: "وأعظم مسائل الجاهلية وأخطرها:</a:t>
            </a:r>
            <a:r>
              <a:rPr lang="ar-SA" dirty="0" smtClean="0"/>
              <a:t> عدم الإيمان بما جاء به الرسول صلى اله عليه وسلم؛ لأن أهل الجاهلية كذبوا الرسول صلى الله عليه وسلم ولم يؤمنوا به، ولم يقبلوا هدى الله الذي جاء به، قال رحمه الله: "فإذا انضاف إلى ذلك استحسان ما عليه أهل الجاهلية تمت الخسارة"</a:t>
            </a:r>
            <a:br>
              <a:rPr lang="ar-SA" dirty="0" smtClean="0"/>
            </a:br>
            <a:endParaRPr lang="ar-SA" dirty="0" smtClean="0"/>
          </a:p>
          <a:p>
            <a:endParaRPr lang="ar-KW"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14356"/>
            <a:ext cx="8858280" cy="5715040"/>
          </a:xfrm>
        </p:spPr>
        <p:txBody>
          <a:bodyPr>
            <a:normAutofit fontScale="90000"/>
          </a:bodyPr>
          <a:lstStyle/>
          <a:p>
            <a:r>
              <a:rPr lang="ar-SA" dirty="0" smtClean="0"/>
              <a:t>عيب الصالحين بفعل بعض المنتسبين إليهم</a:t>
            </a:r>
            <a:br>
              <a:rPr lang="ar-SA" dirty="0" smtClean="0"/>
            </a:br>
            <a:r>
              <a:rPr lang="ar-SA" dirty="0" smtClean="0">
                <a:solidFill>
                  <a:schemeClr val="tx2">
                    <a:lumMod val="75000"/>
                  </a:schemeClr>
                </a:solidFill>
              </a:rPr>
              <a:t>المسألة التاسعة </a:t>
            </a:r>
            <a:r>
              <a:rPr lang="ar-SA" dirty="0" smtClean="0">
                <a:solidFill>
                  <a:schemeClr val="tx2">
                    <a:lumMod val="75000"/>
                  </a:schemeClr>
                </a:solidFill>
              </a:rPr>
              <a:t>عشرة</a:t>
            </a:r>
            <a:r>
              <a:rPr lang="ar-KW" dirty="0" smtClean="0"/>
              <a:t/>
            </a:r>
            <a:br>
              <a:rPr lang="ar-KW" dirty="0" smtClean="0"/>
            </a:br>
            <a:r>
              <a:rPr lang="ar-KW" dirty="0" smtClean="0"/>
              <a:t/>
            </a:r>
            <a:br>
              <a:rPr lang="ar-KW" dirty="0" smtClean="0"/>
            </a:br>
            <a:r>
              <a:rPr lang="ar-SA" dirty="0" smtClean="0"/>
              <a:t> اعتقادهم أن أفعال السحرة والكهان من كرامات الأولياء</a:t>
            </a:r>
            <a:br>
              <a:rPr lang="ar-SA" dirty="0" smtClean="0"/>
            </a:br>
            <a:r>
              <a:rPr lang="ar-SA" dirty="0" smtClean="0">
                <a:solidFill>
                  <a:schemeClr val="tx2">
                    <a:lumMod val="75000"/>
                  </a:schemeClr>
                </a:solidFill>
              </a:rPr>
              <a:t>المسألة </a:t>
            </a:r>
            <a:r>
              <a:rPr lang="ar-SA" dirty="0" smtClean="0">
                <a:solidFill>
                  <a:schemeClr val="tx2">
                    <a:lumMod val="75000"/>
                  </a:schemeClr>
                </a:solidFill>
              </a:rPr>
              <a:t>العشرون</a:t>
            </a:r>
            <a:r>
              <a:rPr lang="ar-KW" dirty="0" smtClean="0"/>
              <a:t/>
            </a:r>
            <a:br>
              <a:rPr lang="ar-KW" dirty="0" smtClean="0"/>
            </a:br>
            <a:r>
              <a:rPr lang="ar-KW" dirty="0" smtClean="0"/>
              <a:t/>
            </a:r>
            <a:br>
              <a:rPr lang="ar-KW" dirty="0" smtClean="0"/>
            </a:br>
            <a:r>
              <a:rPr lang="ar-SA" dirty="0" smtClean="0"/>
              <a:t> تعبدهم الله بالصفير والتصفيق</a:t>
            </a:r>
            <a:br>
              <a:rPr lang="ar-SA" dirty="0" smtClean="0"/>
            </a:br>
            <a:r>
              <a:rPr lang="ar-SA" dirty="0" smtClean="0">
                <a:solidFill>
                  <a:schemeClr val="tx2">
                    <a:lumMod val="75000"/>
                  </a:schemeClr>
                </a:solidFill>
              </a:rPr>
              <a:t>المسألة الحادية والعشرون</a:t>
            </a:r>
            <a:r>
              <a:rPr lang="ar-SA" dirty="0" smtClean="0"/>
              <a:t/>
            </a:r>
            <a:br>
              <a:rPr lang="ar-SA" dirty="0" smtClean="0"/>
            </a:br>
            <a:r>
              <a:rPr lang="ar-SA" dirty="0" smtClean="0"/>
              <a:t> </a:t>
            </a:r>
            <a:br>
              <a:rPr lang="ar-SA" dirty="0" smtClean="0"/>
            </a:br>
            <a:endParaRPr lang="ar-KW"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09224"/>
          </a:xfrm>
        </p:spPr>
        <p:txBody>
          <a:bodyPr>
            <a:normAutofit/>
          </a:bodyPr>
          <a:lstStyle/>
          <a:p>
            <a:pPr algn="ctr"/>
            <a:r>
              <a:rPr lang="ar-KW" dirty="0" smtClean="0"/>
              <a:t>تم بحمد الله تعالى القليل من هذه المسائل وللاستزادة ارجعي للكتاب في موقع روح الاسلام </a:t>
            </a:r>
            <a:r>
              <a:rPr lang="ar-KW" dirty="0" smtClean="0">
                <a:solidFill>
                  <a:schemeClr val="tx2">
                    <a:lumMod val="75000"/>
                  </a:schemeClr>
                </a:solidFill>
              </a:rPr>
              <a:t>وهو كتاب أكثر من رائع </a:t>
            </a:r>
            <a:r>
              <a:rPr lang="ar-KW" dirty="0" smtClean="0"/>
              <a:t/>
            </a:r>
            <a:br>
              <a:rPr lang="ar-KW" dirty="0" smtClean="0"/>
            </a:br>
            <a:r>
              <a:rPr lang="ar-KW" dirty="0" smtClean="0"/>
              <a:t/>
            </a:r>
            <a:br>
              <a:rPr lang="ar-KW" dirty="0" smtClean="0"/>
            </a:br>
            <a:r>
              <a:rPr lang="ar-KW" dirty="0" smtClean="0">
                <a:solidFill>
                  <a:schemeClr val="tx2">
                    <a:lumMod val="75000"/>
                  </a:schemeClr>
                </a:solidFill>
              </a:rPr>
              <a:t>اعداد : </a:t>
            </a:r>
            <a:r>
              <a:rPr lang="ar-KW" dirty="0" smtClean="0"/>
              <a:t>ملتقى طالبات العلم</a:t>
            </a:r>
            <a:endParaRPr lang="ar-KW"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KW" dirty="0" smtClean="0"/>
              <a:t>       دعاء الأولياء والصالحين</a:t>
            </a:r>
            <a:br>
              <a:rPr lang="ar-KW" dirty="0" smtClean="0"/>
            </a:br>
            <a:r>
              <a:rPr lang="ar-KW" dirty="0" smtClean="0"/>
              <a:t>المسألة الأولى</a:t>
            </a:r>
            <a:endParaRPr lang="ar-KW" dirty="0"/>
          </a:p>
        </p:txBody>
      </p:sp>
      <p:sp>
        <p:nvSpPr>
          <p:cNvPr id="3" name="Content Placeholder 2"/>
          <p:cNvSpPr>
            <a:spLocks noGrp="1"/>
          </p:cNvSpPr>
          <p:nvPr>
            <p:ph idx="1"/>
          </p:nvPr>
        </p:nvSpPr>
        <p:spPr/>
        <p:txBody>
          <a:bodyPr/>
          <a:lstStyle/>
          <a:p>
            <a:r>
              <a:rPr lang="ar-KW" b="1" dirty="0" smtClean="0"/>
              <a:t>إنهم </a:t>
            </a:r>
            <a:r>
              <a:rPr lang="ar-KW" b="1" dirty="0" smtClean="0"/>
              <a:t>يتعبَّدون بإٍشرَاك الصَّالحين في دُعاءِ اللهِ وعِبَادَتِهِ؛ يُريدُون </a:t>
            </a:r>
            <a:r>
              <a:rPr lang="ar-KW" b="1" dirty="0" smtClean="0"/>
              <a:t>شَفَاعتَهُم </a:t>
            </a:r>
            <a:r>
              <a:rPr lang="ar-KW" b="1" dirty="0" smtClean="0"/>
              <a:t>عِنْدَ اللهِ؛ لِظَنِّهِمْ أنَّ اللهَ يُحبُّ ذَلِكً، وأنَّ الصًّالحين يُحِبُّونَهُ، كما قالَ تعالَى: {</a:t>
            </a:r>
            <a:r>
              <a:rPr lang="ar-KW" b="1" dirty="0" smtClean="0">
                <a:solidFill>
                  <a:schemeClr val="accent5">
                    <a:lumMod val="75000"/>
                  </a:schemeClr>
                </a:solidFill>
              </a:rPr>
              <a:t>وَيَعْبُدُونَ مِنْ دُونِ اللَّهِ مَا لا يَضُرُّهُمْ وَلا يَنْفَعُهُمْ وَيَقُولُونَ هَؤُلاءِ شُفَعَاؤُنَا عِنْدَ اللَّهِ</a:t>
            </a:r>
            <a:r>
              <a:rPr lang="ar-KW" b="1" dirty="0" smtClean="0"/>
              <a:t>} </a:t>
            </a:r>
            <a:r>
              <a:rPr lang="ar-KW" sz="1800" b="1" dirty="0" smtClean="0"/>
              <a:t>[يونس: 18]. </a:t>
            </a:r>
            <a:endParaRPr lang="ar-KW"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644098" cy="1680200"/>
          </a:xfrm>
        </p:spPr>
        <p:txBody>
          <a:bodyPr>
            <a:normAutofit/>
          </a:bodyPr>
          <a:lstStyle/>
          <a:p>
            <a:pPr algn="ctr"/>
            <a:r>
              <a:rPr lang="ar-KW" dirty="0" smtClean="0"/>
              <a:t>   تفرق أهل </a:t>
            </a:r>
            <a:r>
              <a:rPr lang="ar-KW" dirty="0" smtClean="0"/>
              <a:t>الجاهلية</a:t>
            </a:r>
            <a:r>
              <a:rPr lang="ar-KW" dirty="0" smtClean="0"/>
              <a:t> </a:t>
            </a:r>
            <a:r>
              <a:rPr lang="ar-KW" dirty="0" smtClean="0"/>
              <a:t>في عبادتهم ودينهم</a:t>
            </a:r>
            <a:r>
              <a:rPr lang="ar-KW" dirty="0" smtClean="0"/>
              <a:t/>
            </a:r>
            <a:br>
              <a:rPr lang="ar-KW" dirty="0" smtClean="0"/>
            </a:br>
            <a:r>
              <a:rPr lang="ar-KW" dirty="0" smtClean="0"/>
              <a:t>المسألة الثانية</a:t>
            </a:r>
            <a:endParaRPr lang="ar-KW" dirty="0"/>
          </a:p>
        </p:txBody>
      </p:sp>
      <p:sp>
        <p:nvSpPr>
          <p:cNvPr id="3" name="Content Placeholder 2"/>
          <p:cNvSpPr>
            <a:spLocks noGrp="1"/>
          </p:cNvSpPr>
          <p:nvPr>
            <p:ph idx="1"/>
          </p:nvPr>
        </p:nvSpPr>
        <p:spPr>
          <a:xfrm>
            <a:off x="457200" y="1857364"/>
            <a:ext cx="7239000" cy="4598372"/>
          </a:xfrm>
        </p:spPr>
        <p:txBody>
          <a:bodyPr/>
          <a:lstStyle/>
          <a:p>
            <a:r>
              <a:rPr lang="ar-KW" dirty="0" smtClean="0"/>
              <a:t> </a:t>
            </a:r>
            <a:r>
              <a:rPr lang="ar-KW" dirty="0" smtClean="0"/>
              <a:t>إِنَّهُم </a:t>
            </a:r>
            <a:r>
              <a:rPr lang="ar-KW" dirty="0" smtClean="0"/>
              <a:t>مُتَفرِّقُونَ فِي دِينِهِم، كَمَا قَالَ تَعَالىَ: </a:t>
            </a:r>
            <a:r>
              <a:rPr lang="ar-KW" b="1" dirty="0" smtClean="0"/>
              <a:t>{</a:t>
            </a:r>
            <a:r>
              <a:rPr lang="ar-KW" b="1" dirty="0" smtClean="0">
                <a:solidFill>
                  <a:schemeClr val="accent5">
                    <a:lumMod val="75000"/>
                  </a:schemeClr>
                </a:solidFill>
              </a:rPr>
              <a:t>كُلُّ حِزْبٍ بِمَا لَدَيْهِمْ فَرِحُونَ</a:t>
            </a:r>
            <a:r>
              <a:rPr lang="ar-KW" b="1" dirty="0" smtClean="0"/>
              <a:t>}</a:t>
            </a:r>
            <a:r>
              <a:rPr lang="ar-KW" dirty="0" smtClean="0"/>
              <a:t> </a:t>
            </a:r>
            <a:r>
              <a:rPr lang="ar-KW" sz="2000" dirty="0" smtClean="0"/>
              <a:t>[الروم: 32] </a:t>
            </a:r>
            <a:endParaRPr lang="ar-KW" sz="2000" dirty="0" smtClean="0"/>
          </a:p>
          <a:p>
            <a:endParaRPr lang="ar-KW" sz="2000" dirty="0" smtClean="0"/>
          </a:p>
          <a:p>
            <a:r>
              <a:rPr lang="ar-KW" dirty="0" smtClean="0"/>
              <a:t>وَ </a:t>
            </a:r>
            <a:r>
              <a:rPr lang="ar-KW" dirty="0" smtClean="0"/>
              <a:t>كَذَلِكَ فِي دُنْيَاهُم، وَيَرَوْنَ أَنَّ ذَلِكَ هُوَ الصَّوَابُ، فَأَتَى بالاجْتِمَاع فِي الدِّينِ بِقَوْلِهِ: </a:t>
            </a:r>
            <a:r>
              <a:rPr lang="ar-KW" b="1" dirty="0" smtClean="0"/>
              <a:t>{</a:t>
            </a:r>
            <a:r>
              <a:rPr lang="ar-KW" b="1" dirty="0" smtClean="0">
                <a:solidFill>
                  <a:schemeClr val="accent5">
                    <a:lumMod val="75000"/>
                  </a:schemeClr>
                </a:solidFill>
              </a:rPr>
              <a:t>شَرَعَ لَكُمْ مِنَ الدِّينِ مَا وَصَّى بِهِ نُوحاً وَالَّذِي أَوْحَيْنَا إِلَيْكَ وَمَا وَصَّيْنَا بِهِ إِبْرَاهِيمَ وَمُوسَى وَعِيسَى أَنْ أَقِيمُوا الدِّينَ وَلا تَتَفَرَّقُوا فِيهِ</a:t>
            </a:r>
            <a:r>
              <a:rPr lang="ar-KW" b="1" dirty="0" smtClean="0"/>
              <a:t>}</a:t>
            </a:r>
            <a:r>
              <a:rPr lang="ar-KW" dirty="0" smtClean="0"/>
              <a:t> </a:t>
            </a:r>
            <a:r>
              <a:rPr lang="ar-KW" sz="2000" dirty="0" smtClean="0"/>
              <a:t>[الشورى: 13]</a:t>
            </a:r>
            <a:endParaRPr lang="ar-KW"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58204" cy="1680200"/>
          </a:xfrm>
        </p:spPr>
        <p:txBody>
          <a:bodyPr>
            <a:normAutofit fontScale="90000"/>
          </a:bodyPr>
          <a:lstStyle/>
          <a:p>
            <a:pPr algn="ctr"/>
            <a:r>
              <a:rPr lang="ar-KW" dirty="0" smtClean="0"/>
              <a:t>اعتبارهم مخالفة ولي الأمر فضيلة </a:t>
            </a:r>
            <a:br>
              <a:rPr lang="ar-KW" dirty="0" smtClean="0"/>
            </a:br>
            <a:r>
              <a:rPr lang="ar-KW" dirty="0" smtClean="0"/>
              <a:t>وطاعته والانقياد له ذلة ومهانة</a:t>
            </a:r>
            <a:br>
              <a:rPr lang="ar-KW" dirty="0" smtClean="0"/>
            </a:br>
            <a:r>
              <a:rPr lang="ar-KW" dirty="0" smtClean="0"/>
              <a:t>المسألة الثالثة</a:t>
            </a:r>
            <a:endParaRPr lang="ar-KW" dirty="0"/>
          </a:p>
        </p:txBody>
      </p:sp>
      <p:sp>
        <p:nvSpPr>
          <p:cNvPr id="3" name="Content Placeholder 2"/>
          <p:cNvSpPr>
            <a:spLocks noGrp="1"/>
          </p:cNvSpPr>
          <p:nvPr>
            <p:ph idx="1"/>
          </p:nvPr>
        </p:nvSpPr>
        <p:spPr/>
        <p:txBody>
          <a:bodyPr>
            <a:normAutofit/>
          </a:bodyPr>
          <a:lstStyle/>
          <a:p>
            <a:endParaRPr lang="ar-KW" sz="2000" dirty="0" smtClean="0"/>
          </a:p>
          <a:p>
            <a:r>
              <a:rPr lang="ar-KW" sz="2000" b="1" dirty="0" smtClean="0"/>
              <a:t>إن </a:t>
            </a:r>
            <a:r>
              <a:rPr lang="ar-KW" sz="2000" b="1" dirty="0" smtClean="0"/>
              <a:t>مخالفة ولي الأمر وعدم الانقياد له فضيلة، والسمع والطاعة له ذل ومهانة، فخالفهم رسول الله صلى الله عليه وسلم، وأمر بالسمع والطاعة لهم والنصيحة، وغلظ في ذلك وأبدى وأعاد.</a:t>
            </a:r>
            <a:br>
              <a:rPr lang="ar-KW" sz="2000" b="1" dirty="0" smtClean="0"/>
            </a:br>
            <a:endParaRPr lang="ar-KW" sz="2000" b="1" dirty="0" smtClean="0"/>
          </a:p>
          <a:p>
            <a:r>
              <a:rPr lang="ar-KW" sz="2000" b="1" dirty="0" smtClean="0"/>
              <a:t>وهذه </a:t>
            </a:r>
            <a:r>
              <a:rPr lang="ar-KW" sz="2000" b="1" dirty="0" smtClean="0"/>
              <a:t>المسائل الثلاث هي التي جمع بينها فيما صح عنه في الصحيح أنه قال:</a:t>
            </a:r>
            <a:r>
              <a:rPr lang="ar-KW" sz="2000" dirty="0" smtClean="0"/>
              <a:t> "إن الله يرضى لكم ثلاثاً: أن تعبدوه ولا تشركوا به شيئاً، وأن تعتصموا بحبل الله جميعاً ولا تفرقوا، وأن تناصحوا من ولاه الله </a:t>
            </a:r>
            <a:r>
              <a:rPr lang="ar-KW" sz="2000" dirty="0" smtClean="0"/>
              <a:t>أمركم” </a:t>
            </a:r>
            <a:r>
              <a:rPr lang="ar-SA" sz="1600" dirty="0" smtClean="0"/>
              <a:t>أخرجه مسلم رقم 1715.</a:t>
            </a:r>
            <a:endParaRPr lang="ar-KW" sz="1600" dirty="0" smtClean="0"/>
          </a:p>
          <a:p>
            <a:endParaRPr lang="ar-KW" sz="2000" b="1" dirty="0" smtClean="0"/>
          </a:p>
          <a:p>
            <a:r>
              <a:rPr lang="ar-KW" sz="2000" b="1" dirty="0" smtClean="0"/>
              <a:t> </a:t>
            </a:r>
            <a:r>
              <a:rPr lang="ar-KW" sz="2000" b="1" dirty="0" smtClean="0"/>
              <a:t>ولم يقع خلل في دين الناس ودنياهم إلا بسبب الإخلال في هذه الثلاث أو بعضها</a:t>
            </a:r>
            <a:r>
              <a:rPr lang="ar-KW" sz="2000" b="1" dirty="0" smtClean="0"/>
              <a:t>.</a:t>
            </a:r>
            <a:r>
              <a:rPr lang="ar-KW" sz="2000" b="1" dirty="0" smtClean="0"/>
              <a:t/>
            </a:r>
            <a:br>
              <a:rPr lang="ar-KW" sz="2000" b="1" dirty="0" smtClean="0"/>
            </a:br>
            <a:endParaRPr lang="ar-KW"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smtClean="0"/>
              <a:t>التقليد الأعمى ومضاره</a:t>
            </a:r>
            <a:br>
              <a:rPr lang="ar-SA" dirty="0" smtClean="0"/>
            </a:br>
            <a:r>
              <a:rPr lang="ar-SA" dirty="0" smtClean="0"/>
              <a:t>المسألة الرابعة</a:t>
            </a:r>
            <a:endParaRPr lang="ar-KW" dirty="0"/>
          </a:p>
        </p:txBody>
      </p:sp>
      <p:sp>
        <p:nvSpPr>
          <p:cNvPr id="3" name="Content Placeholder 2"/>
          <p:cNvSpPr>
            <a:spLocks noGrp="1"/>
          </p:cNvSpPr>
          <p:nvPr>
            <p:ph idx="1"/>
          </p:nvPr>
        </p:nvSpPr>
        <p:spPr>
          <a:xfrm>
            <a:off x="457200" y="2000240"/>
            <a:ext cx="7239000" cy="4455496"/>
          </a:xfrm>
        </p:spPr>
        <p:txBody>
          <a:bodyPr>
            <a:normAutofit fontScale="92500" lnSpcReduction="10000"/>
          </a:bodyPr>
          <a:lstStyle/>
          <a:p>
            <a:r>
              <a:rPr lang="ar-SA" b="1" dirty="0" smtClean="0"/>
              <a:t>إن </a:t>
            </a:r>
            <a:r>
              <a:rPr lang="ar-SA" b="1" dirty="0" smtClean="0"/>
              <a:t>دينهم مبني على أصول: أعظمها التقليد، فهو القاعدة الكبرى لجميع الكفار، أولهم وآخرهم، كما قال تعالى: { </a:t>
            </a:r>
            <a:r>
              <a:rPr lang="ar-SA" b="1" dirty="0" smtClean="0">
                <a:solidFill>
                  <a:schemeClr val="accent5">
                    <a:lumMod val="75000"/>
                  </a:schemeClr>
                </a:solidFill>
              </a:rPr>
              <a:t>وَكَذَلِكَ مَا أَرْسَلْنَا مِنْ قَبْلِكَ فِي قَرْيَةٍ مِنْ نَذِيرٍ إِلَّا قَالَ مُتْرَفُوهَا إِنَّا وَجَدْنَا آبَاءَنَا عَلَى أُمَّةٍ وَإِنَّا عَلَى آثَارِهِمْ مُقْتَدُونَ</a:t>
            </a:r>
            <a:r>
              <a:rPr lang="ar-SA" b="1" dirty="0" smtClean="0"/>
              <a:t>} </a:t>
            </a:r>
            <a:r>
              <a:rPr lang="ar-SA" sz="1800" b="1" dirty="0" smtClean="0"/>
              <a:t>[الزخرف: 23</a:t>
            </a:r>
            <a:r>
              <a:rPr lang="ar-SA" sz="1800" b="1" dirty="0" smtClean="0"/>
              <a:t>]</a:t>
            </a:r>
            <a:endParaRPr lang="ar-KW" sz="1800" b="1" dirty="0" smtClean="0"/>
          </a:p>
          <a:p>
            <a:endParaRPr lang="ar-KW" sz="1800" b="1" dirty="0" smtClean="0"/>
          </a:p>
          <a:p>
            <a:r>
              <a:rPr lang="ar-KW" sz="1800" b="1" dirty="0" smtClean="0"/>
              <a:t>الشرح : </a:t>
            </a:r>
            <a:r>
              <a:rPr lang="ar-SA" sz="2200" dirty="0" smtClean="0">
                <a:latin typeface="Aharoni" pitchFamily="2" charset="-79"/>
              </a:rPr>
              <a:t>ولهذا قال الله تعالى في أهل الجاهلية {</a:t>
            </a:r>
            <a:r>
              <a:rPr lang="ar-SA" sz="2200" dirty="0" smtClean="0">
                <a:solidFill>
                  <a:schemeClr val="accent5">
                    <a:lumMod val="75000"/>
                  </a:schemeClr>
                </a:solidFill>
                <a:latin typeface="Aharoni" pitchFamily="2" charset="-79"/>
              </a:rPr>
              <a:t>وَإِذَا قِيلَ </a:t>
            </a:r>
            <a:r>
              <a:rPr lang="ar-SA" sz="2200" dirty="0" smtClean="0">
                <a:solidFill>
                  <a:schemeClr val="accent5">
                    <a:lumMod val="75000"/>
                  </a:schemeClr>
                </a:solidFill>
                <a:latin typeface="Aharoni" pitchFamily="2" charset="-79"/>
              </a:rPr>
              <a:t>لَهُمُ</a:t>
            </a:r>
            <a:r>
              <a:rPr lang="ar-KW" sz="2200" dirty="0" smtClean="0">
                <a:solidFill>
                  <a:schemeClr val="accent5">
                    <a:lumMod val="75000"/>
                  </a:schemeClr>
                </a:solidFill>
                <a:latin typeface="Aharoni" pitchFamily="2" charset="-79"/>
              </a:rPr>
              <a:t> </a:t>
            </a:r>
            <a:r>
              <a:rPr lang="ar-SA" sz="2200" dirty="0" smtClean="0">
                <a:solidFill>
                  <a:schemeClr val="accent5">
                    <a:lumMod val="75000"/>
                  </a:schemeClr>
                </a:solidFill>
                <a:latin typeface="Aharoni" pitchFamily="2" charset="-79"/>
              </a:rPr>
              <a:t>اتَّبِعُوا </a:t>
            </a:r>
            <a:r>
              <a:rPr lang="ar-SA" sz="2200" dirty="0" smtClean="0">
                <a:solidFill>
                  <a:schemeClr val="accent5">
                    <a:lumMod val="75000"/>
                  </a:schemeClr>
                </a:solidFill>
                <a:latin typeface="Aharoni" pitchFamily="2" charset="-79"/>
              </a:rPr>
              <a:t>مَا أَنْزَلَ اللَّهُ قَالُوا بَلْ نَتَّبِعُ مَا أَلْفَيْنَا عَلَيْهِ آبَاءَنَا أَوَلَوْ كَانَ آبَاؤُهُمْ لا يَعْقِلُونَ شَيْئاً وَلا يَهْتَدُونَ</a:t>
            </a:r>
            <a:r>
              <a:rPr lang="ar-SA" sz="2200" dirty="0" smtClean="0">
                <a:latin typeface="Aharoni" pitchFamily="2" charset="-79"/>
              </a:rPr>
              <a:t>} </a:t>
            </a:r>
            <a:r>
              <a:rPr lang="ar-SA" sz="1500" dirty="0" smtClean="0">
                <a:latin typeface="Aharoni" pitchFamily="2" charset="-79"/>
              </a:rPr>
              <a:t>[البقرة: 170] </a:t>
            </a:r>
            <a:r>
              <a:rPr lang="ar-SA" sz="2200" dirty="0" smtClean="0">
                <a:latin typeface="Aharoni" pitchFamily="2" charset="-79"/>
              </a:rPr>
              <a:t>فالذي لا يعقل ولا يهتدي ليس محلاً للقدوة، إنما القدوة فيمن يعقل ويهتدي، فالتقليد الأعمى من أمور الجاهلية، وهذا يسمى بالتعصب؛ لأن القدوة هو رسول الله صلى الله عليه وسلم ومن اتبعه.</a:t>
            </a:r>
            <a:br>
              <a:rPr lang="ar-SA" sz="2200" dirty="0" smtClean="0">
                <a:latin typeface="Aharoni" pitchFamily="2" charset="-79"/>
              </a:rPr>
            </a:br>
            <a:endParaRPr lang="ar-SA" dirty="0" smtClean="0">
              <a:latin typeface="Aharoni" pitchFamily="2" charset="-79"/>
            </a:endParaRPr>
          </a:p>
          <a:p>
            <a:endParaRPr lang="ar-KW"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965952"/>
          </a:xfrm>
        </p:spPr>
        <p:txBody>
          <a:bodyPr>
            <a:normAutofit fontScale="90000"/>
          </a:bodyPr>
          <a:lstStyle/>
          <a:p>
            <a:pPr algn="ctr"/>
            <a:r>
              <a:rPr lang="ar-SA" dirty="0" smtClean="0"/>
              <a:t>الاحتجاج بما عليه الأكثر دون نظر إلى مستنده</a:t>
            </a:r>
            <a:br>
              <a:rPr lang="ar-SA" dirty="0" smtClean="0"/>
            </a:br>
            <a:r>
              <a:rPr lang="ar-SA" dirty="0" smtClean="0"/>
              <a:t>المسألة الخامسة</a:t>
            </a:r>
            <a:br>
              <a:rPr lang="ar-SA" dirty="0" smtClean="0"/>
            </a:br>
            <a:endParaRPr lang="ar-KW" dirty="0"/>
          </a:p>
        </p:txBody>
      </p:sp>
      <p:sp>
        <p:nvSpPr>
          <p:cNvPr id="3" name="Content Placeholder 2"/>
          <p:cNvSpPr>
            <a:spLocks noGrp="1"/>
          </p:cNvSpPr>
          <p:nvPr>
            <p:ph idx="1"/>
          </p:nvPr>
        </p:nvSpPr>
        <p:spPr/>
        <p:txBody>
          <a:bodyPr/>
          <a:lstStyle/>
          <a:p>
            <a:endParaRPr lang="ar-KW" dirty="0" smtClean="0"/>
          </a:p>
          <a:p>
            <a:r>
              <a:rPr lang="ar-SA" b="1" dirty="0" smtClean="0">
                <a:solidFill>
                  <a:schemeClr val="accent5">
                    <a:lumMod val="75000"/>
                  </a:schemeClr>
                </a:solidFill>
              </a:rPr>
              <a:t>الشرح</a:t>
            </a:r>
            <a:r>
              <a:rPr lang="ar-KW" b="1" dirty="0" smtClean="0">
                <a:solidFill>
                  <a:schemeClr val="accent5">
                    <a:lumMod val="75000"/>
                  </a:schemeClr>
                </a:solidFill>
              </a:rPr>
              <a:t> من مسائل الجاهلية: </a:t>
            </a:r>
            <a:r>
              <a:rPr lang="ar-SA" dirty="0" smtClean="0"/>
              <a:t>أنهم </a:t>
            </a:r>
            <a:r>
              <a:rPr lang="ar-SA" dirty="0" smtClean="0"/>
              <a:t>يستدلون بالأكثرين على الحق، ويستدلون بالأقلين على غير الحق، </a:t>
            </a:r>
            <a:r>
              <a:rPr lang="ar-SA" dirty="0" smtClean="0"/>
              <a:t>فما </a:t>
            </a:r>
            <a:r>
              <a:rPr lang="ar-SA" dirty="0" smtClean="0"/>
              <a:t>كان عليه الأكثر عندهم فهو الحق، وما كان عليه الأقل فهو غير حق، هذا هو الميزان عندهم في معرفة الحق من الباطل. وهذا خطأ؛ لأن الله جل وعلا يقول: {</a:t>
            </a:r>
            <a:r>
              <a:rPr lang="ar-SA" dirty="0" smtClean="0">
                <a:solidFill>
                  <a:schemeClr val="accent5">
                    <a:lumMod val="75000"/>
                  </a:schemeClr>
                </a:solidFill>
              </a:rPr>
              <a:t>وَإِنْ تُطِعْ أَكْثَرَ مَنْ فِي الْأَرْضِ يُضِلُّوكَ عَنْ سَبِيلِ اللَّهِ إِنْ يَتَّبِعُونَ إِلَّا الظَّنَّ وَإِنْ هُمْ إِلَّا يَخْرُصُونَ</a:t>
            </a:r>
            <a:r>
              <a:rPr lang="ar-SA" dirty="0" smtClean="0"/>
              <a:t>} </a:t>
            </a:r>
            <a:r>
              <a:rPr lang="ar-SA" sz="1800" dirty="0" smtClean="0"/>
              <a:t>[الأنعام:116]</a:t>
            </a:r>
            <a:endParaRPr lang="ar-KW"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94448"/>
          </a:xfrm>
        </p:spPr>
        <p:txBody>
          <a:bodyPr>
            <a:normAutofit fontScale="90000"/>
          </a:bodyPr>
          <a:lstStyle/>
          <a:p>
            <a:pPr algn="ctr"/>
            <a:r>
              <a:rPr lang="ar-SA" dirty="0" smtClean="0"/>
              <a:t>الاحتجاج بما عليه الأقدمون دون نظر إلى مستنده</a:t>
            </a:r>
            <a:br>
              <a:rPr lang="ar-SA" dirty="0" smtClean="0"/>
            </a:br>
            <a:r>
              <a:rPr lang="ar-SA" dirty="0" smtClean="0"/>
              <a:t>المسألة السادسة</a:t>
            </a:r>
            <a:endParaRPr lang="ar-KW" dirty="0"/>
          </a:p>
        </p:txBody>
      </p:sp>
      <p:sp>
        <p:nvSpPr>
          <p:cNvPr id="3" name="Content Placeholder 2"/>
          <p:cNvSpPr>
            <a:spLocks noGrp="1"/>
          </p:cNvSpPr>
          <p:nvPr>
            <p:ph idx="1"/>
          </p:nvPr>
        </p:nvSpPr>
        <p:spPr/>
        <p:txBody>
          <a:bodyPr>
            <a:normAutofit/>
          </a:bodyPr>
          <a:lstStyle/>
          <a:p>
            <a:endParaRPr lang="ar-KW" sz="2400" dirty="0" smtClean="0"/>
          </a:p>
          <a:p>
            <a:r>
              <a:rPr lang="ar-SA" sz="2400" dirty="0" smtClean="0"/>
              <a:t>الاحْتِجَاجُ </a:t>
            </a:r>
            <a:r>
              <a:rPr lang="ar-SA" sz="2400" dirty="0" smtClean="0"/>
              <a:t>بالمُتَقَدِّمِينَ، كَقَوْلِهِ: {قَالَ فَمَا بَالُ الْقُرُونِ الْأُولَى}</a:t>
            </a:r>
            <a:r>
              <a:rPr lang="ar-SA" sz="1600" dirty="0" smtClean="0"/>
              <a:t> [</a:t>
            </a:r>
            <a:r>
              <a:rPr lang="ar-SA" sz="1600" dirty="0" smtClean="0"/>
              <a:t>طـه:51].</a:t>
            </a:r>
            <a:r>
              <a:rPr lang="ar-SA" sz="2400" dirty="0" smtClean="0"/>
              <a:t/>
            </a:r>
            <a:br>
              <a:rPr lang="ar-SA" sz="2400" dirty="0" smtClean="0"/>
            </a:br>
            <a:r>
              <a:rPr lang="ar-SA" sz="2400" dirty="0" smtClean="0">
                <a:solidFill>
                  <a:schemeClr val="accent5">
                    <a:lumMod val="75000"/>
                  </a:schemeClr>
                </a:solidFill>
              </a:rPr>
              <a:t>الشرح</a:t>
            </a:r>
            <a:r>
              <a:rPr lang="ar-KW" sz="2400" dirty="0" smtClean="0"/>
              <a:t> </a:t>
            </a:r>
            <a:r>
              <a:rPr lang="ar-SA" sz="2400" dirty="0" smtClean="0"/>
              <a:t>: </a:t>
            </a:r>
            <a:r>
              <a:rPr lang="ar-SA" sz="2400" dirty="0" smtClean="0"/>
              <a:t>إذا جاءتهم الرسل بالحق احتجوا بآبائهم، فإن موسى عليه السلام لما دعا فرعون إلى الإيمان احتج فرعون بما عليه الأولون {</a:t>
            </a:r>
            <a:r>
              <a:rPr lang="ar-SA" sz="2400" dirty="0" smtClean="0">
                <a:solidFill>
                  <a:schemeClr val="accent5">
                    <a:lumMod val="75000"/>
                  </a:schemeClr>
                </a:solidFill>
              </a:rPr>
              <a:t>قَالَ فَمَا بَالُ الْقُرُونِ الْأُولَى</a:t>
            </a:r>
            <a:r>
              <a:rPr lang="ar-SA" sz="2400" dirty="0" smtClean="0"/>
              <a:t>} </a:t>
            </a:r>
            <a:r>
              <a:rPr lang="ar-SA" sz="1800" dirty="0" smtClean="0"/>
              <a:t>[طـه:51] </a:t>
            </a:r>
            <a:r>
              <a:rPr lang="ar-SA" sz="2400" dirty="0" smtClean="0"/>
              <a:t>يريد أن يحتج بما عليه القرون الأولى التي سبقته من الكفرة، وهذه حجة </a:t>
            </a:r>
            <a:r>
              <a:rPr lang="ar-SA" sz="2400" dirty="0" smtClean="0"/>
              <a:t>باطلة</a:t>
            </a:r>
            <a:r>
              <a:rPr lang="ar-KW" sz="2400" dirty="0" smtClean="0"/>
              <a:t>.</a:t>
            </a:r>
            <a:endParaRPr lang="ar-KW"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58204" cy="1823076"/>
          </a:xfrm>
        </p:spPr>
        <p:txBody>
          <a:bodyPr>
            <a:normAutofit fontScale="90000"/>
          </a:bodyPr>
          <a:lstStyle/>
          <a:p>
            <a:pPr algn="ctr"/>
            <a:r>
              <a:rPr lang="ar-KW" dirty="0" smtClean="0"/>
              <a:t>         الاستدلال بما عليه أهل القوة بأنه هو الحق</a:t>
            </a:r>
            <a:br>
              <a:rPr lang="ar-KW" dirty="0" smtClean="0"/>
            </a:br>
            <a:r>
              <a:rPr lang="ar-KW" dirty="0" smtClean="0"/>
              <a:t>المسألة السابعة</a:t>
            </a:r>
            <a:br>
              <a:rPr lang="ar-KW" dirty="0" smtClean="0"/>
            </a:br>
            <a:endParaRPr lang="ar-KW" dirty="0"/>
          </a:p>
        </p:txBody>
      </p:sp>
      <p:sp>
        <p:nvSpPr>
          <p:cNvPr id="3" name="Content Placeholder 2"/>
          <p:cNvSpPr>
            <a:spLocks noGrp="1"/>
          </p:cNvSpPr>
          <p:nvPr>
            <p:ph idx="1"/>
          </p:nvPr>
        </p:nvSpPr>
        <p:spPr>
          <a:xfrm>
            <a:off x="457200" y="1857364"/>
            <a:ext cx="7239000" cy="4598372"/>
          </a:xfrm>
        </p:spPr>
        <p:txBody>
          <a:bodyPr/>
          <a:lstStyle/>
          <a:p>
            <a:r>
              <a:rPr lang="ar-SA" b="1" dirty="0" smtClean="0">
                <a:solidFill>
                  <a:schemeClr val="accent5">
                    <a:lumMod val="75000"/>
                  </a:schemeClr>
                </a:solidFill>
              </a:rPr>
              <a:t>الشرح</a:t>
            </a:r>
            <a:r>
              <a:rPr lang="ar-KW" b="1" dirty="0" smtClean="0">
                <a:solidFill>
                  <a:schemeClr val="accent5">
                    <a:lumMod val="75000"/>
                  </a:schemeClr>
                </a:solidFill>
              </a:rPr>
              <a:t> </a:t>
            </a:r>
            <a:r>
              <a:rPr lang="ar-SA" b="1" dirty="0" smtClean="0">
                <a:solidFill>
                  <a:schemeClr val="accent5">
                    <a:lumMod val="75000"/>
                  </a:schemeClr>
                </a:solidFill>
              </a:rPr>
              <a:t>من </a:t>
            </a:r>
            <a:r>
              <a:rPr lang="ar-SA" b="1" dirty="0" smtClean="0">
                <a:solidFill>
                  <a:schemeClr val="accent5">
                    <a:lumMod val="75000"/>
                  </a:schemeClr>
                </a:solidFill>
              </a:rPr>
              <a:t>مسائل الجاهلية:</a:t>
            </a:r>
            <a:r>
              <a:rPr lang="ar-SA" dirty="0" smtClean="0">
                <a:solidFill>
                  <a:schemeClr val="accent5">
                    <a:lumMod val="75000"/>
                  </a:schemeClr>
                </a:solidFill>
              </a:rPr>
              <a:t> </a:t>
            </a:r>
            <a:r>
              <a:rPr lang="ar-SA" dirty="0" smtClean="0"/>
              <a:t>أنهم يستدلون أنَّ ما كان عليه الأقوياء من الناس وأصحاب الجاه وأصحاب الذكاء، أنه هو الحق. فهذا هو الضابط عندهم لمعرفة الحق؛ أنهم ينظرون في الناس، فما كان عليه أهل القوة والمال والترف والجاه اعتبروه هو الحق، وما كان عليه الضعفاء والفقراء يعتبرونه باطلاً. هذه حالة أهل الجاهلية.</a:t>
            </a:r>
            <a:br>
              <a:rPr lang="ar-SA" dirty="0" smtClean="0"/>
            </a:br>
            <a:endParaRPr lang="ar-KW"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TotalTime>
  <Words>1051</Words>
  <Application>Microsoft Office PowerPoint</Application>
  <PresentationFormat>On-screen Show (4:3)</PresentationFormat>
  <Paragraphs>75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Opulent</vt:lpstr>
      <vt:lpstr>شرح مسائل الجاهلية</vt:lpstr>
      <vt:lpstr>Slide 2</vt:lpstr>
      <vt:lpstr>       دعاء الأولياء والصالحين المسألة الأولى</vt:lpstr>
      <vt:lpstr>   تفرق أهل الجاهلية في عبادتهم ودينهم المسألة الثانية</vt:lpstr>
      <vt:lpstr>اعتبارهم مخالفة ولي الأمر فضيلة  وطاعته والانقياد له ذلة ومهانة المسألة الثالثة</vt:lpstr>
      <vt:lpstr>التقليد الأعمى ومضاره المسألة الرابعة</vt:lpstr>
      <vt:lpstr>الاحتجاج بما عليه الأكثر دون نظر إلى مستنده المسألة الخامسة </vt:lpstr>
      <vt:lpstr>الاحتجاج بما عليه الأقدمون دون نظر إلى مستنده المسألة السادسة</vt:lpstr>
      <vt:lpstr>         الاستدلال بما عليه أهل القوة بأنه هو الحق المسألة السابعة </vt:lpstr>
      <vt:lpstr>الاستدلال بأن ما عليه الضعفاء ليس حقاً المسألة الثامنة</vt:lpstr>
      <vt:lpstr>اقتداؤهم بفسقة العلماء وجهّال العباد المسألة التاسعة</vt:lpstr>
      <vt:lpstr>رميهم أهل الدين بقلة فهمهم وعدم حفظهم المسألة العاشرة</vt:lpstr>
      <vt:lpstr>اعتمادهم على القياس الفاسد وإنكار القياس الصحيح المسألتان الحادية عشرة والثانية عشرة  </vt:lpstr>
      <vt:lpstr>       الغلو بأهل العلم والصلاح المسألة الثالثة عشرة </vt:lpstr>
      <vt:lpstr>نفيهم الحق وإثباتهم الباطل المسألة الرابعة عشرة </vt:lpstr>
      <vt:lpstr>اعتذارهم عن قبول الحق بعذر باطل المسألة الخامسة عشرة </vt:lpstr>
      <vt:lpstr>اعتياض اليهود عن التوراة بكتب السحر المسألة السادسة عشرة </vt:lpstr>
      <vt:lpstr>نسبتهم الباطل إلى الأنبياء المسألة السابعة عشرة</vt:lpstr>
      <vt:lpstr>انتسابهم إلى الأنبياء مع مخالفتهم المسألة الثامنة عشرة</vt:lpstr>
      <vt:lpstr>عيب الصالحين بفعل بعض المنتسبين إليهم المسألة التاسعة عشرة   اعتقادهم أن أفعال السحرة والكهان من كرامات الأولياء المسألة العشرون   تعبدهم الله بالصفير والتصفيق المسألة الحادية والعشرون   </vt:lpstr>
      <vt:lpstr>تم بحمد الله تعالى القليل من هذه المسائل وللاستزادة ارجعي للكتاب في موقع روح الاسلام وهو كتاب أكثر من رائع   اعداد : ملتقى طالبات العلم</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شرح مسائل الجاهلية</dc:title>
  <dc:creator>Dalal</dc:creator>
  <cp:lastModifiedBy>Dalal</cp:lastModifiedBy>
  <cp:revision>17</cp:revision>
  <dcterms:created xsi:type="dcterms:W3CDTF">2008-08-15T16:05:46Z</dcterms:created>
  <dcterms:modified xsi:type="dcterms:W3CDTF">2008-08-15T17:13:41Z</dcterms:modified>
</cp:coreProperties>
</file>