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67" r:id="rId6"/>
    <p:sldId id="269" r:id="rId7"/>
    <p:sldId id="268" r:id="rId8"/>
    <p:sldId id="270" r:id="rId9"/>
    <p:sldId id="271" r:id="rId10"/>
    <p:sldId id="272" r:id="rId11"/>
    <p:sldId id="259" r:id="rId12"/>
    <p:sldId id="260" r:id="rId13"/>
    <p:sldId id="261" r:id="rId14"/>
    <p:sldId id="262" r:id="rId15"/>
    <p:sldId id="263" r:id="rId16"/>
    <p:sldId id="273" r:id="rId17"/>
    <p:sldId id="266" r:id="rId18"/>
    <p:sldId id="274" r:id="rId19"/>
    <p:sldId id="275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91" d="100"/>
          <a:sy n="91" d="100"/>
        </p:scale>
        <p:origin x="-1210" y="2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dirty="0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51069D-7CA9-47B4-80EE-B975F35C75C2}" type="datetimeFigureOut">
              <a:rPr lang="ar-SA" smtClean="0"/>
              <a:pPr/>
              <a:t>04/06/38</a:t>
            </a:fld>
            <a:endParaRPr lang="ar-SA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78C6360-003E-46B5-985A-FE2E5E8ABDF8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331640" y="2420888"/>
            <a:ext cx="7406640" cy="1512168"/>
          </a:xfrm>
        </p:spPr>
        <p:txBody>
          <a:bodyPr>
            <a:noAutofit/>
          </a:bodyPr>
          <a:lstStyle/>
          <a:p>
            <a:pPr algn="ctr"/>
            <a:r>
              <a:rPr lang="ar-SA" sz="8000" dirty="0" smtClean="0"/>
              <a:t>طرق حفظ القرآن</a:t>
            </a:r>
            <a:endParaRPr lang="ar-SA" sz="8000" dirty="0"/>
          </a:p>
        </p:txBody>
      </p:sp>
      <p:sp>
        <p:nvSpPr>
          <p:cNvPr id="3" name="مربع نص 2"/>
          <p:cNvSpPr txBox="1"/>
          <p:nvPr/>
        </p:nvSpPr>
        <p:spPr>
          <a:xfrm>
            <a:off x="3419872" y="887981"/>
            <a:ext cx="33123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800" dirty="0" smtClean="0"/>
              <a:t>* حفـّظوهم *</a:t>
            </a:r>
            <a:endParaRPr lang="ar-SA" sz="4800" dirty="0"/>
          </a:p>
        </p:txBody>
      </p:sp>
    </p:spTree>
    <p:extLst>
      <p:ext uri="{BB962C8B-B14F-4D97-AF65-F5344CB8AC3E}">
        <p14:creationId xmlns:p14="http://schemas.microsoft.com/office/powerpoint/2010/main" xmlns="" val="650229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15616" y="1556792"/>
            <a:ext cx="7848872" cy="3024336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8) التركيز بإشباع العين من الصفحة حتى يتمكن من تصور الصفحة في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ذهنه،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ومعرفة موضع الآية أو رقمها ولو تقريباً.</a:t>
            </a:r>
            <a:endParaRPr lang="ar-SA" b="1" dirty="0">
              <a:solidFill>
                <a:schemeClr val="accent3">
                  <a:lumMod val="50000"/>
                </a:schemeClr>
              </a:solidFill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9) الجهر والتغني وخاصة في صلاة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الليل، </a:t>
            </a:r>
            <a:r>
              <a:rPr lang="ar-SA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لقوله تعالى: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(</a:t>
            </a:r>
            <a:r>
              <a:rPr lang="ar-SA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إن </a:t>
            </a:r>
            <a:r>
              <a:rPr lang="ar-SA" b="1" dirty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ناشئة الليل هي أشد وطأً وأقوم </a:t>
            </a:r>
            <a:r>
              <a:rPr lang="ar-SA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قيلاً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).</a:t>
            </a:r>
            <a:endParaRPr lang="ar-SA" b="1" dirty="0">
              <a:solidFill>
                <a:schemeClr val="accent3">
                  <a:lumMod val="50000"/>
                </a:schemeClr>
              </a:solidFill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10) تكرار المقطع أثناء الحفظ بالتجويد.</a:t>
            </a:r>
            <a:endParaRPr lang="ar-SA" b="1" dirty="0">
              <a:solidFill>
                <a:schemeClr val="accent3">
                  <a:lumMod val="50000"/>
                </a:schemeClr>
              </a:solidFill>
              <a:latin typeface="Adobe Arabic" pitchFamily="18" charset="-78"/>
              <a:cs typeface="Adobe Arabic" pitchFamily="18" charset="-78"/>
            </a:endParaRP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248251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331640" y="753616"/>
            <a:ext cx="7498080" cy="5915744"/>
          </a:xfrm>
        </p:spPr>
        <p:txBody>
          <a:bodyPr>
            <a:normAutofit/>
          </a:bodyPr>
          <a:lstStyle/>
          <a:p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الأناة وعدم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الاستعجال.</a:t>
            </a:r>
            <a:endParaRPr lang="ar-SA" dirty="0" smtClean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التحدي </a:t>
            </a:r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مع نفسك أو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غيرك.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كتابة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المقطع.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التسميع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لغيرك.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المذاكرة </a:t>
            </a:r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والمناقشة مع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زملائك.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فهم ما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حفظت ويقترح في ذلك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كتاب: (</a:t>
            </a:r>
            <a:r>
              <a:rPr lang="ar-SA" dirty="0" smtClean="0">
                <a:solidFill>
                  <a:srgbClr val="0070C0"/>
                </a:solidFill>
                <a:cs typeface="Akhbar MT" pitchFamily="2" charset="-78"/>
              </a:rPr>
              <a:t>السراج في بيان غريب القرآن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)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للشيخ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محمد بن </a:t>
            </a:r>
            <a:r>
              <a:rPr lang="ar-SA" dirty="0" err="1" smtClean="0">
                <a:latin typeface="ae_Khalid" panose="02060603050605020204" pitchFamily="18" charset="-78"/>
                <a:cs typeface="Akhbar MT" pitchFamily="2" charset="-78"/>
              </a:rPr>
              <a:t>عبدالعزيز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 </a:t>
            </a:r>
            <a:r>
              <a:rPr lang="ar-SA" dirty="0" err="1" smtClean="0">
                <a:latin typeface="ae_Khalid" panose="02060603050605020204" pitchFamily="18" charset="-78"/>
                <a:cs typeface="Akhbar MT" pitchFamily="2" charset="-78"/>
              </a:rPr>
              <a:t>الخضيري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،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وكتاب: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(</a:t>
            </a:r>
            <a:r>
              <a:rPr lang="ar-SA" dirty="0" smtClean="0">
                <a:solidFill>
                  <a:srgbClr val="0070C0"/>
                </a:solidFill>
                <a:latin typeface="ae_Khalid" panose="02060603050605020204" pitchFamily="18" charset="-78"/>
                <a:cs typeface="Akhbar MT" pitchFamily="2" charset="-78"/>
              </a:rPr>
              <a:t>التفسير الميسر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)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طبعة مجمع الملك فهد.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التبكير في الحفظ صباحاً وكذا التبكير في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العمر.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الرياضة غير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المفرطة.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4785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100">
        <p14:switch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محتوى 2"/>
          <p:cNvSpPr>
            <a:spLocks noGrp="1"/>
          </p:cNvSpPr>
          <p:nvPr>
            <p:ph idx="1"/>
          </p:nvPr>
        </p:nvSpPr>
        <p:spPr>
          <a:xfrm>
            <a:off x="1259632" y="1124744"/>
            <a:ext cx="7498080" cy="5400600"/>
          </a:xfrm>
        </p:spPr>
        <p:txBody>
          <a:bodyPr>
            <a:normAutofit fontScale="92500" lnSpcReduction="20000"/>
          </a:bodyPr>
          <a:lstStyle/>
          <a:p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الصيام.</a:t>
            </a:r>
            <a:endParaRPr lang="ar-SA" dirty="0" smtClean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حفظ </a:t>
            </a:r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لياقة الحفظ بدوام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الحفظ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والمراجعة.</a:t>
            </a:r>
            <a:endParaRPr lang="ar-SA" dirty="0" smtClean="0">
              <a:latin typeface="ae_Khalid" panose="02060603050605020204" pitchFamily="18" charset="-78"/>
              <a:cs typeface="Akhbar MT" pitchFamily="2" charset="-78"/>
            </a:endParaRPr>
          </a:p>
          <a:p>
            <a:pPr marL="82296" indent="0">
              <a:buNone/>
            </a:pPr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أ- لا ينقطع عن الحفظ والمراجعة إلا في إجازة نهاية الأسبوع وإجازة العيدين.</a:t>
            </a:r>
          </a:p>
          <a:p>
            <a:pPr marL="82296" indent="0">
              <a:buNone/>
            </a:pP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ب- اتخاذ وقت مقدس للحفظ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والمراجعة،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لا يقبل الالغاء أو التأجيل إلا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للضرورة.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التحفيز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للنفس.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المتابعة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للخطة وتعديلها إن احتيج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لذلك.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لا تفكر في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الفشل.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الحفظ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المتقن.</a:t>
            </a:r>
            <a:endParaRPr lang="ar-SA" dirty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>
                <a:latin typeface="ae_Khalid" panose="02060603050605020204" pitchFamily="18" charset="-78"/>
                <a:cs typeface="Akhbar MT" pitchFamily="2" charset="-78"/>
              </a:rPr>
              <a:t>العمل بما </a:t>
            </a:r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حفظت.</a:t>
            </a:r>
            <a:endParaRPr lang="ar-SA" dirty="0" smtClean="0">
              <a:latin typeface="ae_Khalid" panose="02060603050605020204" pitchFamily="18" charset="-78"/>
              <a:cs typeface="Akhbar MT" pitchFamily="2" charset="-78"/>
            </a:endParaRPr>
          </a:p>
          <a:p>
            <a:r>
              <a:rPr lang="ar-SA" dirty="0" smtClean="0">
                <a:latin typeface="ae_Khalid" panose="02060603050605020204" pitchFamily="18" charset="-78"/>
                <a:cs typeface="Akhbar MT" pitchFamily="2" charset="-78"/>
              </a:rPr>
              <a:t>التسخين.</a:t>
            </a:r>
            <a:endParaRPr lang="ar-SA" dirty="0" smtClean="0">
              <a:latin typeface="ae_Khalid" panose="02060603050605020204" pitchFamily="18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49676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dir="r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6000" dirty="0" smtClean="0"/>
              <a:t>تاءات الحفظ</a:t>
            </a:r>
            <a:endParaRPr lang="ar-SA" sz="6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267744" y="2132856"/>
            <a:ext cx="5553864" cy="2989312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ar-SA" sz="3600" dirty="0" smtClean="0">
                <a:latin typeface="Adobe Arabic" pitchFamily="18" charset="-78"/>
                <a:cs typeface="Adobe Arabic" pitchFamily="18" charset="-78"/>
              </a:rPr>
              <a:t>أ- تهيئة نفسية بالتفاؤل وطرد الرسائل </a:t>
            </a:r>
            <a:r>
              <a:rPr lang="ar-SA" sz="3600" dirty="0" smtClean="0">
                <a:latin typeface="Adobe Arabic" pitchFamily="18" charset="-78"/>
                <a:cs typeface="Adobe Arabic" pitchFamily="18" charset="-78"/>
              </a:rPr>
              <a:t>السلبية.</a:t>
            </a:r>
            <a:endParaRPr lang="ar-SA" sz="3600" dirty="0" smtClean="0"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sz="3600" dirty="0" smtClean="0">
                <a:latin typeface="Adobe Arabic" pitchFamily="18" charset="-78"/>
                <a:cs typeface="Adobe Arabic" pitchFamily="18" charset="-78"/>
              </a:rPr>
              <a:t>ب- </a:t>
            </a:r>
            <a:r>
              <a:rPr lang="ar-SA" sz="3600" dirty="0" smtClean="0">
                <a:latin typeface="Adobe Arabic" pitchFamily="18" charset="-78"/>
                <a:cs typeface="Adobe Arabic" pitchFamily="18" charset="-78"/>
              </a:rPr>
              <a:t>تسخين.</a:t>
            </a:r>
            <a:endParaRPr lang="ar-SA" sz="3600" dirty="0" smtClean="0"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sz="3600" dirty="0" smtClean="0">
                <a:latin typeface="Adobe Arabic" pitchFamily="18" charset="-78"/>
                <a:cs typeface="Adobe Arabic" pitchFamily="18" charset="-78"/>
              </a:rPr>
              <a:t>ج- </a:t>
            </a:r>
            <a:r>
              <a:rPr lang="ar-SA" sz="3600" dirty="0" smtClean="0">
                <a:latin typeface="Adobe Arabic" pitchFamily="18" charset="-78"/>
                <a:cs typeface="Adobe Arabic" pitchFamily="18" charset="-78"/>
              </a:rPr>
              <a:t>تركيز.</a:t>
            </a:r>
            <a:endParaRPr lang="ar-SA" sz="3600" dirty="0" smtClean="0"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sz="3600" dirty="0" smtClean="0">
                <a:latin typeface="Adobe Arabic" pitchFamily="18" charset="-78"/>
                <a:cs typeface="Adobe Arabic" pitchFamily="18" charset="-78"/>
              </a:rPr>
              <a:t>د- </a:t>
            </a:r>
            <a:r>
              <a:rPr lang="ar-SA" sz="3600" dirty="0" smtClean="0">
                <a:latin typeface="Adobe Arabic" pitchFamily="18" charset="-78"/>
                <a:cs typeface="Adobe Arabic" pitchFamily="18" charset="-78"/>
              </a:rPr>
              <a:t>تكرار.</a:t>
            </a:r>
            <a:endParaRPr lang="ar-SA" sz="3600" dirty="0" smtClean="0"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sz="3600" dirty="0" smtClean="0">
                <a:latin typeface="Adobe Arabic" pitchFamily="18" charset="-78"/>
                <a:cs typeface="Adobe Arabic" pitchFamily="18" charset="-78"/>
              </a:rPr>
              <a:t>ه- تربيط.</a:t>
            </a:r>
            <a:endParaRPr lang="ar-SA" sz="3600" dirty="0">
              <a:latin typeface="Adobe Arabic" pitchFamily="18" charset="-78"/>
              <a:cs typeface="Adobe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650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498080" cy="1143000"/>
          </a:xfrm>
        </p:spPr>
        <p:txBody>
          <a:bodyPr/>
          <a:lstStyle/>
          <a:p>
            <a:pPr algn="ctr"/>
            <a:r>
              <a:rPr lang="ar-SA" dirty="0" smtClean="0"/>
              <a:t>همسة في أذن الطالب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2132856"/>
            <a:ext cx="7746064" cy="1405136"/>
          </a:xfrm>
        </p:spPr>
        <p:txBody>
          <a:bodyPr/>
          <a:lstStyle/>
          <a:p>
            <a:pPr marL="82296" indent="0" algn="ctr">
              <a:buNone/>
            </a:pPr>
            <a:r>
              <a:rPr lang="ar-SA" dirty="0">
                <a:cs typeface="AGA Rasheeq Bold" pitchFamily="2" charset="-78"/>
              </a:rPr>
              <a:t>أ</a:t>
            </a:r>
            <a:r>
              <a:rPr lang="ar-SA" dirty="0" smtClean="0">
                <a:cs typeface="AGA Rasheeq Bold" pitchFamily="2" charset="-78"/>
              </a:rPr>
              <a:t>خي لن تنال العلم إلا بستة      </a:t>
            </a:r>
            <a:r>
              <a:rPr lang="ar-SA" dirty="0" err="1" smtClean="0">
                <a:cs typeface="AGA Rasheeq Bold" pitchFamily="2" charset="-78"/>
              </a:rPr>
              <a:t>سأنبيك</a:t>
            </a:r>
            <a:r>
              <a:rPr lang="ar-SA" dirty="0" smtClean="0">
                <a:cs typeface="AGA Rasheeq Bold" pitchFamily="2" charset="-78"/>
              </a:rPr>
              <a:t> </a:t>
            </a:r>
            <a:r>
              <a:rPr lang="ar-SA" dirty="0" smtClean="0">
                <a:cs typeface="AGA Rasheeq Bold" pitchFamily="2" charset="-78"/>
              </a:rPr>
              <a:t>عن تفصيلها ببيان</a:t>
            </a:r>
          </a:p>
          <a:p>
            <a:pPr marL="82296" indent="0" algn="ctr">
              <a:buNone/>
            </a:pPr>
            <a:r>
              <a:rPr lang="ar-SA" dirty="0" smtClean="0">
                <a:cs typeface="AGA Rasheeq Bold" pitchFamily="2" charset="-78"/>
              </a:rPr>
              <a:t>ذكاء وحرص واجتهاد وبُلْغة      وصحبة أستاذ وطول زمان</a:t>
            </a:r>
            <a:endParaRPr lang="ar-SA" dirty="0">
              <a:cs typeface="AGA Rasheeq 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47185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3080436" y="188639"/>
            <a:ext cx="3960440" cy="9603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ar-SA" dirty="0" smtClean="0"/>
              <a:t>قواعد في المراجعة</a:t>
            </a:r>
            <a:endParaRPr lang="ar-SA" dirty="0"/>
          </a:p>
        </p:txBody>
      </p:sp>
      <p:sp>
        <p:nvSpPr>
          <p:cNvPr id="5" name="عنصر نائب للمحتوى 2"/>
          <p:cNvSpPr txBox="1">
            <a:spLocks/>
          </p:cNvSpPr>
          <p:nvPr/>
        </p:nvSpPr>
        <p:spPr>
          <a:xfrm>
            <a:off x="827584" y="1283992"/>
            <a:ext cx="8208912" cy="5169344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r" rtl="1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r" rtl="1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r" rtl="1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spcBef>
                <a:spcPts val="0"/>
              </a:spcBef>
              <a:buNone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1- رأس المال مقدم على الربح </a:t>
            </a:r>
            <a:r>
              <a:rPr lang="ar-S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(عربية تسوق) </a:t>
            </a:r>
            <a:endParaRPr lang="ar-SA" sz="2800" b="1" dirty="0">
              <a:solidFill>
                <a:srgbClr val="002060"/>
              </a:solidFill>
              <a:latin typeface="Times New Roman" panose="02020603050405020304" pitchFamily="18" charset="0"/>
              <a:ea typeface="AGA Rasheeq V.2 رشيق" panose="02000506020000020002" pitchFamily="2" charset="-78"/>
              <a:cs typeface="Times New Roman" panose="02020603050405020304" pitchFamily="18" charset="0"/>
            </a:endParaRPr>
          </a:p>
          <a:p>
            <a:pPr marL="82296" indent="0" algn="ctr">
              <a:spcBef>
                <a:spcPts val="0"/>
              </a:spcBef>
              <a:buNone/>
            </a:pPr>
            <a:endParaRPr lang="ar-SA" sz="4400" b="1" dirty="0" smtClean="0">
              <a:solidFill>
                <a:srgbClr val="002060"/>
              </a:solidFill>
              <a:latin typeface="AGA Rasheeq V.2 رشيق" panose="02000506020000020002" pitchFamily="2" charset="-78"/>
              <a:ea typeface="AGA Rasheeq V.2 رشيق" panose="02000506020000020002" pitchFamily="2" charset="-78"/>
              <a:cs typeface="AGA Rasheeq V.2 رشيق" panose="02000506020000020002" pitchFamily="2" charset="-78"/>
            </a:endParaRPr>
          </a:p>
          <a:p>
            <a:pPr marL="82296" indent="0" algn="ctr">
              <a:spcBef>
                <a:spcPts val="0"/>
              </a:spcBef>
              <a:buNone/>
            </a:pPr>
            <a:endParaRPr lang="ar-SA" sz="4400" b="1" dirty="0" smtClean="0">
              <a:solidFill>
                <a:srgbClr val="002060"/>
              </a:solidFill>
              <a:latin typeface="AGA Rasheeq V.2 رشيق" panose="02000506020000020002" pitchFamily="2" charset="-78"/>
              <a:ea typeface="AGA Rasheeq V.2 رشيق" panose="02000506020000020002" pitchFamily="2" charset="-78"/>
              <a:cs typeface="AGA Rasheeq V.2 رشيق" panose="02000506020000020002" pitchFamily="2" charset="-78"/>
            </a:endParaRPr>
          </a:p>
          <a:p>
            <a:pPr marL="82296" indent="0" algn="ctr">
              <a:spcBef>
                <a:spcPts val="0"/>
              </a:spcBef>
              <a:buNone/>
            </a:pPr>
            <a:endParaRPr lang="ar-SA" sz="4400" b="1" dirty="0" smtClean="0">
              <a:solidFill>
                <a:srgbClr val="002060"/>
              </a:solidFill>
              <a:latin typeface="AGA Rasheeq V.2 رشيق" panose="02000506020000020002" pitchFamily="2" charset="-78"/>
              <a:ea typeface="AGA Rasheeq V.2 رشيق" panose="02000506020000020002" pitchFamily="2" charset="-78"/>
              <a:cs typeface="AGA Rasheeq V.2 رشيق" panose="02000506020000020002" pitchFamily="2" charset="-78"/>
            </a:endParaRPr>
          </a:p>
        </p:txBody>
      </p:sp>
      <p:pic>
        <p:nvPicPr>
          <p:cNvPr id="2050" name="Picture 2" descr="C:\Users\ibn-aof\Desktop\أ.أنور\titul_obcho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2643174" y="1928802"/>
            <a:ext cx="4226591" cy="404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50376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conveyo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404664"/>
            <a:ext cx="7858120" cy="4800600"/>
          </a:xfrm>
        </p:spPr>
        <p:txBody>
          <a:bodyPr>
            <a:noAutofit/>
          </a:bodyPr>
          <a:lstStyle/>
          <a:p>
            <a:pPr marL="82296" indent="0">
              <a:spcBef>
                <a:spcPts val="0"/>
              </a:spcBef>
              <a:buNone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2- المداومة على </a:t>
            </a:r>
            <a:r>
              <a:rPr lang="ar-S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المراجعة:</a:t>
            </a:r>
            <a:endParaRPr lang="ar-SA" sz="2800" b="1" dirty="0">
              <a:solidFill>
                <a:srgbClr val="002060"/>
              </a:solidFill>
              <a:latin typeface="Times New Roman" panose="02020603050405020304" pitchFamily="18" charset="0"/>
              <a:ea typeface="AGA Rasheeq V.2 رشيق" panose="02000506020000020002" pitchFamily="2" charset="-78"/>
              <a:cs typeface="Times New Roman" panose="02020603050405020304" pitchFamily="18" charset="0"/>
            </a:endParaRPr>
          </a:p>
          <a:p>
            <a:pPr marL="82296" indent="0">
              <a:spcBef>
                <a:spcPts val="0"/>
              </a:spcBef>
              <a:buNone/>
            </a:pPr>
            <a:r>
              <a:rPr lang="ar-SA" sz="2800" dirty="0">
                <a:solidFill>
                  <a:schemeClr val="tx2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أ) للحفاظ</a:t>
            </a:r>
          </a:p>
          <a:p>
            <a:pPr>
              <a:spcBef>
                <a:spcPts val="0"/>
              </a:spcBef>
            </a:pPr>
            <a:r>
              <a:rPr lang="ar-SA" sz="2800" dirty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ختمة كل ثلاث أيام ولا يزيد وهي 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أعلاها، 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قال صلى الله عليه وسلم: 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(</a:t>
            </a:r>
            <a:r>
              <a:rPr lang="ar-SA" sz="2800" dirty="0" smtClean="0">
                <a:solidFill>
                  <a:srgbClr val="0070C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لا </a:t>
            </a:r>
            <a:r>
              <a:rPr lang="ar-SA" sz="2800" dirty="0">
                <a:solidFill>
                  <a:srgbClr val="0070C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يفقه من قرأه في أقل من </a:t>
            </a:r>
            <a:r>
              <a:rPr lang="ar-SA" sz="2800" dirty="0" smtClean="0">
                <a:solidFill>
                  <a:srgbClr val="0070C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ثلاث</a:t>
            </a:r>
            <a:r>
              <a:rPr lang="ar-SA" sz="2800" dirty="0" smtClean="0">
                <a:latin typeface="ae_AlBattar" panose="02060603050605020204" pitchFamily="18" charset="-78"/>
                <a:cs typeface="ae_AlBattar" panose="02060603050605020204" pitchFamily="18" charset="-78"/>
              </a:rPr>
              <a:t>)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. 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رواه أبو داود</a:t>
            </a:r>
            <a:endParaRPr lang="ar-SA" sz="2800" dirty="0">
              <a:latin typeface="ae_AlBattar" panose="02060603050605020204" pitchFamily="18" charset="-78"/>
              <a:ea typeface="AGA Rasheeq V.2 رشيق" panose="02000506020000020002" pitchFamily="2" charset="-78"/>
              <a:cs typeface="ae_AlBattar" panose="02060603050605020204" pitchFamily="18" charset="-78"/>
            </a:endParaRPr>
          </a:p>
          <a:p>
            <a:pPr>
              <a:spcBef>
                <a:spcPts val="0"/>
              </a:spcBef>
            </a:pPr>
            <a:r>
              <a:rPr lang="ar-SA" sz="2800" dirty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ثم ختمة كل ستة 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أيام،  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قال أهل القرآن: 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(</a:t>
            </a:r>
            <a:r>
              <a:rPr lang="ar-SA" sz="2800" dirty="0" smtClean="0">
                <a:solidFill>
                  <a:srgbClr val="0070C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من </a:t>
            </a:r>
            <a:r>
              <a:rPr lang="ar-SA" sz="2800" dirty="0" smtClean="0">
                <a:solidFill>
                  <a:srgbClr val="0070C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قرأ خمسه لم </a:t>
            </a:r>
            <a:r>
              <a:rPr lang="ar-SA" sz="2800" dirty="0" smtClean="0">
                <a:solidFill>
                  <a:srgbClr val="0070C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ينسه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).</a:t>
            </a:r>
            <a:endParaRPr lang="ar-SA" sz="2800" dirty="0">
              <a:latin typeface="ae_AlBattar" panose="02060603050605020204" pitchFamily="18" charset="-78"/>
              <a:ea typeface="AGA Rasheeq V.2 رشيق" panose="02000506020000020002" pitchFamily="2" charset="-78"/>
              <a:cs typeface="ae_AlBattar" panose="02060603050605020204" pitchFamily="18" charset="-78"/>
            </a:endParaRPr>
          </a:p>
          <a:p>
            <a:pPr>
              <a:spcBef>
                <a:spcPts val="0"/>
              </a:spcBef>
            </a:pPr>
            <a:r>
              <a:rPr lang="ar-SA" sz="2800" dirty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ثم ختمة كل أسبوع وهي 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أعدلها </a:t>
            </a:r>
            <a:r>
              <a:rPr lang="ar-SA" sz="2800" dirty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وعليها عمل الصحابة </a:t>
            </a:r>
            <a:endParaRPr lang="ar-SA" sz="2800" dirty="0" smtClean="0">
              <a:latin typeface="ae_AlBattar" panose="02060603050605020204" pitchFamily="18" charset="-78"/>
              <a:ea typeface="AGA Rasheeq V.2 رشيق" panose="02000506020000020002" pitchFamily="2" charset="-78"/>
              <a:cs typeface="ae_AlBattar" panose="02060603050605020204" pitchFamily="18" charset="-78"/>
            </a:endParaRPr>
          </a:p>
          <a:p>
            <a:pPr marL="82296" indent="0">
              <a:spcBef>
                <a:spcPts val="0"/>
              </a:spcBef>
              <a:buNone/>
            </a:pPr>
            <a:r>
              <a:rPr lang="ar-SA" sz="2800" dirty="0">
                <a:latin typeface="ae_AlBattar" panose="02060603050605020204" pitchFamily="18" charset="-78"/>
                <a:cs typeface="ae_AlBattar" panose="02060603050605020204" pitchFamily="18" charset="-78"/>
              </a:rPr>
              <a:t>قال </a:t>
            </a:r>
            <a:r>
              <a:rPr lang="ar-SA" sz="2800" dirty="0" err="1">
                <a:latin typeface="ae_AlBattar" panose="02060603050605020204" pitchFamily="18" charset="-78"/>
                <a:cs typeface="ae_AlBattar" panose="02060603050605020204" pitchFamily="18" charset="-78"/>
              </a:rPr>
              <a:t>أوس</a:t>
            </a:r>
            <a:r>
              <a:rPr lang="ar-SA" sz="2800" dirty="0">
                <a:latin typeface="ae_AlBattar" panose="02060603050605020204" pitchFamily="18" charset="-78"/>
                <a:cs typeface="ae_AlBattar" panose="02060603050605020204" pitchFamily="18" charset="-78"/>
              </a:rPr>
              <a:t> </a:t>
            </a:r>
            <a:r>
              <a:rPr lang="ar-SA" sz="2800" dirty="0" smtClean="0">
                <a:latin typeface="ae_AlBattar" panose="02060603050605020204" pitchFamily="18" charset="-78"/>
                <a:cs typeface="ae_AlBattar" panose="02060603050605020204" pitchFamily="18" charset="-78"/>
              </a:rPr>
              <a:t>(</a:t>
            </a:r>
            <a:r>
              <a:rPr lang="ar-SA" sz="2800" dirty="0" smtClean="0">
                <a:solidFill>
                  <a:srgbClr val="0070C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سألت </a:t>
            </a:r>
            <a:r>
              <a:rPr lang="ar-SA" sz="2800" dirty="0">
                <a:solidFill>
                  <a:srgbClr val="0070C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أصحاب رسول اللهِ صلى الله عليه وسلم كيف يحزبون القرآن قالوا ثلاث وخمس وسبع وتسع وإحدى عشرة وثلاث عشرة وحزب المفصل </a:t>
            </a:r>
            <a:r>
              <a:rPr lang="ar-SA" sz="2800" dirty="0" smtClean="0">
                <a:solidFill>
                  <a:srgbClr val="0070C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وحده</a:t>
            </a:r>
            <a:r>
              <a:rPr lang="ar-SA" sz="2800" dirty="0" smtClean="0">
                <a:latin typeface="ae_AlBattar" panose="02060603050605020204" pitchFamily="18" charset="-78"/>
                <a:cs typeface="ae_AlBattar" panose="02060603050605020204" pitchFamily="18" charset="-78"/>
              </a:rPr>
              <a:t>) </a:t>
            </a:r>
            <a:r>
              <a:rPr lang="ar-SA" sz="2800" dirty="0" smtClean="0">
                <a:latin typeface="ae_AlBattar" panose="02060603050605020204" pitchFamily="18" charset="-78"/>
                <a:cs typeface="ae_AlBattar" panose="02060603050605020204" pitchFamily="18" charset="-78"/>
              </a:rPr>
              <a:t>رواه أبو </a:t>
            </a:r>
            <a:r>
              <a:rPr lang="ar-SA" sz="2800" dirty="0" smtClean="0">
                <a:latin typeface="ae_AlBattar" panose="02060603050605020204" pitchFamily="18" charset="-78"/>
                <a:cs typeface="ae_AlBattar" panose="02060603050605020204" pitchFamily="18" charset="-78"/>
              </a:rPr>
              <a:t>داود.</a:t>
            </a:r>
            <a:endParaRPr lang="ar-SA" sz="2800" dirty="0" smtClean="0">
              <a:latin typeface="ae_AlBattar" panose="02060603050605020204" pitchFamily="18" charset="-78"/>
              <a:cs typeface="ae_AlBattar" panose="02060603050605020204" pitchFamily="18" charset="-78"/>
            </a:endParaRPr>
          </a:p>
          <a:p>
            <a:pPr marL="82296" indent="0">
              <a:spcBef>
                <a:spcPts val="0"/>
              </a:spcBef>
              <a:buNone/>
            </a:pP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ويجمعها قولك: 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*</a:t>
            </a:r>
            <a:r>
              <a:rPr lang="ar-SA" sz="2800" dirty="0" smtClean="0">
                <a:solidFill>
                  <a:srgbClr val="0070C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فمي بشوق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*.</a:t>
            </a:r>
            <a:endParaRPr lang="ar-SA" sz="2800" dirty="0" smtClean="0">
              <a:latin typeface="ae_AlBattar" panose="02060603050605020204" pitchFamily="18" charset="-78"/>
              <a:ea typeface="AGA Rasheeq V.2 رشيق" panose="02000506020000020002" pitchFamily="2" charset="-78"/>
              <a:cs typeface="ae_AlBattar" panose="02060603050605020204" pitchFamily="18" charset="-78"/>
            </a:endParaRPr>
          </a:p>
          <a:p>
            <a:pPr>
              <a:spcBef>
                <a:spcPts val="0"/>
              </a:spcBef>
            </a:pP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ثم </a:t>
            </a:r>
            <a:r>
              <a:rPr lang="ar-SA" sz="2800" dirty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ختمة كل أسبوعين وهي 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أقل </a:t>
            </a:r>
            <a:r>
              <a:rPr lang="ar-SA" sz="2800" dirty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ما يقبل من </a:t>
            </a:r>
            <a:r>
              <a:rPr lang="ar-SA" sz="2800" dirty="0" smtClean="0"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الحافظ.</a:t>
            </a:r>
            <a:endParaRPr lang="ar-SA" sz="2800" dirty="0">
              <a:latin typeface="ae_AlBattar" panose="02060603050605020204" pitchFamily="18" charset="-78"/>
              <a:ea typeface="AGA Rasheeq V.2 رشيق" panose="02000506020000020002" pitchFamily="2" charset="-78"/>
              <a:cs typeface="ae_AlBattar" panose="02060603050605020204" pitchFamily="18" charset="-78"/>
            </a:endParaRPr>
          </a:p>
          <a:p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xmlns="" val="386139455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613205" y="188640"/>
            <a:ext cx="71105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2800" dirty="0">
                <a:solidFill>
                  <a:schemeClr val="accent5">
                    <a:lumMod val="75000"/>
                  </a:schemeClr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ب) لغير الحفاظ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 من كان </a:t>
            </a:r>
            <a:r>
              <a:rPr lang="ar-SA" sz="2800" b="1" dirty="0" smtClean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حافظاً  </a:t>
            </a:r>
            <a:r>
              <a:rPr lang="ar-SA" sz="2800" b="1" dirty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15 جزء اً  </a:t>
            </a:r>
            <a:r>
              <a:rPr lang="ar-SA" sz="2800" b="1" dirty="0" smtClean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فأكثر ، فعليه أن </a:t>
            </a:r>
            <a:r>
              <a:rPr lang="ar-SA" sz="2800" b="1" dirty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يراجع محفوظه كاملاً كل </a:t>
            </a:r>
            <a:r>
              <a:rPr lang="ar-SA" sz="2800" b="1" dirty="0" smtClean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أسبوعين مرة على </a:t>
            </a:r>
            <a:r>
              <a:rPr lang="ar-SA" sz="2800" b="1" dirty="0" smtClean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الأقل.</a:t>
            </a:r>
            <a:endParaRPr lang="ar-SA" sz="2800" b="1" dirty="0">
              <a:solidFill>
                <a:srgbClr val="002060"/>
              </a:solidFill>
              <a:latin typeface="ae_AlBattar" panose="02060603050605020204" pitchFamily="18" charset="-78"/>
              <a:ea typeface="AGA Rasheeq V.2 رشيق" panose="02000506020000020002" pitchFamily="2" charset="-78"/>
              <a:cs typeface="ae_AlBattar" panose="02060603050605020204" pitchFamily="18" charset="-78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 من كان </a:t>
            </a:r>
            <a:r>
              <a:rPr lang="ar-SA" sz="2800" b="1" dirty="0" smtClean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حافظاً أقل من </a:t>
            </a:r>
            <a:r>
              <a:rPr lang="ar-SA" sz="2800" b="1" dirty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15 جزءاً </a:t>
            </a:r>
            <a:r>
              <a:rPr lang="ar-SA" sz="2800" b="1" dirty="0" smtClean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فعليه أن </a:t>
            </a:r>
            <a:r>
              <a:rPr lang="ar-SA" sz="2800" b="1" dirty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يراجع محفوظه كاملاً كل أسبوع </a:t>
            </a:r>
            <a:r>
              <a:rPr lang="ar-SA" sz="2800" b="1" dirty="0" smtClean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مرة على </a:t>
            </a:r>
            <a:r>
              <a:rPr lang="ar-SA" sz="2800" b="1" dirty="0" smtClean="0">
                <a:solidFill>
                  <a:srgbClr val="002060"/>
                </a:solidFill>
                <a:latin typeface="ae_AlBattar" panose="02060603050605020204" pitchFamily="18" charset="-78"/>
                <a:ea typeface="AGA Rasheeq V.2 رشيق" panose="02000506020000020002" pitchFamily="2" charset="-78"/>
                <a:cs typeface="ae_AlBattar" panose="02060603050605020204" pitchFamily="18" charset="-78"/>
              </a:rPr>
              <a:t>الأقل.</a:t>
            </a:r>
            <a:endParaRPr lang="ar-SA" sz="2800" b="1" dirty="0" smtClean="0">
              <a:solidFill>
                <a:srgbClr val="002060"/>
              </a:solidFill>
              <a:latin typeface="ae_AlBattar" panose="02060603050605020204" pitchFamily="18" charset="-78"/>
              <a:ea typeface="AGA Rasheeq V.2 رشيق" panose="02000506020000020002" pitchFamily="2" charset="-78"/>
              <a:cs typeface="ae_AlBattar" panose="02060603050605020204" pitchFamily="18" charset="-78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ar-SA" sz="2800" b="1" dirty="0">
              <a:solidFill>
                <a:srgbClr val="002060"/>
              </a:solidFill>
              <a:latin typeface="ae_AlBattar" panose="02060603050605020204" pitchFamily="18" charset="-78"/>
              <a:ea typeface="AGA Rasheeq V.2 رشيق" panose="02000506020000020002" pitchFamily="2" charset="-78"/>
              <a:cs typeface="ae_AlBattar" panose="02060603050605020204" pitchFamily="18" charset="-78"/>
            </a:endParaRPr>
          </a:p>
          <a:p>
            <a:pPr marL="82296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3- التسميع </a:t>
            </a:r>
            <a:r>
              <a:rPr lang="ar-S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لغيرك.</a:t>
            </a:r>
            <a:endParaRPr lang="ar-SA" sz="2800" b="1" dirty="0" smtClean="0">
              <a:solidFill>
                <a:srgbClr val="002060"/>
              </a:solidFill>
              <a:latin typeface="Times New Roman" panose="02020603050405020304" pitchFamily="18" charset="0"/>
              <a:ea typeface="AGA Rasheeq V.2 رشيق" panose="02000506020000020002" pitchFamily="2" charset="-78"/>
              <a:cs typeface="Times New Roman" panose="02020603050405020304" pitchFamily="18" charset="0"/>
            </a:endParaRPr>
          </a:p>
          <a:p>
            <a:pPr marL="82296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ar-S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4- المراجعة الصغرى لآخر خمسة دروس سابقة.</a:t>
            </a:r>
            <a:endParaRPr lang="ar-SA" sz="2800" b="1" dirty="0">
              <a:solidFill>
                <a:srgbClr val="002060"/>
              </a:solidFill>
              <a:latin typeface="Times New Roman" panose="02020603050405020304" pitchFamily="18" charset="0"/>
              <a:ea typeface="AGA Rasheeq V.2 رشيق" panose="02000506020000020002" pitchFamily="2" charset="-7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990624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buNone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5- قانون </a:t>
            </a:r>
            <a:r>
              <a:rPr lang="ar-S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التمكين =</a:t>
            </a:r>
            <a:endParaRPr lang="ar-SA" sz="2800" b="1" dirty="0">
              <a:solidFill>
                <a:srgbClr val="002060"/>
              </a:solidFill>
              <a:latin typeface="Times New Roman" panose="02020603050405020304" pitchFamily="18" charset="0"/>
              <a:ea typeface="AGA Rasheeq V.2 رشيق" panose="02000506020000020002" pitchFamily="2" charset="-78"/>
              <a:cs typeface="Times New Roman" panose="02020603050405020304" pitchFamily="18" charset="0"/>
            </a:endParaRPr>
          </a:p>
          <a:p>
            <a:pPr marL="82296" indent="0" algn="ctr">
              <a:buNone/>
            </a:pP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الحفظ </a:t>
            </a:r>
            <a:r>
              <a:rPr lang="ar-S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المتقن + </a:t>
            </a: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المراجعة </a:t>
            </a:r>
            <a:r>
              <a:rPr lang="ar-S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الكبرى + </a:t>
            </a:r>
            <a:r>
              <a:rPr lang="ar-SA" sz="2800" b="1" dirty="0">
                <a:solidFill>
                  <a:srgbClr val="002060"/>
                </a:solidFill>
                <a:latin typeface="Times New Roman" panose="02020603050405020304" pitchFamily="18" charset="0"/>
                <a:ea typeface="AGA Rasheeq V.2 رشيق" panose="02000506020000020002" pitchFamily="2" charset="-78"/>
                <a:cs typeface="Times New Roman" panose="02020603050405020304" pitchFamily="18" charset="0"/>
              </a:rPr>
              <a:t>المراجعة الصغرى</a:t>
            </a:r>
          </a:p>
          <a:p>
            <a:pPr marL="82296" indent="0">
              <a:buNone/>
            </a:pPr>
            <a:r>
              <a:rPr lang="ar-SA" dirty="0" smtClean="0"/>
              <a:t>    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213961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40587" y="404664"/>
            <a:ext cx="7951893" cy="1981200"/>
          </a:xfrm>
        </p:spPr>
        <p:txBody>
          <a:bodyPr>
            <a:noAutofit/>
          </a:bodyPr>
          <a:lstStyle/>
          <a:p>
            <a:pPr marL="82296" indent="0">
              <a:buNone/>
            </a:pPr>
            <a:r>
              <a:rPr lang="ar-SA" sz="11500" dirty="0" smtClean="0">
                <a:latin typeface="ae_AlBattar" panose="02060603050605020204" pitchFamily="18" charset="-78"/>
                <a:cs typeface="ae_AlBattar" panose="02060603050605020204" pitchFamily="18" charset="-78"/>
              </a:rPr>
              <a:t>مخطط الختمة</a:t>
            </a:r>
            <a:endParaRPr lang="ar-SA" sz="11500" dirty="0">
              <a:latin typeface="ae_AlBattar" panose="02060603050605020204" pitchFamily="18" charset="-78"/>
              <a:cs typeface="ae_AlBattar" panose="02060603050605020204" pitchFamily="18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907704" y="2636912"/>
            <a:ext cx="6480720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 smtClean="0"/>
              <a:t>عندما يدخل الطالب المدرسة يعرف هو وأهله ومدرسوه والمحيطون به مراحل الدراسة التي سيجتازها والمواد التي سيدرسها.</a:t>
            </a:r>
          </a:p>
          <a:p>
            <a:endParaRPr lang="ar-SA" sz="2400" dirty="0" smtClean="0"/>
          </a:p>
          <a:p>
            <a:r>
              <a:rPr lang="ar-SA" sz="2400" dirty="0" smtClean="0"/>
              <a:t>ولكن يا للحسرة هذا الطالب نفسه ولا من يحيط به ولا أهله ولا مدرسوه غالباً كل هؤلاء لا يعرفون متى سيختم القرآن.</a:t>
            </a:r>
          </a:p>
          <a:p>
            <a:endParaRPr lang="ar-SA" sz="2400" dirty="0" smtClean="0"/>
          </a:p>
          <a:p>
            <a:r>
              <a:rPr lang="ar-SA" sz="2400" dirty="0" smtClean="0"/>
              <a:t>لذا أحببت أن نتشارك في هذه الورشة </a:t>
            </a:r>
            <a:r>
              <a:rPr lang="ar-SA" sz="2400" dirty="0" smtClean="0"/>
              <a:t>القرآنية.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xmlns="" val="38075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حفظوهم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198897" y="4653135"/>
            <a:ext cx="7498080" cy="144016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ar-SA" sz="3500" b="1" dirty="0"/>
              <a:t> </a:t>
            </a:r>
            <a:r>
              <a:rPr lang="ar-SA" sz="3500" b="1" dirty="0" smtClean="0">
                <a:latin typeface="Adobe Arabic" pitchFamily="18" charset="-78"/>
                <a:cs typeface="Adobe Arabic" pitchFamily="18" charset="-78"/>
              </a:rPr>
              <a:t>((</a:t>
            </a:r>
            <a:r>
              <a:rPr lang="ar-SA" sz="3500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سيأتيكُم </a:t>
            </a:r>
            <a:r>
              <a:rPr lang="ar-SA" sz="3500" b="1" dirty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أقوامٌ يطلبونَ العِلمَ فإذا رأيتُموهم فقولوا لَهُم مَرحبًا مَرحبًا بوصيَّةِ رسولِ اللَّهِ صلَّى اللَّهُ عليهِ وسلَّمَ واقْنوهُم قلتُ للحَكَمِ ما اقْنوهُم قالَ </a:t>
            </a:r>
            <a:r>
              <a:rPr lang="ar-SA" sz="3500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علِّموهُم</a:t>
            </a:r>
            <a:r>
              <a:rPr lang="ar-SA" sz="3500" b="1" dirty="0" smtClean="0">
                <a:latin typeface="Adobe Arabic" pitchFamily="18" charset="-78"/>
                <a:cs typeface="Adobe Arabic" pitchFamily="18" charset="-78"/>
              </a:rPr>
              <a:t>)). </a:t>
            </a:r>
            <a:r>
              <a:rPr lang="ar-SA" sz="2200" dirty="0" smtClean="0"/>
              <a:t>رواه ابن ماجه  وصححه الألباني </a:t>
            </a:r>
            <a:endParaRPr lang="ar-SA" sz="1900" dirty="0" smtClean="0"/>
          </a:p>
          <a:p>
            <a:pPr marL="82296" indent="0">
              <a:buNone/>
            </a:pPr>
            <a:endParaRPr lang="ar-SA" dirty="0"/>
          </a:p>
        </p:txBody>
      </p:sp>
      <p:sp>
        <p:nvSpPr>
          <p:cNvPr id="5" name="مربع نص 4"/>
          <p:cNvSpPr txBox="1"/>
          <p:nvPr/>
        </p:nvSpPr>
        <p:spPr>
          <a:xfrm>
            <a:off x="1347537" y="1412775"/>
            <a:ext cx="72008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dirty="0">
                <a:cs typeface="AdvertisingBold" pitchFamily="2" charset="-78"/>
              </a:rPr>
              <a:t>أخي </a:t>
            </a:r>
            <a:r>
              <a:rPr lang="ar-SA" sz="2400" dirty="0" smtClean="0">
                <a:cs typeface="AdvertisingBold" pitchFamily="2" charset="-78"/>
              </a:rPr>
              <a:t>المدرس:</a:t>
            </a:r>
            <a:endParaRPr lang="ar-SA" sz="2400" dirty="0">
              <a:cs typeface="AdvertisingBold" pitchFamily="2" charset="-78"/>
            </a:endParaRPr>
          </a:p>
          <a:p>
            <a:pPr algn="just"/>
            <a:r>
              <a:rPr lang="ar-SA" sz="2800" b="1" dirty="0">
                <a:solidFill>
                  <a:srgbClr val="C00000"/>
                </a:solidFill>
                <a:cs typeface="AdvertisingBold" pitchFamily="2" charset="-78"/>
              </a:rPr>
              <a:t>هذه الخطوات ليست موجهة إليك أصالة وإنما المخاطب </a:t>
            </a:r>
            <a:r>
              <a:rPr lang="ar-SA" sz="2800" b="1" dirty="0" err="1">
                <a:solidFill>
                  <a:srgbClr val="C00000"/>
                </a:solidFill>
                <a:cs typeface="AdvertisingBold" pitchFamily="2" charset="-78"/>
              </a:rPr>
              <a:t>بها</a:t>
            </a:r>
            <a:r>
              <a:rPr lang="ar-SA" sz="2800" b="1" dirty="0">
                <a:solidFill>
                  <a:srgbClr val="C00000"/>
                </a:solidFill>
                <a:cs typeface="AdvertisingBold" pitchFamily="2" charset="-78"/>
              </a:rPr>
              <a:t> </a:t>
            </a:r>
            <a:r>
              <a:rPr lang="ar-SA" sz="2800" b="1" dirty="0" smtClean="0">
                <a:solidFill>
                  <a:srgbClr val="C00000"/>
                </a:solidFill>
                <a:cs typeface="AdvertisingBold" pitchFamily="2" charset="-78"/>
              </a:rPr>
              <a:t>الطالب، </a:t>
            </a:r>
            <a:r>
              <a:rPr lang="ar-SA" sz="2800" b="1" dirty="0" smtClean="0">
                <a:solidFill>
                  <a:srgbClr val="C00000"/>
                </a:solidFill>
                <a:cs typeface="AdvertisingBold" pitchFamily="2" charset="-78"/>
              </a:rPr>
              <a:t>ودورك </a:t>
            </a:r>
            <a:r>
              <a:rPr lang="ar-SA" sz="2800" b="1" dirty="0">
                <a:solidFill>
                  <a:srgbClr val="C00000"/>
                </a:solidFill>
                <a:cs typeface="AdvertisingBold" pitchFamily="2" charset="-78"/>
              </a:rPr>
              <a:t>على أقل تقدير إن وجدتها صحيحة أن تنقلها بطريقتك إلى الطالب ليعمل </a:t>
            </a:r>
            <a:r>
              <a:rPr lang="ar-SA" sz="2800" b="1" dirty="0" err="1" smtClean="0">
                <a:solidFill>
                  <a:srgbClr val="C00000"/>
                </a:solidFill>
                <a:cs typeface="AdvertisingBold" pitchFamily="2" charset="-78"/>
              </a:rPr>
              <a:t>بها</a:t>
            </a:r>
            <a:r>
              <a:rPr lang="ar-SA" sz="2800" b="1" dirty="0" smtClean="0">
                <a:solidFill>
                  <a:srgbClr val="C00000"/>
                </a:solidFill>
                <a:cs typeface="AdvertisingBold" pitchFamily="2" charset="-78"/>
              </a:rPr>
              <a:t>.</a:t>
            </a:r>
            <a:endParaRPr lang="ar-SA" sz="2800" b="1" dirty="0">
              <a:solidFill>
                <a:srgbClr val="C00000"/>
              </a:solidFill>
              <a:cs typeface="AdvertisingBold" pitchFamily="2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311533" y="3251884"/>
            <a:ext cx="7272808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cs typeface="AdvertisingBold" pitchFamily="2" charset="-78"/>
              </a:rPr>
              <a:t>من المعيب أن يأتي الطالب إلى المسجد ليحفظ القرآن فيرده المدرس إلى أهله </a:t>
            </a:r>
            <a:r>
              <a:rPr lang="ar-SA" sz="2800" b="1" dirty="0" smtClean="0">
                <a:solidFill>
                  <a:schemeClr val="accent4">
                    <a:lumMod val="75000"/>
                  </a:schemeClr>
                </a:solidFill>
                <a:cs typeface="AdvertisingBold" pitchFamily="2" charset="-78"/>
              </a:rPr>
              <a:t>ليحفظوه!</a:t>
            </a:r>
            <a:endParaRPr lang="ar-SA" sz="2800" b="1" dirty="0">
              <a:solidFill>
                <a:schemeClr val="accent4">
                  <a:lumMod val="75000"/>
                </a:schemeClr>
              </a:solidFill>
              <a:cs typeface="AdvertisingBol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239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498080" cy="1143000"/>
          </a:xfrm>
        </p:spPr>
        <p:txBody>
          <a:bodyPr/>
          <a:lstStyle/>
          <a:p>
            <a:pPr algn="r"/>
            <a:r>
              <a:rPr lang="ar-SA" dirty="0" smtClean="0"/>
              <a:t>البداية: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971600" y="980728"/>
            <a:ext cx="8002136" cy="5688632"/>
          </a:xfrm>
        </p:spPr>
        <p:txBody>
          <a:bodyPr>
            <a:normAutofit fontScale="77500" lnSpcReduction="20000"/>
          </a:bodyPr>
          <a:lstStyle/>
          <a:p>
            <a:r>
              <a:rPr lang="ar-SA" dirty="0" smtClean="0">
                <a:cs typeface="Akhbar MT" pitchFamily="2" charset="-78"/>
              </a:rPr>
              <a:t>حدد: </a:t>
            </a:r>
            <a:r>
              <a:rPr lang="ar-SA" dirty="0" smtClean="0">
                <a:cs typeface="Akhbar MT" pitchFamily="2" charset="-78"/>
              </a:rPr>
              <a:t>أي اتخذ القرار الحازم في حفظ </a:t>
            </a:r>
            <a:r>
              <a:rPr lang="ar-SA" dirty="0" smtClean="0">
                <a:cs typeface="Akhbar MT" pitchFamily="2" charset="-78"/>
              </a:rPr>
              <a:t>القرآن.</a:t>
            </a:r>
            <a:endParaRPr lang="ar-SA" dirty="0" smtClean="0">
              <a:cs typeface="Akhbar MT" pitchFamily="2" charset="-78"/>
            </a:endParaRPr>
          </a:p>
          <a:p>
            <a:pPr marL="82296" indent="0">
              <a:buNone/>
            </a:pPr>
            <a:r>
              <a:rPr lang="ar-SA" dirty="0">
                <a:cs typeface="Akhbar MT" pitchFamily="2" charset="-78"/>
              </a:rPr>
              <a:t> </a:t>
            </a:r>
            <a:r>
              <a:rPr lang="ar-SA" dirty="0" smtClean="0">
                <a:cs typeface="Akhbar MT" pitchFamily="2" charset="-78"/>
              </a:rPr>
              <a:t> وللتحديد خمس طرق مجموعة في قولك </a:t>
            </a:r>
            <a:r>
              <a:rPr lang="ar-SA" dirty="0" smtClean="0">
                <a:solidFill>
                  <a:srgbClr val="FF000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(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ك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م</a:t>
            </a:r>
            <a:r>
              <a:rPr lang="ar-SA" dirty="0" smtClean="0">
                <a:solidFill>
                  <a:srgbClr val="FF000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 </a:t>
            </a:r>
            <a:r>
              <a:rPr lang="ar-SA" dirty="0">
                <a:solidFill>
                  <a:srgbClr val="7030A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أ</a:t>
            </a:r>
            <a:r>
              <a:rPr lang="ar-SA" dirty="0">
                <a:solidFill>
                  <a:srgbClr val="0070C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ك</a:t>
            </a:r>
            <a:r>
              <a:rPr lang="ar-SA" dirty="0" smtClean="0">
                <a:solidFill>
                  <a:srgbClr val="FF000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ل</a:t>
            </a:r>
            <a:r>
              <a:rPr lang="ar-SA" dirty="0" smtClean="0">
                <a:solidFill>
                  <a:srgbClr val="FF000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)</a:t>
            </a:r>
            <a:br>
              <a:rPr lang="ar-SA" dirty="0" smtClean="0">
                <a:solidFill>
                  <a:srgbClr val="FF000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</a:br>
            <a:endParaRPr lang="ar-SA" dirty="0" smtClean="0">
              <a:solidFill>
                <a:srgbClr val="FF0000"/>
              </a:solidFill>
              <a:latin typeface="ae_AlBattar" panose="02060603050605020204" pitchFamily="18" charset="-78"/>
              <a:cs typeface="ae_AlBattar" panose="02060603050605020204" pitchFamily="18" charset="-78"/>
            </a:endParaRPr>
          </a:p>
          <a:p>
            <a:pPr marL="82296" indent="0">
              <a:buNone/>
            </a:pPr>
            <a:r>
              <a:rPr lang="ar-SA" dirty="0">
                <a:solidFill>
                  <a:schemeClr val="accent2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الكاف: كم تريد أن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تحفظ؟ </a:t>
            </a:r>
            <a:r>
              <a:rPr lang="ar-SA" dirty="0">
                <a:solidFill>
                  <a:schemeClr val="accent2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وفي كم ستحفظ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ذلك؟ </a:t>
            </a:r>
            <a:r>
              <a:rPr lang="ar-SA" dirty="0">
                <a:solidFill>
                  <a:schemeClr val="accent2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وكم سيبقى لك من إنجاز </a:t>
            </a:r>
            <a:r>
              <a:rPr lang="ar-SA" dirty="0" smtClean="0">
                <a:solidFill>
                  <a:schemeClr val="accent2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المهمة؟.</a:t>
            </a:r>
            <a:endParaRPr lang="ar-SA" dirty="0" smtClean="0">
              <a:solidFill>
                <a:schemeClr val="accent2">
                  <a:lumMod val="75000"/>
                </a:schemeClr>
              </a:solidFill>
              <a:latin typeface="ae_AlBattar" panose="02060603050605020204" pitchFamily="18" charset="-78"/>
              <a:cs typeface="ae_AlBattar" panose="02060603050605020204" pitchFamily="18" charset="-78"/>
            </a:endParaRPr>
          </a:p>
          <a:p>
            <a:pPr marL="82296" indent="0">
              <a:buNone/>
            </a:pPr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الميم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: متى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تنتهي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من حفظ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ذلك؟ (استخدام </a:t>
            </a:r>
            <a:r>
              <a:rPr lang="ar-SA" dirty="0">
                <a:solidFill>
                  <a:schemeClr val="accent1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الجداول </a:t>
            </a:r>
            <a:r>
              <a:rPr lang="ar-SA" dirty="0" smtClean="0">
                <a:solidFill>
                  <a:schemeClr val="accent1">
                    <a:lumMod val="75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والخطط).</a:t>
            </a:r>
            <a:endParaRPr lang="ar-SA" dirty="0">
              <a:solidFill>
                <a:schemeClr val="accent1">
                  <a:lumMod val="75000"/>
                </a:schemeClr>
              </a:solidFill>
              <a:latin typeface="ae_AlBattar" panose="02060603050605020204" pitchFamily="18" charset="-78"/>
              <a:cs typeface="ae_AlBattar" panose="02060603050605020204" pitchFamily="18" charset="-78"/>
            </a:endParaRPr>
          </a:p>
          <a:p>
            <a:pPr marL="82296" indent="0">
              <a:buNone/>
            </a:pPr>
            <a:r>
              <a:rPr lang="ar-SA" dirty="0" smtClean="0">
                <a:solidFill>
                  <a:srgbClr val="7030A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الهمزة: </a:t>
            </a:r>
            <a:r>
              <a:rPr lang="ar-SA" dirty="0">
                <a:solidFill>
                  <a:srgbClr val="7030A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أين </a:t>
            </a:r>
            <a:r>
              <a:rPr lang="ar-SA" dirty="0" smtClean="0">
                <a:solidFill>
                  <a:srgbClr val="7030A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ستحفظ؟ </a:t>
            </a:r>
            <a:r>
              <a:rPr lang="ar-SA" dirty="0">
                <a:solidFill>
                  <a:srgbClr val="7030A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في مكان ليس فيه </a:t>
            </a:r>
            <a:r>
              <a:rPr lang="ar-SA" dirty="0" smtClean="0">
                <a:solidFill>
                  <a:srgbClr val="7030A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ملهيات وخير الأماكن هو المسجد</a:t>
            </a:r>
          </a:p>
          <a:p>
            <a:pPr marL="82296" indent="0">
              <a:buNone/>
            </a:pPr>
            <a:r>
              <a:rPr lang="ar-SA" dirty="0">
                <a:solidFill>
                  <a:srgbClr val="0070C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الكاف: كيف تحفظ </a:t>
            </a:r>
            <a:r>
              <a:rPr lang="ar-SA" dirty="0" smtClean="0">
                <a:solidFill>
                  <a:srgbClr val="0070C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القرآن؟</a:t>
            </a:r>
            <a:r>
              <a:rPr lang="ar-SA" dirty="0" smtClean="0">
                <a:solidFill>
                  <a:srgbClr val="7030A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 </a:t>
            </a:r>
            <a:endParaRPr lang="ar-SA" dirty="0">
              <a:solidFill>
                <a:srgbClr val="7030A0"/>
              </a:solidFill>
              <a:latin typeface="ae_AlBattar" panose="02060603050605020204" pitchFamily="18" charset="-78"/>
              <a:cs typeface="ae_AlBattar" panose="02060603050605020204" pitchFamily="18" charset="-78"/>
            </a:endParaRPr>
          </a:p>
          <a:p>
            <a:pPr marL="82296" indent="0">
              <a:buNone/>
            </a:pPr>
            <a:r>
              <a:rPr lang="ar-SA" dirty="0" smtClean="0">
                <a:solidFill>
                  <a:srgbClr val="FF000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اللام: </a:t>
            </a:r>
            <a:r>
              <a:rPr lang="ar-SA" dirty="0">
                <a:solidFill>
                  <a:srgbClr val="FF000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لماذا </a:t>
            </a:r>
            <a:r>
              <a:rPr lang="ar-SA" dirty="0" smtClean="0">
                <a:solidFill>
                  <a:srgbClr val="FF000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تحفظ؟ </a:t>
            </a:r>
            <a:r>
              <a:rPr lang="ar-SA" dirty="0" smtClean="0">
                <a:solidFill>
                  <a:srgbClr val="FF000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استشعار فضائل الأعمال مثل وقود السيارة ومثل جنزير </a:t>
            </a:r>
            <a:r>
              <a:rPr lang="ar-SA" dirty="0" smtClean="0">
                <a:solidFill>
                  <a:srgbClr val="FF0000"/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الدراجة.</a:t>
            </a:r>
            <a:endParaRPr lang="ar-SA" dirty="0" smtClean="0">
              <a:solidFill>
                <a:srgbClr val="FF0000"/>
              </a:solidFill>
              <a:latin typeface="ae_AlBattar" panose="02060603050605020204" pitchFamily="18" charset="-78"/>
              <a:cs typeface="ae_AlBattar" panose="02060603050605020204" pitchFamily="18" charset="-78"/>
            </a:endParaRPr>
          </a:p>
          <a:p>
            <a:pPr marL="82296" indent="0">
              <a:buNone/>
            </a:pPr>
            <a:endParaRPr lang="ar-SA" dirty="0" smtClean="0">
              <a:solidFill>
                <a:srgbClr val="FF0000"/>
              </a:solidFill>
              <a:latin typeface="ae_AlBattar" panose="02060603050605020204" pitchFamily="18" charset="-78"/>
              <a:cs typeface="ae_AlBattar" panose="02060603050605020204" pitchFamily="18" charset="-78"/>
            </a:endParaRPr>
          </a:p>
          <a:p>
            <a:pPr marL="82296" indent="0">
              <a:buNone/>
            </a:pPr>
            <a:r>
              <a:rPr lang="ar-SA" sz="3600" dirty="0" smtClean="0">
                <a:latin typeface="ae_AlBattar" panose="02060603050605020204" pitchFamily="18" charset="-78"/>
                <a:cs typeface="Akhbar MT" pitchFamily="2" charset="-78"/>
              </a:rPr>
              <a:t>ولا تستصغر الطلاب, فإنهم يعون ما يقال لهم وإن كانوا صغاراً, ولنا في الحسن بن علي رضي الله عنهم خير مثال.</a:t>
            </a:r>
            <a:endParaRPr lang="ar-SA" dirty="0">
              <a:latin typeface="ae_AlBattar" panose="02060603050605020204" pitchFamily="18" charset="-78"/>
              <a:cs typeface="Akhbar MT" pitchFamily="2" charset="-78"/>
            </a:endParaRPr>
          </a:p>
          <a:p>
            <a:pPr marL="82296" indent="0">
              <a:buNone/>
            </a:pPr>
            <a:r>
              <a:rPr lang="ar-SA" dirty="0" smtClean="0">
                <a:solidFill>
                  <a:schemeClr val="accent3">
                    <a:lumMod val="50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انظر </a:t>
            </a:r>
            <a:r>
              <a:rPr lang="ar-SA" dirty="0">
                <a:solidFill>
                  <a:schemeClr val="accent3">
                    <a:lumMod val="50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الورقة </a:t>
            </a:r>
            <a:r>
              <a:rPr lang="ar-SA" dirty="0" smtClean="0">
                <a:solidFill>
                  <a:schemeClr val="accent3">
                    <a:lumMod val="50000"/>
                  </a:schemeClr>
                </a:solidFill>
                <a:latin typeface="ae_AlBattar" panose="02060603050605020204" pitchFamily="18" charset="-78"/>
                <a:cs typeface="ae_AlBattar" panose="02060603050605020204" pitchFamily="18" charset="-78"/>
              </a:rPr>
              <a:t>المرفقة </a:t>
            </a:r>
          </a:p>
          <a:p>
            <a:pPr marL="82296" indent="0">
              <a:buNone/>
            </a:pPr>
            <a:r>
              <a:rPr lang="ar-SA" dirty="0" smtClean="0">
                <a:latin typeface="ae_AlBattar" panose="02060603050605020204" pitchFamily="18" charset="-78"/>
                <a:cs typeface="Akhbar MT" pitchFamily="2" charset="-78"/>
              </a:rPr>
              <a:t>ولمعرفة درجة الأحاديث, يراجع موقع الدرر السنية, قسم الموسوعة الحديثية</a:t>
            </a:r>
            <a:endParaRPr lang="ar-SA" dirty="0">
              <a:latin typeface="ae_AlBattar" panose="02060603050605020204" pitchFamily="18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0062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800" decel="100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8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800" decel="100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800" decel="100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1052736"/>
            <a:ext cx="7920880" cy="6048672"/>
          </a:xfrm>
        </p:spPr>
        <p:txBody>
          <a:bodyPr>
            <a:normAutofit/>
          </a:bodyPr>
          <a:lstStyle/>
          <a:p>
            <a:pPr algn="just"/>
            <a:r>
              <a:rPr lang="ar-SA" sz="4000" dirty="0" smtClean="0">
                <a:solidFill>
                  <a:srgbClr val="FF0000"/>
                </a:solidFill>
                <a:latin typeface="ae_Khalid" panose="02060603050605020204" pitchFamily="18" charset="-78"/>
                <a:cs typeface="Akhbar MT" pitchFamily="2" charset="-78"/>
              </a:rPr>
              <a:t> الإخلاص: </a:t>
            </a:r>
            <a:r>
              <a:rPr lang="ar-SA" dirty="0" smtClean="0">
                <a:solidFill>
                  <a:srgbClr val="FF0000"/>
                </a:solidFill>
                <a:latin typeface="ae_Khalid" panose="02060603050605020204" pitchFamily="18" charset="-78"/>
                <a:cs typeface="Akhbar MT" pitchFamily="2" charset="-78"/>
              </a:rPr>
              <a:t>وقال أهل العلم: إنما يحفظ الرجل على قدر </a:t>
            </a:r>
            <a:r>
              <a:rPr lang="ar-SA" dirty="0" smtClean="0">
                <a:solidFill>
                  <a:srgbClr val="FF0000"/>
                </a:solidFill>
                <a:latin typeface="ae_Khalid" panose="02060603050605020204" pitchFamily="18" charset="-78"/>
                <a:cs typeface="Akhbar MT" pitchFamily="2" charset="-78"/>
              </a:rPr>
              <a:t>نيته.</a:t>
            </a:r>
            <a:endParaRPr lang="ar-SA" dirty="0" smtClean="0">
              <a:solidFill>
                <a:srgbClr val="FF0000"/>
              </a:solidFill>
              <a:latin typeface="ae_Khalid" panose="02060603050605020204" pitchFamily="18" charset="-78"/>
              <a:cs typeface="Akhbar MT" pitchFamily="2" charset="-78"/>
            </a:endParaRPr>
          </a:p>
          <a:p>
            <a:pPr algn="just"/>
            <a:r>
              <a:rPr lang="ar-SA" sz="4000" dirty="0" smtClean="0">
                <a:latin typeface="ae_Khalid" panose="02060603050605020204" pitchFamily="18" charset="-78"/>
                <a:cs typeface="Akhbar MT" pitchFamily="2" charset="-78"/>
              </a:rPr>
              <a:t> حسن الظن </a:t>
            </a:r>
            <a:r>
              <a:rPr lang="ar-SA" sz="4000" dirty="0" smtClean="0">
                <a:latin typeface="ae_Khalid" panose="02060603050605020204" pitchFamily="18" charset="-78"/>
                <a:cs typeface="Akhbar MT" pitchFamily="2" charset="-78"/>
              </a:rPr>
              <a:t>بالله.</a:t>
            </a:r>
            <a:endParaRPr lang="ar-SA" sz="4000" dirty="0" smtClean="0">
              <a:latin typeface="ae_Khalid" panose="02060603050605020204" pitchFamily="18" charset="-78"/>
              <a:cs typeface="Akhbar MT" pitchFamily="2" charset="-78"/>
            </a:endParaRPr>
          </a:p>
          <a:p>
            <a:pPr algn="just"/>
            <a:r>
              <a:rPr lang="ar-SA" sz="4000" dirty="0" smtClean="0">
                <a:solidFill>
                  <a:srgbClr val="0070C0"/>
                </a:solidFill>
                <a:latin typeface="ae_Khalid" panose="02060603050605020204" pitchFamily="18" charset="-78"/>
                <a:cs typeface="Akhbar MT" pitchFamily="2" charset="-78"/>
              </a:rPr>
              <a:t> الحب </a:t>
            </a:r>
            <a:r>
              <a:rPr lang="ar-SA" sz="4000" dirty="0" smtClean="0">
                <a:solidFill>
                  <a:srgbClr val="0070C0"/>
                </a:solidFill>
                <a:latin typeface="ae_Khalid" panose="02060603050605020204" pitchFamily="18" charset="-78"/>
                <a:cs typeface="Akhbar MT" pitchFamily="2" charset="-78"/>
              </a:rPr>
              <a:t>والحماس.</a:t>
            </a:r>
            <a:endParaRPr lang="ar-SA" sz="4000" dirty="0" smtClean="0">
              <a:solidFill>
                <a:srgbClr val="0070C0"/>
              </a:solidFill>
              <a:latin typeface="ae_Khalid" panose="02060603050605020204" pitchFamily="18" charset="-78"/>
              <a:cs typeface="Akhbar MT" pitchFamily="2" charset="-78"/>
            </a:endParaRPr>
          </a:p>
          <a:p>
            <a:pPr algn="just"/>
            <a:r>
              <a:rPr lang="ar-SA" sz="4000" dirty="0" smtClean="0">
                <a:latin typeface="ae_Khalid" panose="02060603050605020204" pitchFamily="18" charset="-78"/>
                <a:cs typeface="Akhbar MT" pitchFamily="2" charset="-78"/>
              </a:rPr>
              <a:t> </a:t>
            </a:r>
            <a:r>
              <a:rPr lang="ar-SA" sz="4000" dirty="0" smtClean="0">
                <a:solidFill>
                  <a:srgbClr val="7030A0"/>
                </a:solidFill>
                <a:latin typeface="ae_Khalid" panose="02060603050605020204" pitchFamily="18" charset="-78"/>
                <a:cs typeface="Akhbar MT" pitchFamily="2" charset="-78"/>
              </a:rPr>
              <a:t>الاستعانة </a:t>
            </a:r>
            <a:r>
              <a:rPr lang="ar-SA" sz="4000" dirty="0" smtClean="0">
                <a:solidFill>
                  <a:srgbClr val="7030A0"/>
                </a:solidFill>
                <a:latin typeface="ae_Khalid" panose="02060603050605020204" pitchFamily="18" charset="-78"/>
                <a:cs typeface="Akhbar MT" pitchFamily="2" charset="-78"/>
              </a:rPr>
              <a:t>بالله.</a:t>
            </a:r>
            <a:endParaRPr lang="ar-SA" sz="4000" dirty="0" smtClean="0">
              <a:solidFill>
                <a:srgbClr val="7030A0"/>
              </a:solidFill>
              <a:latin typeface="ae_Khalid" panose="02060603050605020204" pitchFamily="18" charset="-78"/>
              <a:cs typeface="Akhbar MT" pitchFamily="2" charset="-78"/>
            </a:endParaRPr>
          </a:p>
          <a:p>
            <a:pPr algn="just"/>
            <a:r>
              <a:rPr lang="ar-SA" sz="4000" dirty="0" smtClean="0">
                <a:solidFill>
                  <a:schemeClr val="bg2">
                    <a:lumMod val="25000"/>
                  </a:schemeClr>
                </a:solidFill>
                <a:latin typeface="ae_Khalid" panose="02060603050605020204" pitchFamily="18" charset="-78"/>
                <a:cs typeface="Akhbar MT" pitchFamily="2" charset="-78"/>
              </a:rPr>
              <a:t> تقليل </a:t>
            </a:r>
            <a:r>
              <a:rPr lang="ar-SA" sz="4000" dirty="0" smtClean="0">
                <a:solidFill>
                  <a:schemeClr val="bg2">
                    <a:lumMod val="25000"/>
                  </a:schemeClr>
                </a:solidFill>
                <a:latin typeface="ae_Khalid" panose="02060603050605020204" pitchFamily="18" charset="-78"/>
                <a:cs typeface="Akhbar MT" pitchFamily="2" charset="-78"/>
              </a:rPr>
              <a:t>الحفظ.</a:t>
            </a:r>
            <a:endParaRPr lang="ar-SA" sz="4000" dirty="0" smtClean="0">
              <a:solidFill>
                <a:schemeClr val="bg2">
                  <a:lumMod val="25000"/>
                </a:schemeClr>
              </a:solidFill>
              <a:latin typeface="ae_Khalid" panose="02060603050605020204" pitchFamily="18" charset="-78"/>
              <a:cs typeface="Akhbar MT" pitchFamily="2" charset="-78"/>
            </a:endParaRPr>
          </a:p>
          <a:p>
            <a:pPr algn="just"/>
            <a:r>
              <a:rPr lang="ar-SA" sz="4000" dirty="0">
                <a:latin typeface="ae_Khalid" panose="02060603050605020204" pitchFamily="18" charset="-78"/>
                <a:cs typeface="Akhbar MT" pitchFamily="2" charset="-78"/>
              </a:rPr>
              <a:t> </a:t>
            </a:r>
            <a:r>
              <a:rPr lang="ar-SA" sz="4000" dirty="0" smtClean="0">
                <a:solidFill>
                  <a:srgbClr val="00B050"/>
                </a:solidFill>
                <a:latin typeface="ae_Khalid" panose="02060603050605020204" pitchFamily="18" charset="-78"/>
                <a:cs typeface="Akhbar MT" pitchFamily="2" charset="-78"/>
              </a:rPr>
              <a:t>القراءة الصحيحة </a:t>
            </a:r>
            <a:r>
              <a:rPr lang="ar-SA" sz="4000" dirty="0" smtClean="0">
                <a:solidFill>
                  <a:srgbClr val="00B050"/>
                </a:solidFill>
                <a:latin typeface="ae_Khalid" panose="02060603050605020204" pitchFamily="18" charset="-78"/>
                <a:cs typeface="Akhbar MT" pitchFamily="2" charset="-78"/>
              </a:rPr>
              <a:t>المجودة.</a:t>
            </a:r>
            <a:endParaRPr lang="ar-SA" sz="4000" dirty="0" smtClean="0">
              <a:solidFill>
                <a:srgbClr val="00B050"/>
              </a:solidFill>
              <a:latin typeface="ae_Khalid" panose="02060603050605020204" pitchFamily="18" charset="-78"/>
              <a:cs typeface="Akhbar MT" pitchFamily="2" charset="-78"/>
            </a:endParaRPr>
          </a:p>
          <a:p>
            <a:pPr marL="82296" indent="0">
              <a:buNone/>
            </a:pPr>
            <a:endParaRPr lang="ar-SA" sz="3300" dirty="0">
              <a:latin typeface="ae_Khalid" panose="02060603050605020204" pitchFamily="18" charset="-78"/>
              <a:cs typeface="Akhbar MT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347864" y="153881"/>
            <a:ext cx="352839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dirty="0" smtClean="0">
                <a:latin typeface="ae_Rasheeq" panose="02060803050605020204" pitchFamily="18" charset="-78"/>
                <a:cs typeface="ae_Rasheeq" panose="02060803050605020204" pitchFamily="18" charset="-78"/>
              </a:rPr>
              <a:t>كيف تحفظ القرآن؟</a:t>
            </a:r>
            <a:endParaRPr lang="ar-SA" sz="3600" dirty="0">
              <a:latin typeface="ae_Rasheeq" panose="02060803050605020204" pitchFamily="18" charset="-78"/>
              <a:cs typeface="ae_Rasheeq" panose="020608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7070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400" dirty="0" smtClean="0">
                <a:latin typeface="ae_Khalid" panose="02060603050605020204" pitchFamily="18" charset="-78"/>
                <a:cs typeface="Akhbar MT" pitchFamily="2" charset="-78"/>
              </a:rPr>
              <a:t>التكرار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99592" y="2420888"/>
            <a:ext cx="8244408" cy="1045096"/>
          </a:xfrm>
        </p:spPr>
        <p:txBody>
          <a:bodyPr>
            <a:noAutofit/>
          </a:bodyPr>
          <a:lstStyle/>
          <a:p>
            <a:pPr marL="82296" indent="0" algn="ctr">
              <a:buNone/>
            </a:pPr>
            <a:r>
              <a:rPr lang="ar-SA" sz="13800" b="1" dirty="0">
                <a:latin typeface="Adobe Arabic" pitchFamily="18" charset="-78"/>
                <a:cs typeface="Adobe Arabic" pitchFamily="18" charset="-78"/>
              </a:rPr>
              <a:t>النجار والمطرقة !!</a:t>
            </a:r>
            <a:endParaRPr lang="ar-SA" sz="13800" dirty="0"/>
          </a:p>
        </p:txBody>
      </p:sp>
    </p:spTree>
    <p:extLst>
      <p:ext uri="{BB962C8B-B14F-4D97-AF65-F5344CB8AC3E}">
        <p14:creationId xmlns:p14="http://schemas.microsoft.com/office/powerpoint/2010/main" xmlns="" val="3094965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116632"/>
            <a:ext cx="7920880" cy="6408712"/>
          </a:xfrm>
        </p:spPr>
        <p:txBody>
          <a:bodyPr>
            <a:normAutofit/>
          </a:bodyPr>
          <a:lstStyle/>
          <a:p>
            <a:r>
              <a:rPr lang="ar-SA" dirty="0" smtClean="0"/>
              <a:t>كل طرق الحفظ والتمكين </a:t>
            </a:r>
            <a:r>
              <a:rPr lang="ar-SA" dirty="0" smtClean="0"/>
              <a:t>–حسب </a:t>
            </a:r>
            <a:r>
              <a:rPr lang="ar-SA" dirty="0" smtClean="0"/>
              <a:t>ما </a:t>
            </a:r>
            <a:r>
              <a:rPr lang="ar-SA" dirty="0" smtClean="0"/>
              <a:t>أعلم– </a:t>
            </a:r>
            <a:r>
              <a:rPr lang="ar-SA" dirty="0" smtClean="0"/>
              <a:t>تعود إلى:</a:t>
            </a:r>
          </a:p>
          <a:p>
            <a:pPr marL="82296" indent="0" algn="ctr">
              <a:buNone/>
            </a:pPr>
            <a:r>
              <a:rPr lang="ar-SA" sz="4800" b="1" dirty="0"/>
              <a:t>أسلوب التكرار</a:t>
            </a:r>
            <a:endParaRPr lang="ar-SA" sz="4800" dirty="0" smtClean="0"/>
          </a:p>
          <a:p>
            <a:pPr marL="82296" indent="0">
              <a:buNone/>
            </a:pPr>
            <a:r>
              <a:rPr lang="ar-SA" dirty="0" smtClean="0"/>
              <a:t>وبرهان ذلك قول النبي </a:t>
            </a:r>
            <a:r>
              <a:rPr lang="ar-SA" dirty="0" smtClean="0">
                <a:sym typeface="AGA Arabesque"/>
              </a:rPr>
              <a:t></a:t>
            </a:r>
            <a:r>
              <a:rPr lang="ar-SA" dirty="0" smtClean="0"/>
              <a:t>: </a:t>
            </a:r>
          </a:p>
          <a:p>
            <a:pPr marL="82296" indent="0">
              <a:buNone/>
            </a:pPr>
            <a:r>
              <a:rPr lang="ar-SA" dirty="0" smtClean="0"/>
              <a:t>(</a:t>
            </a:r>
            <a:r>
              <a:rPr lang="ar-SA" dirty="0" smtClean="0">
                <a:solidFill>
                  <a:srgbClr val="0070C0"/>
                </a:solidFill>
              </a:rPr>
              <a:t>تعاهَدوا القرآنَ، </a:t>
            </a:r>
            <a:r>
              <a:rPr lang="ar-SA" dirty="0" smtClean="0">
                <a:solidFill>
                  <a:srgbClr val="0070C0"/>
                </a:solidFill>
              </a:rPr>
              <a:t>فو الذي </a:t>
            </a:r>
            <a:r>
              <a:rPr lang="ar-SA" dirty="0">
                <a:solidFill>
                  <a:srgbClr val="0070C0"/>
                </a:solidFill>
              </a:rPr>
              <a:t>نفسي </a:t>
            </a:r>
            <a:r>
              <a:rPr lang="ar-SA" dirty="0" smtClean="0">
                <a:solidFill>
                  <a:srgbClr val="0070C0"/>
                </a:solidFill>
              </a:rPr>
              <a:t>بيدِه، </a:t>
            </a:r>
            <a:r>
              <a:rPr lang="ar-SA" dirty="0">
                <a:solidFill>
                  <a:srgbClr val="0070C0"/>
                </a:solidFill>
              </a:rPr>
              <a:t>لهو أشدُّ تفصيًا منَ الإبلِ مِن </a:t>
            </a:r>
            <a:r>
              <a:rPr lang="ar-SA" dirty="0" smtClean="0">
                <a:solidFill>
                  <a:srgbClr val="0070C0"/>
                </a:solidFill>
              </a:rPr>
              <a:t>عُقُلِها</a:t>
            </a:r>
            <a:r>
              <a:rPr lang="ar-SA" dirty="0" smtClean="0"/>
              <a:t>). </a:t>
            </a:r>
            <a:r>
              <a:rPr lang="ar-SA" dirty="0" smtClean="0"/>
              <a:t>رواه البخاري</a:t>
            </a:r>
          </a:p>
          <a:p>
            <a:pPr marL="82296" indent="0">
              <a:buNone/>
            </a:pPr>
            <a:endParaRPr lang="ar-SA" dirty="0" smtClean="0"/>
          </a:p>
          <a:p>
            <a:pPr marL="82296" indent="0">
              <a:buNone/>
            </a:pPr>
            <a:r>
              <a:rPr lang="ar-SA" dirty="0" smtClean="0"/>
              <a:t>وقول إمام الحفاظ </a:t>
            </a:r>
            <a:r>
              <a:rPr lang="ar-SA" dirty="0" smtClean="0"/>
              <a:t>”البخاري</a:t>
            </a:r>
            <a:r>
              <a:rPr lang="ar-SA" dirty="0" smtClean="0"/>
              <a:t>“</a:t>
            </a:r>
            <a:r>
              <a:rPr lang="ar-SA" dirty="0" smtClean="0"/>
              <a:t> </a:t>
            </a:r>
            <a:r>
              <a:rPr lang="ar-SA" dirty="0" smtClean="0"/>
              <a:t>لما سئل عن وصفة للحفظ, قال: </a:t>
            </a:r>
            <a:r>
              <a:rPr lang="ar-SA" dirty="0" smtClean="0"/>
              <a:t>(</a:t>
            </a:r>
            <a:r>
              <a:rPr lang="ar-SA" dirty="0" smtClean="0">
                <a:solidFill>
                  <a:srgbClr val="0070C0"/>
                </a:solidFill>
              </a:rPr>
              <a:t>لم </a:t>
            </a:r>
            <a:r>
              <a:rPr lang="ar-SA" dirty="0" smtClean="0">
                <a:solidFill>
                  <a:srgbClr val="0070C0"/>
                </a:solidFill>
              </a:rPr>
              <a:t>أجد مثل نهمة الرجل, ودوام </a:t>
            </a:r>
            <a:r>
              <a:rPr lang="ar-SA" dirty="0" smtClean="0">
                <a:solidFill>
                  <a:srgbClr val="0070C0"/>
                </a:solidFill>
              </a:rPr>
              <a:t>الاطلاع</a:t>
            </a:r>
            <a:r>
              <a:rPr lang="ar-SA" dirty="0" smtClean="0"/>
              <a:t>) </a:t>
            </a:r>
            <a:r>
              <a:rPr lang="ar-SA" dirty="0" smtClean="0"/>
              <a:t>ا.هـ</a:t>
            </a:r>
          </a:p>
          <a:p>
            <a:pPr marL="82296" indent="0">
              <a:buNone/>
            </a:pPr>
            <a:endParaRPr lang="ar-SA" dirty="0" smtClean="0"/>
          </a:p>
          <a:p>
            <a:pPr marL="82296" indent="0">
              <a:buNone/>
            </a:pPr>
            <a:r>
              <a:rPr lang="ar-SA" sz="2800" dirty="0" smtClean="0"/>
              <a:t>وكذلك طريقة أئمة الحفظ في هذا العصر </a:t>
            </a:r>
            <a:r>
              <a:rPr lang="ar-SA" sz="2800" dirty="0" smtClean="0"/>
              <a:t>–أعني </a:t>
            </a:r>
            <a:r>
              <a:rPr lang="ar-SA" sz="2800" dirty="0" err="1" smtClean="0"/>
              <a:t>الشناقطة</a:t>
            </a:r>
            <a:r>
              <a:rPr lang="ar-SA" sz="2800" dirty="0" smtClean="0"/>
              <a:t>– </a:t>
            </a:r>
            <a:r>
              <a:rPr lang="ar-SA" sz="2800" dirty="0" smtClean="0"/>
              <a:t>فإنهم يعتمدون على التكرار.</a:t>
            </a:r>
          </a:p>
        </p:txBody>
      </p:sp>
    </p:spTree>
    <p:extLst>
      <p:ext uri="{BB962C8B-B14F-4D97-AF65-F5344CB8AC3E}">
        <p14:creationId xmlns:p14="http://schemas.microsoft.com/office/powerpoint/2010/main" xmlns="" val="1950132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547664" y="548680"/>
            <a:ext cx="7498080" cy="6192688"/>
          </a:xfrm>
        </p:spPr>
        <p:txBody>
          <a:bodyPr>
            <a:noAutofit/>
          </a:bodyPr>
          <a:lstStyle/>
          <a:p>
            <a:r>
              <a:rPr lang="ar-SA" b="1" dirty="0">
                <a:latin typeface="Adobe Arabic" pitchFamily="18" charset="-78"/>
                <a:cs typeface="Adobe Arabic" pitchFamily="18" charset="-78"/>
              </a:rPr>
              <a:t>بعض </a:t>
            </a:r>
            <a:r>
              <a:rPr lang="ar-SA" b="1" dirty="0" smtClean="0">
                <a:latin typeface="Adobe Arabic" pitchFamily="18" charset="-78"/>
                <a:cs typeface="Adobe Arabic" pitchFamily="18" charset="-78"/>
              </a:rPr>
              <a:t>التوجيهات في أسلوب التكرار :</a:t>
            </a:r>
            <a:endParaRPr lang="ar-SA" b="1" dirty="0">
              <a:latin typeface="Adobe Arabic" pitchFamily="18" charset="-78"/>
              <a:cs typeface="Adobe Arabic" pitchFamily="18" charset="-78"/>
            </a:endParaRPr>
          </a:p>
          <a:p>
            <a:pPr marL="596646" indent="-514350">
              <a:buFont typeface="+mj-lt"/>
              <a:buAutoNum type="arabicParenR"/>
            </a:pPr>
            <a:r>
              <a:rPr lang="ar-SA" b="1" dirty="0" smtClean="0">
                <a:solidFill>
                  <a:srgbClr val="7030A0"/>
                </a:solidFill>
                <a:latin typeface="Adobe Arabic" pitchFamily="18" charset="-78"/>
                <a:cs typeface="Adobe Arabic" pitchFamily="18" charset="-78"/>
              </a:rPr>
              <a:t>مفتاح </a:t>
            </a:r>
            <a:r>
              <a:rPr lang="ar-SA" b="1" dirty="0">
                <a:solidFill>
                  <a:srgbClr val="7030A0"/>
                </a:solidFill>
                <a:latin typeface="Adobe Arabic" pitchFamily="18" charset="-78"/>
                <a:cs typeface="Adobe Arabic" pitchFamily="18" charset="-78"/>
              </a:rPr>
              <a:t>الحفظ 40 مرة وأدنى الكمال 100 </a:t>
            </a:r>
          </a:p>
          <a:p>
            <a:pPr marL="596646" indent="-514350">
              <a:buFont typeface="+mj-lt"/>
              <a:buAutoNum type="arabicParenR"/>
            </a:pPr>
            <a:r>
              <a:rPr lang="ar-SA" b="1" dirty="0" smtClean="0">
                <a:solidFill>
                  <a:srgbClr val="C00000"/>
                </a:solidFill>
                <a:latin typeface="Adobe Arabic" pitchFamily="18" charset="-78"/>
                <a:cs typeface="Adobe Arabic" pitchFamily="18" charset="-78"/>
              </a:rPr>
              <a:t>القراءة </a:t>
            </a:r>
            <a:r>
              <a:rPr lang="ar-SA" b="1" dirty="0">
                <a:solidFill>
                  <a:srgbClr val="C00000"/>
                </a:solidFill>
                <a:latin typeface="Adobe Arabic" pitchFamily="18" charset="-78"/>
                <a:cs typeface="Adobe Arabic" pitchFamily="18" charset="-78"/>
              </a:rPr>
              <a:t>نظر قراءة صحيحة بتأن عشر مرات أو </a:t>
            </a:r>
            <a:r>
              <a:rPr lang="ar-SA" b="1" dirty="0" smtClean="0">
                <a:solidFill>
                  <a:srgbClr val="C00000"/>
                </a:solidFill>
                <a:latin typeface="Adobe Arabic" pitchFamily="18" charset="-78"/>
                <a:cs typeface="Adobe Arabic" pitchFamily="18" charset="-78"/>
              </a:rPr>
              <a:t>أكثر.</a:t>
            </a:r>
            <a:endParaRPr lang="ar-SA" b="1" dirty="0">
              <a:latin typeface="Adobe Arabic" pitchFamily="18" charset="-78"/>
              <a:cs typeface="Adobe Arabic" pitchFamily="18" charset="-78"/>
            </a:endParaRPr>
          </a:p>
          <a:p>
            <a:pPr marL="596646" indent="-514350">
              <a:buFont typeface="+mj-lt"/>
              <a:buAutoNum type="arabicParenR"/>
            </a:pPr>
            <a:r>
              <a:rPr lang="ar-SA" b="1" dirty="0" smtClean="0">
                <a:solidFill>
                  <a:schemeClr val="accent4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التسميع </a:t>
            </a:r>
            <a:r>
              <a:rPr lang="ar-SA" b="1" dirty="0">
                <a:solidFill>
                  <a:schemeClr val="accent4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لنفسك عشر مرات أو أكثر مرة نظر ومرة </a:t>
            </a:r>
            <a:r>
              <a:rPr lang="ar-SA" b="1" dirty="0" smtClean="0">
                <a:solidFill>
                  <a:schemeClr val="accent4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غيباً.</a:t>
            </a:r>
            <a:endParaRPr lang="ar-SA" b="1" dirty="0">
              <a:latin typeface="Adobe Arabic" pitchFamily="18" charset="-78"/>
              <a:cs typeface="Adobe Arabic" pitchFamily="18" charset="-78"/>
            </a:endParaRPr>
          </a:p>
          <a:p>
            <a:pPr marL="596646" indent="-514350">
              <a:buFont typeface="+mj-lt"/>
              <a:buAutoNum type="arabicParenR"/>
            </a:pPr>
            <a:r>
              <a:rPr lang="ar-SA" b="1" dirty="0" smtClean="0">
                <a:solidFill>
                  <a:schemeClr val="accent5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التسميع </a:t>
            </a:r>
            <a:r>
              <a:rPr lang="ar-SA" b="1" dirty="0">
                <a:solidFill>
                  <a:schemeClr val="accent5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غيباً عشر مرات أو </a:t>
            </a:r>
            <a:r>
              <a:rPr lang="ar-SA" b="1" dirty="0" smtClean="0">
                <a:solidFill>
                  <a:schemeClr val="accent5">
                    <a:lumMod val="75000"/>
                  </a:schemeClr>
                </a:solidFill>
                <a:latin typeface="Adobe Arabic" pitchFamily="18" charset="-78"/>
                <a:cs typeface="Adobe Arabic" pitchFamily="18" charset="-78"/>
              </a:rPr>
              <a:t>أكثر ، ثم القراءة نظر عشر مرات ثم غيباً.</a:t>
            </a:r>
            <a:endParaRPr lang="ar-SA" b="1" dirty="0">
              <a:solidFill>
                <a:schemeClr val="accent5">
                  <a:lumMod val="75000"/>
                </a:schemeClr>
              </a:solidFill>
              <a:latin typeface="Adobe Arabic" pitchFamily="18" charset="-78"/>
              <a:cs typeface="Adobe Arabic" pitchFamily="18" charset="-78"/>
            </a:endParaRPr>
          </a:p>
          <a:p>
            <a:pPr marL="596646" indent="-514350">
              <a:buFont typeface="+mj-lt"/>
              <a:buAutoNum type="arabicParenR"/>
            </a:pPr>
            <a:r>
              <a:rPr lang="ar-SA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القراءة </a:t>
            </a:r>
            <a:r>
              <a:rPr lang="ar-SA" b="1" dirty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بالمحفوظ في </a:t>
            </a:r>
            <a:r>
              <a:rPr lang="ar-SA" b="1" dirty="0" smtClean="0">
                <a:solidFill>
                  <a:srgbClr val="0070C0"/>
                </a:solidFill>
                <a:latin typeface="Adobe Arabic" pitchFamily="18" charset="-78"/>
                <a:cs typeface="Adobe Arabic" pitchFamily="18" charset="-78"/>
              </a:rPr>
              <a:t>الصلاة وخارجها.</a:t>
            </a:r>
            <a:endParaRPr lang="ar-SA" b="1" dirty="0">
              <a:latin typeface="Adobe Arabic" pitchFamily="18" charset="-78"/>
              <a:cs typeface="Adobe Arabic" pitchFamily="18" charset="-78"/>
            </a:endParaRPr>
          </a:p>
          <a:p>
            <a:pPr marL="596646" indent="-514350">
              <a:buFont typeface="+mj-lt"/>
              <a:buAutoNum type="arabicParenR"/>
            </a:pPr>
            <a:r>
              <a:rPr lang="ar-SA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التغني </a:t>
            </a:r>
            <a:r>
              <a:rPr lang="ar-SA" b="1" dirty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بالمحفوظ طوال اليوم</a:t>
            </a:r>
            <a:r>
              <a:rPr lang="ar-SA" b="1" dirty="0" smtClean="0">
                <a:solidFill>
                  <a:srgbClr val="FF0000"/>
                </a:solidFill>
                <a:latin typeface="Adobe Arabic" pitchFamily="18" charset="-78"/>
                <a:cs typeface="Adobe Arabic" pitchFamily="18" charset="-78"/>
              </a:rPr>
              <a:t>.</a:t>
            </a:r>
            <a:endParaRPr lang="ar-SA" sz="2800" dirty="0"/>
          </a:p>
        </p:txBody>
      </p:sp>
    </p:spTree>
    <p:extLst>
      <p:ext uri="{BB962C8B-B14F-4D97-AF65-F5344CB8AC3E}">
        <p14:creationId xmlns:p14="http://schemas.microsoft.com/office/powerpoint/2010/main" xmlns="" val="974465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1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43608" y="188640"/>
            <a:ext cx="7920880" cy="640871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 7) الربط </a:t>
            </a:r>
            <a:r>
              <a:rPr lang="ar-SA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بين المقطع والمقطع وبين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المتشابهات.</a:t>
            </a:r>
          </a:p>
          <a:p>
            <a:pPr marL="82296" indent="0">
              <a:buNone/>
            </a:pP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يستخدم </a:t>
            </a:r>
            <a:r>
              <a:rPr lang="ar-SA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في ربط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المتشابهات:</a:t>
            </a:r>
            <a:endParaRPr lang="ar-SA" b="1" dirty="0">
              <a:solidFill>
                <a:schemeClr val="accent3">
                  <a:lumMod val="50000"/>
                </a:schemeClr>
              </a:solidFill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أ- الحفظ المتقن يقوم على أمرين, التكرار وضبط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المتشابهات.</a:t>
            </a:r>
            <a:endParaRPr lang="ar-SA" b="1" dirty="0">
              <a:solidFill>
                <a:schemeClr val="accent3">
                  <a:lumMod val="50000"/>
                </a:schemeClr>
              </a:solidFill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ب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- الاهتمام </a:t>
            </a:r>
            <a:r>
              <a:rPr lang="ar-SA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بالمتشابهات التي تعني الطالب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.</a:t>
            </a:r>
          </a:p>
          <a:p>
            <a:pPr marL="82296" indent="0">
              <a:buNone/>
            </a:pPr>
            <a:endParaRPr lang="ar-SA" sz="1100" b="1" dirty="0">
              <a:solidFill>
                <a:schemeClr val="accent3">
                  <a:lumMod val="50000"/>
                </a:schemeClr>
              </a:solidFill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ج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- ضبط </a:t>
            </a:r>
            <a:r>
              <a:rPr lang="ar-SA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المتشابهات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بالتقعيد:</a:t>
            </a:r>
          </a:p>
          <a:p>
            <a:pPr marL="82296" indent="0">
              <a:buNone/>
            </a:pP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مثل: </a:t>
            </a:r>
            <a:r>
              <a:rPr lang="ar-SA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هذا النمل ونحن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المؤمنون.</a:t>
            </a:r>
            <a:endParaRPr lang="ar-SA" b="1" dirty="0" smtClean="0">
              <a:solidFill>
                <a:schemeClr val="accent3">
                  <a:lumMod val="50000"/>
                </a:schemeClr>
              </a:solidFill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ومثل</a:t>
            </a:r>
            <a:r>
              <a:rPr lang="ar-SA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: من إبراهيم على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البقرة.</a:t>
            </a:r>
            <a:endParaRPr lang="ar-SA" b="1" dirty="0" smtClean="0">
              <a:solidFill>
                <a:schemeClr val="accent3">
                  <a:lumMod val="50000"/>
                </a:schemeClr>
              </a:solidFill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ومثل</a:t>
            </a:r>
            <a:r>
              <a:rPr lang="ar-SA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: اعلم يامن يموت أن اللهو قبل اللعب في الأعراف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والعنكبوت.</a:t>
            </a:r>
            <a:endParaRPr lang="ar-SA" b="1" dirty="0">
              <a:solidFill>
                <a:schemeClr val="accent3">
                  <a:lumMod val="50000"/>
                </a:schemeClr>
              </a:solidFill>
              <a:latin typeface="Adobe Arabic" pitchFamily="18" charset="-78"/>
              <a:cs typeface="Adobe Arabic" pitchFamily="18" charset="-78"/>
            </a:endParaRPr>
          </a:p>
          <a:p>
            <a:pPr marL="82296" indent="0">
              <a:buNone/>
            </a:pP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ومثل: غُفر أولاً للحاج محمد </a:t>
            </a:r>
            <a:r>
              <a:rPr lang="ar-SA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يوسف.</a:t>
            </a:r>
            <a:endParaRPr lang="ar-SA" b="1" dirty="0">
              <a:solidFill>
                <a:schemeClr val="accent3">
                  <a:lumMod val="50000"/>
                </a:schemeClr>
              </a:solidFill>
              <a:latin typeface="Adobe Arabic" pitchFamily="18" charset="-78"/>
              <a:cs typeface="Adobe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1268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45236" y="1700808"/>
            <a:ext cx="4451300" cy="2952328"/>
          </a:xfrm>
        </p:spPr>
        <p:txBody>
          <a:bodyPr>
            <a:normAutofit/>
          </a:bodyPr>
          <a:lstStyle/>
          <a:p>
            <a:pPr algn="ctr"/>
            <a:r>
              <a:rPr lang="ar-SA" sz="5400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وخير </a:t>
            </a:r>
            <a:r>
              <a:rPr lang="ar-SA" sz="5400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ما يعين </a:t>
            </a:r>
            <a:r>
              <a:rPr lang="ar-SA" sz="5400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/>
            </a:r>
            <a:br>
              <a:rPr lang="ar-SA" sz="5400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</a:br>
            <a:r>
              <a:rPr lang="ar-SA" sz="5400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على </a:t>
            </a:r>
            <a:r>
              <a:rPr lang="ar-SA" sz="5400" b="1" dirty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ذلك </a:t>
            </a:r>
            <a:r>
              <a:rPr lang="ar-SA" sz="5400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كتاب:</a:t>
            </a:r>
            <a:br>
              <a:rPr lang="ar-SA" sz="5400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</a:br>
            <a:r>
              <a:rPr lang="ar-SA" sz="5400" b="1" dirty="0" smtClean="0">
                <a:solidFill>
                  <a:schemeClr val="accent3">
                    <a:lumMod val="50000"/>
                  </a:schemeClr>
                </a:solidFill>
                <a:latin typeface="Adobe Arabic" pitchFamily="18" charset="-78"/>
                <a:cs typeface="Adobe Arabic" pitchFamily="18" charset="-78"/>
              </a:rPr>
              <a:t>الضبط بالتقعيد</a:t>
            </a:r>
            <a:endParaRPr lang="ar-SA" sz="5400" dirty="0"/>
          </a:p>
        </p:txBody>
      </p:sp>
      <p:pic>
        <p:nvPicPr>
          <p:cNvPr id="1026" name="Picture 2" descr="C:\Users\ibn-aof\Desktop\أ.أنور\1208932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12233"/>
            <a:ext cx="4176464" cy="645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14952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415</TotalTime>
  <Words>827</Words>
  <Application>Microsoft Office PowerPoint</Application>
  <PresentationFormat>عرض على الشاشة (3:4)‏</PresentationFormat>
  <Paragraphs>110</Paragraphs>
  <Slides>19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0" baseType="lpstr">
      <vt:lpstr>انقلاب</vt:lpstr>
      <vt:lpstr>طرق حفظ القرآن</vt:lpstr>
      <vt:lpstr>حفظوهم</vt:lpstr>
      <vt:lpstr>البداية:</vt:lpstr>
      <vt:lpstr>الشريحة 4</vt:lpstr>
      <vt:lpstr>التكرار</vt:lpstr>
      <vt:lpstr>الشريحة 6</vt:lpstr>
      <vt:lpstr>الشريحة 7</vt:lpstr>
      <vt:lpstr>الشريحة 8</vt:lpstr>
      <vt:lpstr>وخير ما يعين  على ذلك كتاب: الضبط بالتقعيد</vt:lpstr>
      <vt:lpstr>الشريحة 10</vt:lpstr>
      <vt:lpstr>الشريحة 11</vt:lpstr>
      <vt:lpstr>الشريحة 12</vt:lpstr>
      <vt:lpstr>تاءات الحفظ</vt:lpstr>
      <vt:lpstr>همسة في أذن الطالب</vt:lpstr>
      <vt:lpstr>الشريحة 15</vt:lpstr>
      <vt:lpstr>الشريحة 16</vt:lpstr>
      <vt:lpstr>الشريحة 17</vt:lpstr>
      <vt:lpstr>الشريحة 18</vt:lpstr>
      <vt:lpstr>الشريحة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طرق حفظ القرآن</dc:title>
  <dc:creator>ibn-aof</dc:creator>
  <cp:lastModifiedBy>DELL</cp:lastModifiedBy>
  <cp:revision>45</cp:revision>
  <dcterms:created xsi:type="dcterms:W3CDTF">2014-08-17T18:39:32Z</dcterms:created>
  <dcterms:modified xsi:type="dcterms:W3CDTF">2017-03-02T09:30:12Z</dcterms:modified>
</cp:coreProperties>
</file>