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88" r:id="rId4"/>
    <p:sldId id="258" r:id="rId5"/>
    <p:sldId id="259" r:id="rId6"/>
    <p:sldId id="262" r:id="rId7"/>
    <p:sldId id="286" r:id="rId8"/>
    <p:sldId id="261" r:id="rId9"/>
    <p:sldId id="265" r:id="rId10"/>
    <p:sldId id="264" r:id="rId11"/>
    <p:sldId id="287" r:id="rId12"/>
    <p:sldId id="266" r:id="rId13"/>
    <p:sldId id="291" r:id="rId14"/>
    <p:sldId id="289" r:id="rId15"/>
    <p:sldId id="268" r:id="rId16"/>
    <p:sldId id="293" r:id="rId17"/>
    <p:sldId id="290" r:id="rId18"/>
    <p:sldId id="272" r:id="rId19"/>
    <p:sldId id="271" r:id="rId20"/>
    <p:sldId id="273" r:id="rId21"/>
    <p:sldId id="294" r:id="rId22"/>
    <p:sldId id="274" r:id="rId23"/>
    <p:sldId id="292" r:id="rId24"/>
    <p:sldId id="275" r:id="rId25"/>
    <p:sldId id="276" r:id="rId26"/>
    <p:sldId id="277" r:id="rId27"/>
    <p:sldId id="278" r:id="rId28"/>
    <p:sldId id="279" r:id="rId29"/>
    <p:sldId id="263" r:id="rId30"/>
    <p:sldId id="283" r:id="rId3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6600"/>
    <a:srgbClr val="FF0000"/>
    <a:srgbClr val="734949"/>
    <a:srgbClr val="150288"/>
    <a:srgbClr val="583E54"/>
    <a:srgbClr val="6E28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0" autoAdjust="0"/>
    <p:restoredTop sz="95869" autoAdjust="0"/>
  </p:normalViewPr>
  <p:slideViewPr>
    <p:cSldViewPr>
      <p:cViewPr varScale="1">
        <p:scale>
          <a:sx n="41" d="100"/>
          <a:sy n="41" d="100"/>
        </p:scale>
        <p:origin x="-13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  <a:endParaRPr lang="en-US" noProof="0" smtClean="0"/>
          </a:p>
          <a:p>
            <a:pPr lvl="1"/>
            <a:r>
              <a:rPr lang="ar-SA" noProof="0" smtClean="0"/>
              <a:t>المستوى الثاني</a:t>
            </a:r>
            <a:endParaRPr lang="en-US" noProof="0" smtClean="0"/>
          </a:p>
          <a:p>
            <a:pPr lvl="2"/>
            <a:r>
              <a:rPr lang="ar-SA" noProof="0" smtClean="0"/>
              <a:t>المستوى الثالث</a:t>
            </a:r>
            <a:endParaRPr lang="en-US" noProof="0" smtClean="0"/>
          </a:p>
          <a:p>
            <a:pPr lvl="3"/>
            <a:r>
              <a:rPr lang="ar-SA" noProof="0" smtClean="0"/>
              <a:t>المستوى الرابع</a:t>
            </a:r>
            <a:endParaRPr lang="en-US" noProof="0" smtClean="0"/>
          </a:p>
          <a:p>
            <a:pPr lvl="4"/>
            <a:r>
              <a:rPr lang="ar-SA" noProof="0" smtClean="0"/>
              <a:t>المستوى الخامس</a:t>
            </a:r>
            <a:endParaRPr lang="en-US" noProof="0" smtClean="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2C77D9A7-D801-436A-9A27-A04EBA037F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72950-E7F5-4C65-AD04-C133ECB21DDC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8EE63-3C18-4FBB-84F3-7EB98C050E01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426C8-690A-4912-BB5A-DEB3702960F9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E9C07-8377-469E-B2A2-513ACDEDFAC6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C7E4C6-DCC3-41B9-AC04-45BDDF611C2C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FC833B-8C62-47D9-BBF8-29FFBBFC1D7D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A8B28-F298-4C6B-8CFD-A02C040CFFF4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3D387-1D8F-4D46-9C43-750487DE0259}" type="slidenum">
              <a:rPr lang="ar-SA" smtClean="0"/>
              <a:pPr/>
              <a:t>16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C5582-02E2-440F-AD75-19365386AA21}" type="slidenum">
              <a:rPr lang="ar-SA" smtClean="0"/>
              <a:pPr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96978-C9F8-4812-8911-C4DB93AADD45}" type="slidenum">
              <a:rPr lang="ar-SA" smtClean="0"/>
              <a:pPr/>
              <a:t>18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FA0CB-9F19-4054-B3BC-56C75BFB452B}" type="slidenum">
              <a:rPr lang="ar-SA" smtClean="0"/>
              <a:pPr/>
              <a:t>19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4D20F-6130-459D-B4A2-7AB536E71B28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B1DEE3-A15F-46FE-AF87-963B3CA9860A}" type="slidenum">
              <a:rPr lang="ar-SA" smtClean="0"/>
              <a:pPr/>
              <a:t>20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50763-A50E-4A96-AA02-9C9757C7B4BC}" type="slidenum">
              <a:rPr lang="ar-SA" smtClean="0"/>
              <a:pPr/>
              <a:t>21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89DBDD-8499-494E-B572-BE2A26FACD63}" type="slidenum">
              <a:rPr lang="ar-SA" smtClean="0"/>
              <a:pPr/>
              <a:t>22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5ACAF5-B23A-451C-831A-889794008A8B}" type="slidenum">
              <a:rPr lang="ar-SA" smtClean="0"/>
              <a:pPr/>
              <a:t>23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636E8-376A-4DF4-96BA-13F93DE3C39B}" type="slidenum">
              <a:rPr lang="ar-SA" smtClean="0"/>
              <a:pPr/>
              <a:t>24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C8D005-7454-44B5-B703-C4F117B9C491}" type="slidenum">
              <a:rPr lang="ar-SA" smtClean="0"/>
              <a:pPr/>
              <a:t>25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ED7AD-7BA7-474A-849B-A178D2A83BFF}" type="slidenum">
              <a:rPr lang="ar-SA" smtClean="0"/>
              <a:pPr/>
              <a:t>26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CBE6C5-A4E7-4E09-BAFC-4792E6636525}" type="slidenum">
              <a:rPr lang="ar-SA" smtClean="0"/>
              <a:pPr/>
              <a:t>27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5281EA-9651-4807-A7EC-0F65AEFB5E39}" type="slidenum">
              <a:rPr lang="ar-SA" smtClean="0"/>
              <a:pPr/>
              <a:t>28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DDFDD-4CE0-4B0D-91EA-BC0789C6AD5F}" type="slidenum">
              <a:rPr lang="ar-SA" smtClean="0"/>
              <a:pPr/>
              <a:t>29</a:t>
            </a:fld>
            <a:endParaRPr lang="en-US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4F3BF-4AF4-415D-996C-1818F6D73A7E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D8208-FEF5-4946-B7A1-127673424FA0}" type="slidenum">
              <a:rPr lang="ar-SA" smtClean="0"/>
              <a:pPr/>
              <a:t>30</a:t>
            </a:fld>
            <a:endParaRPr lang="en-US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516D0-6A4F-4A81-8B29-81BB6D9B1104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BD324-047E-4D35-8E16-7FAAA0EF97A6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DE037-0DB1-402D-802B-772401BA7D93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8B1273-99BD-4CA7-9FA2-3684EB2B9C06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402C8-F6A2-4F78-8965-2830DF969552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7D2C6A-A3A4-4454-A247-375325F47A9E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5305C-FCD7-4767-85EF-02BD797CD9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2707-B6EB-4ED8-9677-0BAB410CE2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14D46-0C33-4741-AC6A-8F54D722A7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4C2CB-B5A5-451D-BD7C-ED455D7402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3068B-9C54-46C4-BA52-1669A8A6C5B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36FEB-A811-4BB3-8400-2C6901F012A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CA5F5-0F91-48D0-8EFB-1E651FC69B1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00D33-35F5-4315-81C7-D6115EC3A4B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36A9-0B86-4A43-A9BF-AADC9CF93F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50487-75A3-4C02-A391-9770F4F5DE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37920-01FC-4E1E-92AC-6589B11697C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B6864-050B-44D3-9900-EBABB4B4D5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E4810-2F94-40DE-802A-9E1A0BBB907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91DC7988-2B2F-4ECA-B3F0-4E7CB24401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صورة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8" descr="شعار مفرغ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913"/>
            <a:ext cx="1655762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9"/>
          <p:cNvSpPr>
            <a:spLocks noChangeArrowheads="1" noChangeShapeType="1" noTextEdit="1"/>
          </p:cNvSpPr>
          <p:nvPr/>
        </p:nvSpPr>
        <p:spPr bwMode="auto">
          <a:xfrm>
            <a:off x="323850" y="4508500"/>
            <a:ext cx="3543300" cy="16922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218"/>
              </a:avLst>
            </a:prstTxWarp>
          </a:bodyPr>
          <a:lstStyle/>
          <a:p>
            <a:pPr algn="ctr"/>
            <a:r>
              <a:rPr lang="ar-SA" sz="3600" b="1" kern="10">
                <a:ln w="9525">
                  <a:solidFill>
                    <a:srgbClr val="620367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Simplified Arabic"/>
                <a:cs typeface="Simplified Arabic"/>
              </a:rPr>
              <a:t>نحو دور أمثل للمرأة</a:t>
            </a:r>
          </a:p>
        </p:txBody>
      </p:sp>
      <p:sp>
        <p:nvSpPr>
          <p:cNvPr id="2053" name="Freeform 10"/>
          <p:cNvSpPr>
            <a:spLocks/>
          </p:cNvSpPr>
          <p:nvPr/>
        </p:nvSpPr>
        <p:spPr bwMode="auto">
          <a:xfrm>
            <a:off x="323850" y="5661025"/>
            <a:ext cx="4202113" cy="762000"/>
          </a:xfrm>
          <a:custGeom>
            <a:avLst/>
            <a:gdLst>
              <a:gd name="T0" fmla="*/ 0 w 2647"/>
              <a:gd name="T1" fmla="*/ 2147483647 h 480"/>
              <a:gd name="T2" fmla="*/ 2147483647 w 2647"/>
              <a:gd name="T3" fmla="*/ 2147483647 h 480"/>
              <a:gd name="T4" fmla="*/ 2147483647 w 2647"/>
              <a:gd name="T5" fmla="*/ 0 h 480"/>
              <a:gd name="T6" fmla="*/ 0 60000 65536"/>
              <a:gd name="T7" fmla="*/ 0 60000 65536"/>
              <a:gd name="T8" fmla="*/ 0 60000 65536"/>
              <a:gd name="T9" fmla="*/ 0 w 2647"/>
              <a:gd name="T10" fmla="*/ 0 h 480"/>
              <a:gd name="T11" fmla="*/ 2647 w 2647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7" h="480">
                <a:moveTo>
                  <a:pt x="0" y="480"/>
                </a:moveTo>
                <a:lnTo>
                  <a:pt x="1412" y="114"/>
                </a:lnTo>
                <a:lnTo>
                  <a:pt x="2647" y="0"/>
                </a:lnTo>
              </a:path>
            </a:pathLst>
          </a:custGeom>
          <a:solidFill>
            <a:srgbClr val="4E0027"/>
          </a:solidFill>
          <a:ln w="9525">
            <a:solidFill>
              <a:srgbClr val="4E0027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275013" y="260350"/>
            <a:ext cx="54737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5000"/>
              </a:lnSpc>
            </a:pPr>
            <a:r>
              <a:rPr lang="ar-SA" sz="2800" b="1">
                <a:solidFill>
                  <a:srgbClr val="6E2841"/>
                </a:solidFill>
                <a:cs typeface="MCS Jeddah S_U normal." pitchFamily="2" charset="-78"/>
              </a:rPr>
              <a:t>بسم الله الرحمن الرحيم</a:t>
            </a:r>
            <a:br>
              <a:rPr lang="ar-SA" sz="2800" b="1">
                <a:solidFill>
                  <a:srgbClr val="6E2841"/>
                </a:solidFill>
                <a:cs typeface="MCS Jeddah S_U normal." pitchFamily="2" charset="-78"/>
              </a:rPr>
            </a:br>
            <a:r>
              <a:rPr lang="ar-SA" sz="2800" b="1">
                <a:solidFill>
                  <a:srgbClr val="6E2841"/>
                </a:solidFill>
                <a:cs typeface="MCS Jeddah S_U normal." pitchFamily="2" charset="-78"/>
              </a:rPr>
              <a:t/>
            </a:r>
            <a:br>
              <a:rPr lang="ar-SA" sz="2800" b="1">
                <a:solidFill>
                  <a:srgbClr val="6E2841"/>
                </a:solidFill>
                <a:cs typeface="MCS Jeddah S_U normal." pitchFamily="2" charset="-78"/>
              </a:rPr>
            </a:br>
            <a:r>
              <a:rPr lang="ar-SA" sz="6000" b="1">
                <a:solidFill>
                  <a:srgbClr val="6E2841"/>
                </a:solidFill>
                <a:cs typeface="MCS Jeddah S_U normal." pitchFamily="2" charset="-78"/>
              </a:rPr>
              <a:t>جمعية الشقائق بجدة</a:t>
            </a:r>
            <a:endParaRPr lang="en-US" sz="6000" b="1">
              <a:solidFill>
                <a:srgbClr val="6E2841"/>
              </a:solidFill>
              <a:cs typeface="MCS Jeddah S_U normal." pitchFamily="2" charset="-78"/>
            </a:endParaRPr>
          </a:p>
        </p:txBody>
      </p:sp>
      <p:pic>
        <p:nvPicPr>
          <p:cNvPr id="7" name="صورة 6" descr="شعار ناصح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051050" y="765175"/>
            <a:ext cx="41338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شروط الخطة الجيدة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331913" y="4437063"/>
            <a:ext cx="69500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>
              <a:tabLst>
                <a:tab pos="228600" algn="l"/>
                <a:tab pos="1730375" algn="l"/>
              </a:tabLst>
            </a:pPr>
            <a:r>
              <a:rPr lang="ar-SA" sz="5400">
                <a:solidFill>
                  <a:srgbClr val="6E2841"/>
                </a:solidFill>
                <a:cs typeface="Akhbar MT" pitchFamily="2" charset="-78"/>
              </a:rPr>
              <a:t>5.الاستفادة القصوى من الموارد المتوفرة.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987675" y="1844675"/>
            <a:ext cx="52244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5400">
                <a:solidFill>
                  <a:srgbClr val="6E2841"/>
                </a:solidFill>
                <a:cs typeface="Akhbar MT" pitchFamily="2" charset="-78"/>
              </a:rPr>
              <a:t>1.أن تكون أهدافها واضحة .</a:t>
            </a:r>
            <a:endParaRPr lang="en-US" sz="5400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203575" y="2492375"/>
            <a:ext cx="508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5400">
                <a:solidFill>
                  <a:srgbClr val="6E2841"/>
                </a:solidFill>
                <a:cs typeface="Akhbar MT" pitchFamily="2" charset="-78"/>
              </a:rPr>
              <a:t>2.أن تتسم الخطة بالبساطة.</a:t>
            </a:r>
            <a:endParaRPr lang="en-US" sz="5400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79388" y="3141663"/>
            <a:ext cx="8131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5400">
                <a:solidFill>
                  <a:srgbClr val="6E2841"/>
                </a:solidFill>
                <a:cs typeface="Akhbar MT" pitchFamily="2" charset="-78"/>
              </a:rPr>
              <a:t>3.أن تعتمد الخطة على تحليل سليم للأعمال.</a:t>
            </a:r>
            <a:endParaRPr lang="en-US" sz="5400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419475" y="3789363"/>
            <a:ext cx="48688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5400">
                <a:solidFill>
                  <a:srgbClr val="6E2841"/>
                </a:solidFill>
                <a:cs typeface="Akhbar MT" pitchFamily="2" charset="-78"/>
              </a:rPr>
              <a:t>4.أن تكون الخطة متوازنة.</a:t>
            </a:r>
            <a:endParaRPr lang="en-US" sz="5400">
              <a:solidFill>
                <a:srgbClr val="6E2841"/>
              </a:solidFill>
              <a:cs typeface="Akhbar MT" pitchFamily="2" charset="-78"/>
            </a:endParaRPr>
          </a:p>
        </p:txBody>
      </p:sp>
      <p:pic>
        <p:nvPicPr>
          <p:cNvPr id="9" name="صورة 8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/>
      <p:bldP spid="10250" grpId="0"/>
      <p:bldP spid="10251" grpId="0"/>
      <p:bldP spid="102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ar-SA" smtClean="0"/>
              <a:t>( تعد لاحقاً)</a:t>
            </a:r>
          </a:p>
          <a:p>
            <a:pPr eaLnBrk="1" hangingPunct="1"/>
            <a:endParaRPr lang="en-US" smtClean="0"/>
          </a:p>
        </p:txBody>
      </p:sp>
      <p:pic>
        <p:nvPicPr>
          <p:cNvPr id="12292" name="Picture 4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784475" y="0"/>
            <a:ext cx="4376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قائمة الأعمال اليومية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468313" y="620713"/>
            <a:ext cx="8494712" cy="707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ar-SA" sz="2800" b="1">
              <a:solidFill>
                <a:srgbClr val="6E284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(قائمة الأعمال الهامة والعاجلة) </a:t>
            </a:r>
          </a:p>
          <a:p>
            <a:pPr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تضم أي عمل هام وعاجل ”غير مجدول“:</a:t>
            </a:r>
          </a:p>
          <a:p>
            <a:pPr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1-</a:t>
            </a:r>
          </a:p>
          <a:p>
            <a:pPr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2-</a:t>
            </a:r>
          </a:p>
          <a:p>
            <a:pPr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3-</a:t>
            </a:r>
          </a:p>
          <a:p>
            <a:pPr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4-</a:t>
            </a:r>
          </a:p>
          <a:p>
            <a:pPr>
              <a:spcBef>
                <a:spcPct val="50000"/>
              </a:spcBef>
            </a:pPr>
            <a:r>
              <a:rPr lang="ar-SA" sz="2800" b="1">
                <a:solidFill>
                  <a:srgbClr val="6E2841"/>
                </a:solidFill>
              </a:rPr>
              <a:t>5-</a:t>
            </a:r>
          </a:p>
          <a:p>
            <a:pPr>
              <a:spcBef>
                <a:spcPct val="50000"/>
              </a:spcBef>
            </a:pPr>
            <a:r>
              <a:rPr lang="ar-SA" b="1">
                <a:solidFill>
                  <a:srgbClr val="6E2841"/>
                </a:solidFill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ar-SA" b="1">
                <a:solidFill>
                  <a:srgbClr val="6E2841"/>
                </a:solidFill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ar-SA" b="1">
                <a:solidFill>
                  <a:srgbClr val="6E2841"/>
                </a:solidFill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ar-SA" b="1">
                <a:solidFill>
                  <a:srgbClr val="6E2841"/>
                </a:solidFill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ar-SA" b="1">
                <a:solidFill>
                  <a:srgbClr val="6E2841"/>
                </a:solidFill>
              </a:rPr>
              <a:t> .</a:t>
            </a:r>
            <a:endParaRPr lang="en-US" b="1">
              <a:solidFill>
                <a:srgbClr val="6E2841"/>
              </a:solidFill>
            </a:endParaRPr>
          </a:p>
        </p:txBody>
      </p:sp>
      <p:pic>
        <p:nvPicPr>
          <p:cNvPr id="7" name="صورة 6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844675"/>
            <a:ext cx="9082088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ar-SA" sz="11500" b="1">
                <a:solidFill>
                  <a:srgbClr val="FF0000"/>
                </a:solidFill>
              </a:rPr>
              <a:t>الخطة </a:t>
            </a:r>
            <a:r>
              <a:rPr lang="ar-SA" sz="4400" b="1">
                <a:solidFill>
                  <a:srgbClr val="FF0000"/>
                </a:solidFill>
              </a:rPr>
              <a:t>تمثل الإجابة عن السؤال التالي:</a:t>
            </a:r>
          </a:p>
          <a:p>
            <a:pPr algn="ctr"/>
            <a:endParaRPr lang="en-US" sz="4400"/>
          </a:p>
          <a:p>
            <a:pPr algn="ctr"/>
            <a:r>
              <a:rPr lang="ar-SA" sz="3600">
                <a:solidFill>
                  <a:srgbClr val="6E2841"/>
                </a:solidFill>
              </a:rPr>
              <a:t>من يعمل ماذا... ومتى... وأين... وكيف... ولمن... وبكم... ؟</a:t>
            </a:r>
          </a:p>
        </p:txBody>
      </p:sp>
      <p:pic>
        <p:nvPicPr>
          <p:cNvPr id="4" name="صورة 3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24" name="Group 412"/>
          <p:cNvGraphicFramePr>
            <a:graphicFrameLocks noGrp="1"/>
          </p:cNvGraphicFramePr>
          <p:nvPr/>
        </p:nvGraphicFramePr>
        <p:xfrm>
          <a:off x="796925" y="3978275"/>
          <a:ext cx="6799263" cy="1660525"/>
        </p:xfrm>
        <a:graphic>
          <a:graphicData uri="http://schemas.openxmlformats.org/drawingml/2006/table">
            <a:tbl>
              <a:tblPr rtl="1"/>
              <a:tblGrid>
                <a:gridCol w="1079500"/>
                <a:gridCol w="558800"/>
                <a:gridCol w="830263"/>
                <a:gridCol w="736600"/>
                <a:gridCol w="590550"/>
                <a:gridCol w="671512"/>
                <a:gridCol w="962025"/>
                <a:gridCol w="600075"/>
                <a:gridCol w="769938"/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80" name="Picture 366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79" name="Rectangle 367"/>
          <p:cNvSpPr>
            <a:spLocks noChangeArrowheads="1"/>
          </p:cNvSpPr>
          <p:nvPr/>
        </p:nvSpPr>
        <p:spPr bwMode="auto">
          <a:xfrm>
            <a:off x="642938" y="214313"/>
            <a:ext cx="84899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ar-SA" sz="3600" b="1">
                <a:solidFill>
                  <a:srgbClr val="FF0000"/>
                </a:solidFill>
              </a:rPr>
              <a:t>ترجمة الإجابة عن السؤال في الجدول الزمني للخطة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13680" name="Rectangle 368"/>
          <p:cNvSpPr>
            <a:spLocks noChangeArrowheads="1"/>
          </p:cNvSpPr>
          <p:nvPr/>
        </p:nvSpPr>
        <p:spPr bwMode="auto">
          <a:xfrm>
            <a:off x="3725863" y="908050"/>
            <a:ext cx="1838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ar-SA" sz="2400">
                <a:solidFill>
                  <a:srgbClr val="6E2841"/>
                </a:solidFill>
                <a:cs typeface="Monotype Koufi" pitchFamily="2" charset="-78"/>
              </a:rPr>
              <a:t>خطة شهر محرم:</a:t>
            </a:r>
            <a:endParaRPr lang="en-US" sz="2400">
              <a:solidFill>
                <a:srgbClr val="6E2841"/>
              </a:solidFill>
              <a:cs typeface="Monotype Koufi" pitchFamily="2" charset="-78"/>
            </a:endParaRPr>
          </a:p>
        </p:txBody>
      </p:sp>
      <p:graphicFrame>
        <p:nvGraphicFramePr>
          <p:cNvPr id="14069" name="Group 757"/>
          <p:cNvGraphicFramePr>
            <a:graphicFrameLocks noGrp="1"/>
          </p:cNvGraphicFramePr>
          <p:nvPr>
            <p:ph sz="half" idx="1"/>
          </p:nvPr>
        </p:nvGraphicFramePr>
        <p:xfrm>
          <a:off x="395288" y="1484313"/>
          <a:ext cx="8424862" cy="1812925"/>
        </p:xfrm>
        <a:graphic>
          <a:graphicData uri="http://schemas.openxmlformats.org/drawingml/2006/table">
            <a:tbl>
              <a:tblPr rtl="1"/>
              <a:tblGrid>
                <a:gridCol w="290512"/>
                <a:gridCol w="1525588"/>
                <a:gridCol w="1162050"/>
                <a:gridCol w="942975"/>
                <a:gridCol w="873125"/>
                <a:gridCol w="871537"/>
                <a:gridCol w="1016000"/>
                <a:gridCol w="974725"/>
                <a:gridCol w="76835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73" name="Rectangle 461"/>
          <p:cNvSpPr>
            <a:spLocks noChangeArrowheads="1"/>
          </p:cNvSpPr>
          <p:nvPr/>
        </p:nvSpPr>
        <p:spPr bwMode="auto">
          <a:xfrm>
            <a:off x="3635375" y="3357563"/>
            <a:ext cx="1749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ar-SA" sz="2400">
                <a:solidFill>
                  <a:srgbClr val="6E2841"/>
                </a:solidFill>
                <a:ea typeface="Times New Roman" pitchFamily="18" charset="0"/>
                <a:cs typeface="Monotype Koufi" pitchFamily="2" charset="-78"/>
              </a:rPr>
              <a:t>خطة شهر صفر:</a:t>
            </a:r>
            <a:endParaRPr lang="en-US" sz="2400">
              <a:solidFill>
                <a:srgbClr val="6E2841"/>
              </a:solidFill>
              <a:ea typeface="Times New Roman" pitchFamily="18" charset="0"/>
              <a:cs typeface="Monotype Koufi" pitchFamily="2" charset="-78"/>
            </a:endParaRPr>
          </a:p>
        </p:txBody>
      </p:sp>
      <p:sp>
        <p:nvSpPr>
          <p:cNvPr id="13774" name="Rectangle 462"/>
          <p:cNvSpPr>
            <a:spLocks noChangeArrowheads="1"/>
          </p:cNvSpPr>
          <p:nvPr/>
        </p:nvSpPr>
        <p:spPr bwMode="auto">
          <a:xfrm>
            <a:off x="6804025" y="5989638"/>
            <a:ext cx="1619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ar-SA" sz="2800" b="1">
                <a:solidFill>
                  <a:srgbClr val="6E2841"/>
                </a:solidFill>
                <a:cs typeface="Times New Roman" pitchFamily="18" charset="0"/>
              </a:rPr>
              <a:t>وهكذا ...</a:t>
            </a:r>
            <a:endParaRPr lang="ar-SA" sz="2800">
              <a:solidFill>
                <a:srgbClr val="6E2841"/>
              </a:solidFill>
            </a:endParaRPr>
          </a:p>
        </p:txBody>
      </p:sp>
      <p:graphicFrame>
        <p:nvGraphicFramePr>
          <p:cNvPr id="14070" name="Group 758"/>
          <p:cNvGraphicFramePr>
            <a:graphicFrameLocks noGrp="1"/>
          </p:cNvGraphicFramePr>
          <p:nvPr>
            <p:ph sz="half" idx="2"/>
          </p:nvPr>
        </p:nvGraphicFramePr>
        <p:xfrm>
          <a:off x="468313" y="4005263"/>
          <a:ext cx="8331200" cy="2209800"/>
        </p:xfrm>
        <a:graphic>
          <a:graphicData uri="http://schemas.openxmlformats.org/drawingml/2006/table">
            <a:tbl>
              <a:tblPr rtl="1"/>
              <a:tblGrid>
                <a:gridCol w="276225"/>
                <a:gridCol w="1512888"/>
                <a:gridCol w="1152525"/>
                <a:gridCol w="925512"/>
                <a:gridCol w="865188"/>
                <a:gridCol w="863600"/>
                <a:gridCol w="1008062"/>
                <a:gridCol w="936625"/>
                <a:gridCol w="790575"/>
              </a:tblGrid>
              <a:tr h="2984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صورة 9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79" grpId="0" autoUpdateAnimBg="0"/>
      <p:bldP spid="13680" grpId="0" autoUpdateAnimBg="0"/>
      <p:bldP spid="13773" grpId="0" autoUpdateAnimBg="0"/>
      <p:bldP spid="1377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-42863" y="27892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SA"/>
          </a:p>
        </p:txBody>
      </p:sp>
      <p:pic>
        <p:nvPicPr>
          <p:cNvPr id="15363" name="Picture 8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357438" y="549275"/>
            <a:ext cx="6357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الهدف الذكي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572000" y="1700213"/>
            <a:ext cx="38703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4800">
                <a:solidFill>
                  <a:srgbClr val="6E2841"/>
                </a:solidFill>
              </a:rPr>
              <a:t>واضح</a:t>
            </a:r>
          </a:p>
          <a:p>
            <a:r>
              <a:rPr lang="ar-SA" sz="4800">
                <a:solidFill>
                  <a:srgbClr val="6E2841"/>
                </a:solidFill>
              </a:rPr>
              <a:t>واقعي</a:t>
            </a:r>
          </a:p>
          <a:p>
            <a:r>
              <a:rPr lang="ar-SA" sz="4800">
                <a:solidFill>
                  <a:srgbClr val="6E2841"/>
                </a:solidFill>
              </a:rPr>
              <a:t>محدد بزمن</a:t>
            </a:r>
          </a:p>
          <a:p>
            <a:r>
              <a:rPr lang="ar-SA" sz="4800">
                <a:solidFill>
                  <a:srgbClr val="6E2841"/>
                </a:solidFill>
              </a:rPr>
              <a:t>يمكن قياسه</a:t>
            </a:r>
          </a:p>
          <a:p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6" name="صورة 5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-42863" y="27892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SA"/>
          </a:p>
        </p:txBody>
      </p:sp>
      <p:pic>
        <p:nvPicPr>
          <p:cNvPr id="16387" name="Picture 8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357438" y="549275"/>
            <a:ext cx="6357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الخطوات الخمس لكتابة الخطة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2708275"/>
            <a:ext cx="9144000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100">
              <a:solidFill>
                <a:srgbClr val="6E2841"/>
              </a:solidFill>
              <a:latin typeface="Times New Roman" pitchFamily="18" charset="0"/>
              <a:sym typeface="Wingdings 2" pitchFamily="18" charset="2"/>
            </a:endParaRPr>
          </a:p>
          <a:p>
            <a:pPr eaLnBrk="0" hangingPunct="0"/>
            <a:r>
              <a:rPr lang="ar-SA" b="1">
                <a:solidFill>
                  <a:srgbClr val="6E2841"/>
                </a:solidFill>
                <a:latin typeface="Times New Roman" pitchFamily="18" charset="0"/>
                <a:ea typeface="Times New Roman" pitchFamily="18" charset="0"/>
                <a:cs typeface="Mudir MT" pitchFamily="2" charset="-78"/>
                <a:sym typeface="Wingdings 2" pitchFamily="18" charset="2"/>
              </a:rPr>
              <a:t>    </a:t>
            </a:r>
            <a:r>
              <a:rPr lang="ar-SA" sz="3200" b="1">
                <a:solidFill>
                  <a:srgbClr val="6E2841"/>
                </a:solidFill>
                <a:latin typeface="Times New Roman" pitchFamily="18" charset="0"/>
                <a:ea typeface="Times New Roman" pitchFamily="18" charset="0"/>
                <a:cs typeface="Mudir MT" pitchFamily="2" charset="-78"/>
                <a:sym typeface="Wingdings 2" pitchFamily="18" charset="2"/>
              </a:rPr>
              <a:t>اكتب  قائمة أهدافك الذكية الرئيسية لهذا العام .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1-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2-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3-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4-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5-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.</a:t>
            </a:r>
          </a:p>
          <a:p>
            <a:pPr eaLnBrk="0" hangingPunct="0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.</a:t>
            </a:r>
            <a:endParaRPr lang="ar-SA" sz="1600" b="1">
              <a:solidFill>
                <a:srgbClr val="6E2841"/>
              </a:solidFill>
              <a:sym typeface="Wingdings 2" pitchFamily="18" charset="2"/>
            </a:endParaRPr>
          </a:p>
          <a:p>
            <a:pPr algn="ctr" eaLnBrk="0" hangingPunct="0"/>
            <a:endParaRPr lang="en-US" sz="2800" b="1">
              <a:solidFill>
                <a:srgbClr val="6E2841"/>
              </a:solidFill>
              <a:latin typeface="Times New Roman" pitchFamily="18" charset="0"/>
              <a:cs typeface="Mudir MT" pitchFamily="2" charset="-78"/>
              <a:sym typeface="Wingdings 2" pitchFamily="18" charset="2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572000" y="1700213"/>
            <a:ext cx="3870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sym typeface="Wingdings 2" pitchFamily="18" charset="2"/>
              </a:rPr>
              <a:t></a:t>
            </a:r>
            <a:r>
              <a:rPr lang="ar-SA" sz="4800" b="1">
                <a:solidFill>
                  <a:srgbClr val="FF0000"/>
                </a:solidFill>
              </a:rPr>
              <a:t>الخطوة الأولى: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7" name="صورة 6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14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4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4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14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071563" y="1573213"/>
            <a:ext cx="72866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  <a:sym typeface="Wingdings 2" pitchFamily="18" charset="2"/>
              </a:rPr>
              <a:t>تمرين 1</a:t>
            </a:r>
          </a:p>
          <a:p>
            <a:pPr algn="ctr"/>
            <a:endParaRPr lang="ar-SA" sz="4800" b="1">
              <a:solidFill>
                <a:srgbClr val="FF0000"/>
              </a:solidFill>
              <a:sym typeface="Wingdings 2" pitchFamily="18" charset="2"/>
            </a:endParaRPr>
          </a:p>
          <a:p>
            <a:pPr algn="ctr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ea typeface="Times New Roman" pitchFamily="18" charset="0"/>
                <a:cs typeface="Mudir MT" pitchFamily="2" charset="-78"/>
                <a:sym typeface="Wingdings 2" pitchFamily="18" charset="2"/>
              </a:rPr>
              <a:t>اختر ثلاثة أهداف ذكية رئيسية</a:t>
            </a:r>
            <a:endParaRPr lang="en-US" sz="3200" b="1">
              <a:solidFill>
                <a:srgbClr val="6E2841"/>
              </a:solidFill>
              <a:latin typeface="Times New Roman" pitchFamily="18" charset="0"/>
              <a:ea typeface="Times New Roman" pitchFamily="18" charset="0"/>
              <a:cs typeface="Mudir MT" pitchFamily="2" charset="-78"/>
              <a:sym typeface="Wingdings 2" pitchFamily="18" charset="2"/>
            </a:endParaRPr>
          </a:p>
        </p:txBody>
      </p:sp>
      <p:pic>
        <p:nvPicPr>
          <p:cNvPr id="4" name="صورة 3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85813" y="2559050"/>
            <a:ext cx="75009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ar-SA" sz="28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ضع الأهداف الرئيسية في الجدول العام للخطة بدون ذكر للأهداف الفرعية التفصيلية ...”مراحل تحقيق الأهداف الرئيسية“ “الأعمال المتعلقة بالأهداف الرئيسية“</a:t>
            </a:r>
          </a:p>
          <a:p>
            <a:r>
              <a:rPr lang="ar-SA" sz="28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بطريقة المثال التالي: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408488" y="1573213"/>
            <a:ext cx="38687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>
                <a:solidFill>
                  <a:srgbClr val="FF0000"/>
                </a:solidFill>
                <a:sym typeface="Wingdings 2" pitchFamily="18" charset="2"/>
              </a:rPr>
              <a:t></a:t>
            </a:r>
            <a:r>
              <a:rPr lang="ar-SA" sz="4800" b="1">
                <a:solidFill>
                  <a:srgbClr val="FF0000"/>
                </a:solidFill>
              </a:rPr>
              <a:t>الخطوة الثانية 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1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587" name="Group 155"/>
          <p:cNvGraphicFramePr>
            <a:graphicFrameLocks noGrp="1"/>
          </p:cNvGraphicFramePr>
          <p:nvPr>
            <p:ph/>
          </p:nvPr>
        </p:nvGraphicFramePr>
        <p:xfrm>
          <a:off x="250825" y="765175"/>
          <a:ext cx="8713788" cy="5597525"/>
        </p:xfrm>
        <a:graphic>
          <a:graphicData uri="http://schemas.openxmlformats.org/drawingml/2006/table">
            <a:tbl>
              <a:tblPr rtl="1"/>
              <a:tblGrid>
                <a:gridCol w="4321175"/>
                <a:gridCol w="43926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الأعمال المتكررة، المحاضرات الهاتفية، التدريب، الاستشارات الهاتفية، ملتقى الفتيات.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خبر أو مشاركة إعلامية صحفية أسبوعية.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دعاية بلوتوث.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رجب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صفر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شعبان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الحفل السنوي 19/8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ربيع أول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استكمال حقيبة الداعمين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رمضان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زيارة التجار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ربيع ثاني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زيارة تعريفية للتجار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شوال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-------------------------</a:t>
                      </a: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جماد أول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الملتقى الصيفي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ذي القعدة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-------------------------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جماد ثاني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الملتقى الصيفي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Mudir MT" pitchFamily="2" charset="-78"/>
                        </a:rPr>
                        <a:t>ذي الحجة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Mudir M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المفكرة والتقاويم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--------------------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39" name="Rectangle 107"/>
          <p:cNvSpPr>
            <a:spLocks noChangeArrowheads="1"/>
          </p:cNvSpPr>
          <p:nvPr/>
        </p:nvSpPr>
        <p:spPr bwMode="auto">
          <a:xfrm>
            <a:off x="1958975" y="114300"/>
            <a:ext cx="4911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ar-SA" sz="2800">
                <a:solidFill>
                  <a:srgbClr val="6E2841"/>
                </a:solidFill>
                <a:ea typeface="Times New Roman" pitchFamily="18" charset="0"/>
                <a:cs typeface="Mudir MT" pitchFamily="2" charset="-78"/>
              </a:rPr>
              <a:t>مثال : الجدول العام لخطة المدير العام</a:t>
            </a: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71500" y="1573213"/>
            <a:ext cx="8215313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  <a:sym typeface="Wingdings 2" pitchFamily="18" charset="2"/>
              </a:rPr>
              <a:t>تمرين 2</a:t>
            </a:r>
            <a:endParaRPr lang="ar-SA" sz="2400" b="1">
              <a:solidFill>
                <a:srgbClr val="FF0000"/>
              </a:solidFill>
              <a:sym typeface="Wingdings 2" pitchFamily="18" charset="2"/>
            </a:endParaRPr>
          </a:p>
          <a:p>
            <a:pPr algn="ctr"/>
            <a:endParaRPr lang="ar-SA" sz="2400" b="1">
              <a:solidFill>
                <a:srgbClr val="FF0000"/>
              </a:solidFill>
              <a:sym typeface="Wingdings 2" pitchFamily="18" charset="2"/>
            </a:endParaRPr>
          </a:p>
          <a:p>
            <a:pPr algn="ctr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ea typeface="Times New Roman" pitchFamily="18" charset="0"/>
                <a:cs typeface="Mudir MT" pitchFamily="2" charset="-78"/>
                <a:sym typeface="Wingdings 2" pitchFamily="18" charset="2"/>
              </a:rPr>
              <a:t>ضع الأهداف الرئيسية الثلاثة في الجدول العام  للخطة</a:t>
            </a:r>
            <a:endParaRPr lang="en-US" sz="3200" b="1">
              <a:solidFill>
                <a:srgbClr val="6E2841"/>
              </a:solidFill>
              <a:latin typeface="Times New Roman" pitchFamily="18" charset="0"/>
              <a:ea typeface="Times New Roman" pitchFamily="18" charset="0"/>
              <a:cs typeface="Mudir MT" pitchFamily="2" charset="-78"/>
              <a:sym typeface="Wingdings 2" pitchFamily="18" charset="2"/>
            </a:endParaRPr>
          </a:p>
        </p:txBody>
      </p:sp>
      <p:pic>
        <p:nvPicPr>
          <p:cNvPr id="4" name="صورة 3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23850" y="2420938"/>
            <a:ext cx="8604250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ar-SA" sz="2800">
              <a:solidFill>
                <a:srgbClr val="6E2841"/>
              </a:solidFill>
            </a:endParaRPr>
          </a:p>
          <a:p>
            <a:pPr algn="ctr"/>
            <a:endParaRPr lang="ar-SA">
              <a:solidFill>
                <a:srgbClr val="6E2841"/>
              </a:solidFill>
            </a:endParaRPr>
          </a:p>
          <a:p>
            <a:pPr algn="ctr"/>
            <a:endParaRPr lang="en-US">
              <a:solidFill>
                <a:srgbClr val="6E2841"/>
              </a:solidFill>
            </a:endParaRPr>
          </a:p>
          <a:p>
            <a:pPr algn="ctr"/>
            <a:r>
              <a:rPr lang="ar-SA" sz="4400" b="1">
                <a:solidFill>
                  <a:srgbClr val="6E2841"/>
                </a:solidFill>
              </a:rPr>
              <a:t>الخطوات الخمس لكتابة الخطة </a:t>
            </a:r>
          </a:p>
          <a:p>
            <a:pPr algn="ctr"/>
            <a:r>
              <a:rPr lang="ar-SA" sz="4400" b="1">
                <a:solidFill>
                  <a:srgbClr val="6E2841"/>
                </a:solidFill>
              </a:rPr>
              <a:t>( السنوية, الشهرية، الأسبوعية)</a:t>
            </a:r>
          </a:p>
          <a:p>
            <a:pPr algn="ctr"/>
            <a:endParaRPr lang="ar-SA" sz="4400" b="1">
              <a:solidFill>
                <a:srgbClr val="6E2841"/>
              </a:solidFill>
            </a:endParaRPr>
          </a:p>
          <a:p>
            <a:r>
              <a:rPr lang="ar-SA" sz="3200" b="1">
                <a:solidFill>
                  <a:srgbClr val="6E2841"/>
                </a:solidFill>
              </a:rPr>
              <a:t>     </a:t>
            </a:r>
            <a:r>
              <a:rPr lang="ar-SA" sz="3200" b="1">
                <a:solidFill>
                  <a:schemeClr val="accent2"/>
                </a:solidFill>
              </a:rPr>
              <a:t>تقديم عثمان رمضان</a:t>
            </a:r>
          </a:p>
          <a:p>
            <a:r>
              <a:rPr lang="ar-SA" sz="3200" b="1">
                <a:solidFill>
                  <a:schemeClr val="accent2"/>
                </a:solidFill>
              </a:rPr>
              <a:t>مدير عام جمعية الشقائق بجدة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700338" y="1196975"/>
            <a:ext cx="3960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دورة</a:t>
            </a: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98"/>
          <p:cNvSpPr>
            <a:spLocks noChangeShapeType="1"/>
          </p:cNvSpPr>
          <p:nvPr/>
        </p:nvSpPr>
        <p:spPr bwMode="auto">
          <a:xfrm>
            <a:off x="3732213" y="-3170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07" name="Line 119"/>
          <p:cNvSpPr>
            <a:spLocks noChangeShapeType="1"/>
          </p:cNvSpPr>
          <p:nvPr/>
        </p:nvSpPr>
        <p:spPr bwMode="auto">
          <a:xfrm>
            <a:off x="3732213" y="-3170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08" name="Line 120"/>
          <p:cNvSpPr>
            <a:spLocks noChangeShapeType="1"/>
          </p:cNvSpPr>
          <p:nvPr/>
        </p:nvSpPr>
        <p:spPr bwMode="auto">
          <a:xfrm>
            <a:off x="3732213" y="-2865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09" name="Line 130"/>
          <p:cNvSpPr>
            <a:spLocks noChangeShapeType="1"/>
          </p:cNvSpPr>
          <p:nvPr/>
        </p:nvSpPr>
        <p:spPr bwMode="auto">
          <a:xfrm>
            <a:off x="3732213" y="-2865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0" name="Line 131"/>
          <p:cNvSpPr>
            <a:spLocks noChangeShapeType="1"/>
          </p:cNvSpPr>
          <p:nvPr/>
        </p:nvSpPr>
        <p:spPr bwMode="auto">
          <a:xfrm>
            <a:off x="3732213" y="-2560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1" name="Line 141"/>
          <p:cNvSpPr>
            <a:spLocks noChangeShapeType="1"/>
          </p:cNvSpPr>
          <p:nvPr/>
        </p:nvSpPr>
        <p:spPr bwMode="auto">
          <a:xfrm>
            <a:off x="3732213" y="-2560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2" name="Line 142"/>
          <p:cNvSpPr>
            <a:spLocks noChangeShapeType="1"/>
          </p:cNvSpPr>
          <p:nvPr/>
        </p:nvSpPr>
        <p:spPr bwMode="auto">
          <a:xfrm>
            <a:off x="3732213" y="-2255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3" name="Line 152"/>
          <p:cNvSpPr>
            <a:spLocks noChangeShapeType="1"/>
          </p:cNvSpPr>
          <p:nvPr/>
        </p:nvSpPr>
        <p:spPr bwMode="auto">
          <a:xfrm>
            <a:off x="3732213" y="-2255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4" name="Line 153"/>
          <p:cNvSpPr>
            <a:spLocks noChangeShapeType="1"/>
          </p:cNvSpPr>
          <p:nvPr/>
        </p:nvSpPr>
        <p:spPr bwMode="auto">
          <a:xfrm>
            <a:off x="3732213" y="-1951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5" name="Line 163"/>
          <p:cNvSpPr>
            <a:spLocks noChangeShapeType="1"/>
          </p:cNvSpPr>
          <p:nvPr/>
        </p:nvSpPr>
        <p:spPr bwMode="auto">
          <a:xfrm>
            <a:off x="3732213" y="-1951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6" name="Line 175"/>
          <p:cNvSpPr>
            <a:spLocks noChangeShapeType="1"/>
          </p:cNvSpPr>
          <p:nvPr/>
        </p:nvSpPr>
        <p:spPr bwMode="auto">
          <a:xfrm>
            <a:off x="3732213" y="-1341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7" name="Line 200"/>
          <p:cNvSpPr>
            <a:spLocks noChangeShapeType="1"/>
          </p:cNvSpPr>
          <p:nvPr/>
        </p:nvSpPr>
        <p:spPr bwMode="auto">
          <a:xfrm>
            <a:off x="3732213" y="-1341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8" name="Line 201"/>
          <p:cNvSpPr>
            <a:spLocks noChangeShapeType="1"/>
          </p:cNvSpPr>
          <p:nvPr/>
        </p:nvSpPr>
        <p:spPr bwMode="auto">
          <a:xfrm>
            <a:off x="3732213" y="-1036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19" name="Line 212"/>
          <p:cNvSpPr>
            <a:spLocks noChangeShapeType="1"/>
          </p:cNvSpPr>
          <p:nvPr/>
        </p:nvSpPr>
        <p:spPr bwMode="auto">
          <a:xfrm>
            <a:off x="3732213" y="-10366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0" name="Line 213"/>
          <p:cNvSpPr>
            <a:spLocks noChangeShapeType="1"/>
          </p:cNvSpPr>
          <p:nvPr/>
        </p:nvSpPr>
        <p:spPr bwMode="auto">
          <a:xfrm>
            <a:off x="3732213" y="-731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1" name="Line 224"/>
          <p:cNvSpPr>
            <a:spLocks noChangeShapeType="1"/>
          </p:cNvSpPr>
          <p:nvPr/>
        </p:nvSpPr>
        <p:spPr bwMode="auto">
          <a:xfrm>
            <a:off x="3732213" y="-731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2" name="Line 225"/>
          <p:cNvSpPr>
            <a:spLocks noChangeShapeType="1"/>
          </p:cNvSpPr>
          <p:nvPr/>
        </p:nvSpPr>
        <p:spPr bwMode="auto">
          <a:xfrm>
            <a:off x="3732213" y="-427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3" name="Line 236"/>
          <p:cNvSpPr>
            <a:spLocks noChangeShapeType="1"/>
          </p:cNvSpPr>
          <p:nvPr/>
        </p:nvSpPr>
        <p:spPr bwMode="auto">
          <a:xfrm>
            <a:off x="3732213" y="-4270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4" name="Line 237"/>
          <p:cNvSpPr>
            <a:spLocks noChangeShapeType="1"/>
          </p:cNvSpPr>
          <p:nvPr/>
        </p:nvSpPr>
        <p:spPr bwMode="auto">
          <a:xfrm>
            <a:off x="3732213" y="-122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5" name="Line 248"/>
          <p:cNvSpPr>
            <a:spLocks noChangeShapeType="1"/>
          </p:cNvSpPr>
          <p:nvPr/>
        </p:nvSpPr>
        <p:spPr bwMode="auto">
          <a:xfrm>
            <a:off x="3732213" y="-1222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1526" name="Rectangle 261"/>
          <p:cNvSpPr>
            <a:spLocks noChangeArrowheads="1"/>
          </p:cNvSpPr>
          <p:nvPr/>
        </p:nvSpPr>
        <p:spPr bwMode="auto">
          <a:xfrm>
            <a:off x="0" y="10331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527" name="Picture 264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721" name="Rectangle 265"/>
          <p:cNvSpPr>
            <a:spLocks noChangeArrowheads="1"/>
          </p:cNvSpPr>
          <p:nvPr/>
        </p:nvSpPr>
        <p:spPr bwMode="auto">
          <a:xfrm>
            <a:off x="285750" y="1052513"/>
            <a:ext cx="8858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ar-SA" sz="2400" b="1">
                <a:solidFill>
                  <a:srgbClr val="6E2841"/>
                </a:solidFill>
                <a:latin typeface="Times New Roman" pitchFamily="18" charset="0"/>
                <a:ea typeface="Times New Roman" pitchFamily="18" charset="0"/>
                <a:cs typeface="Mudir MT" pitchFamily="2" charset="-78"/>
              </a:rPr>
              <a:t>اكتب الأهداف التفصيلية لكل هدف رئيسي ”الأعمال المتعلقة بكل هدف رئيسي“</a:t>
            </a:r>
            <a:endParaRPr lang="en-US" sz="2400" b="1">
              <a:solidFill>
                <a:srgbClr val="6E2841"/>
              </a:solidFill>
              <a:latin typeface="Times New Roman" pitchFamily="18" charset="0"/>
              <a:ea typeface="Times New Roman" pitchFamily="18" charset="0"/>
              <a:cs typeface="Mudir MT" pitchFamily="2" charset="-78"/>
            </a:endParaRPr>
          </a:p>
        </p:txBody>
      </p:sp>
      <p:graphicFrame>
        <p:nvGraphicFramePr>
          <p:cNvPr id="19949" name="Group 493"/>
          <p:cNvGraphicFramePr>
            <a:graphicFrameLocks noGrp="1"/>
          </p:cNvGraphicFramePr>
          <p:nvPr>
            <p:ph/>
          </p:nvPr>
        </p:nvGraphicFramePr>
        <p:xfrm>
          <a:off x="539750" y="1773238"/>
          <a:ext cx="8240713" cy="4572000"/>
        </p:xfrm>
        <a:graphic>
          <a:graphicData uri="http://schemas.openxmlformats.org/drawingml/2006/table">
            <a:tbl>
              <a:tblPr rtl="1"/>
              <a:tblGrid>
                <a:gridCol w="390525"/>
                <a:gridCol w="5616575"/>
                <a:gridCol w="1584325"/>
                <a:gridCol w="649288"/>
              </a:tblGrid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الهدف الرئيسي الأول: </a:t>
                      </a: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الحفل التعريفي</a:t>
                      </a:r>
                      <a:endParaRPr kumimoji="0" lang="ar-S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تاريخ التنفيذ</a:t>
                      </a:r>
                      <a:endParaRPr kumimoji="0" lang="ar-S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الهدف الرئيسي الثاني: </a:t>
                      </a: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حملة التجار التعريفية</a:t>
                      </a:r>
                      <a:endParaRPr kumimoji="0" lang="ar-S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تاريخ التنفيذ</a:t>
                      </a:r>
                      <a:endParaRPr kumimoji="0" lang="ar-S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781" name="Rectangle 325"/>
          <p:cNvSpPr>
            <a:spLocks noChangeArrowheads="1"/>
          </p:cNvSpPr>
          <p:nvPr/>
        </p:nvSpPr>
        <p:spPr bwMode="auto">
          <a:xfrm>
            <a:off x="4021138" y="350838"/>
            <a:ext cx="38465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sym typeface="Wingdings 2" pitchFamily="18" charset="2"/>
              </a:rPr>
              <a:t></a:t>
            </a:r>
            <a:r>
              <a:rPr lang="ar-SA" sz="4800" b="1">
                <a:solidFill>
                  <a:srgbClr val="FF0000"/>
                </a:solidFill>
              </a:rPr>
              <a:t>الخطوة الثالثة :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19783" name="Rectangle 327"/>
          <p:cNvSpPr>
            <a:spLocks noChangeArrowheads="1"/>
          </p:cNvSpPr>
          <p:nvPr/>
        </p:nvSpPr>
        <p:spPr bwMode="auto">
          <a:xfrm rot="-5400000">
            <a:off x="-23018" y="2696369"/>
            <a:ext cx="1811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000" b="1">
                <a:solidFill>
                  <a:srgbClr val="6E2841"/>
                </a:solidFill>
              </a:rPr>
              <a:t>ترتيب الأعمال زمنياً</a:t>
            </a:r>
          </a:p>
        </p:txBody>
      </p:sp>
      <p:sp>
        <p:nvSpPr>
          <p:cNvPr id="19785" name="Rectangle 329"/>
          <p:cNvSpPr>
            <a:spLocks noChangeArrowheads="1"/>
          </p:cNvSpPr>
          <p:nvPr/>
        </p:nvSpPr>
        <p:spPr bwMode="auto">
          <a:xfrm rot="-5400000">
            <a:off x="-23018" y="4928394"/>
            <a:ext cx="1811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000" b="1">
                <a:solidFill>
                  <a:srgbClr val="6E2841"/>
                </a:solidFill>
              </a:rPr>
              <a:t>ترتيب الأعمال زمنياً</a:t>
            </a:r>
          </a:p>
        </p:txBody>
      </p:sp>
      <p:pic>
        <p:nvPicPr>
          <p:cNvPr id="29" name="صورة 28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21" grpId="0"/>
      <p:bldP spid="19781" grpId="0"/>
      <p:bldP spid="19783" grpId="0"/>
      <p:bldP spid="197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71500" y="1573213"/>
            <a:ext cx="8215313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6000" b="1">
                <a:solidFill>
                  <a:srgbClr val="FF0000"/>
                </a:solidFill>
                <a:sym typeface="Wingdings 2" pitchFamily="18" charset="2"/>
              </a:rPr>
              <a:t>تمرين 3</a:t>
            </a:r>
          </a:p>
          <a:p>
            <a:pPr algn="ctr"/>
            <a:endParaRPr lang="ar-SA" sz="2000" b="1">
              <a:solidFill>
                <a:srgbClr val="FF0000"/>
              </a:solidFill>
              <a:sym typeface="Wingdings 2" pitchFamily="18" charset="2"/>
            </a:endParaRPr>
          </a:p>
          <a:p>
            <a:pPr algn="ctr"/>
            <a:r>
              <a:rPr lang="ar-SA" sz="2800" b="1">
                <a:solidFill>
                  <a:srgbClr val="6E2841"/>
                </a:solidFill>
                <a:latin typeface="Times New Roman" pitchFamily="18" charset="0"/>
                <a:ea typeface="Times New Roman" pitchFamily="18" charset="0"/>
                <a:cs typeface="Mudir MT" pitchFamily="2" charset="-78"/>
                <a:sym typeface="Wingdings 2" pitchFamily="18" charset="2"/>
              </a:rPr>
              <a:t>اكتب  ثلاثة أهداف تفصيلية لكل هدف رئيسي  في الجدول العام  للخطة</a:t>
            </a:r>
            <a:endParaRPr lang="en-US" sz="2800" b="1">
              <a:solidFill>
                <a:srgbClr val="6E2841"/>
              </a:solidFill>
              <a:latin typeface="Times New Roman" pitchFamily="18" charset="0"/>
              <a:ea typeface="Times New Roman" pitchFamily="18" charset="0"/>
              <a:cs typeface="Mudir MT" pitchFamily="2" charset="-78"/>
              <a:sym typeface="Wingdings 2" pitchFamily="18" charset="2"/>
            </a:endParaRPr>
          </a:p>
        </p:txBody>
      </p:sp>
      <p:pic>
        <p:nvPicPr>
          <p:cNvPr id="4" name="صورة 3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376363" y="2386013"/>
            <a:ext cx="6353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انقل الأعمال إلى الجدول الزمني</a:t>
            </a:r>
            <a:r>
              <a:rPr lang="ar-SA" sz="3200">
                <a:sym typeface="Wingdings 2" pitchFamily="18" charset="2"/>
              </a:rPr>
              <a:t> </a:t>
            </a:r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  <a:sym typeface="Wingdings 2" pitchFamily="18" charset="2"/>
              </a:rPr>
              <a:t>للخطة ...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506788" y="1501775"/>
            <a:ext cx="40116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sym typeface="Wingdings 2" pitchFamily="18" charset="2"/>
              </a:rPr>
              <a:t></a:t>
            </a:r>
            <a:r>
              <a:rPr lang="ar-SA" sz="4800" b="1">
                <a:solidFill>
                  <a:srgbClr val="FF0000"/>
                </a:solidFill>
              </a:rPr>
              <a:t>الخطوة الرابعة 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24" name="Group 412"/>
          <p:cNvGraphicFramePr>
            <a:graphicFrameLocks noGrp="1"/>
          </p:cNvGraphicFramePr>
          <p:nvPr/>
        </p:nvGraphicFramePr>
        <p:xfrm>
          <a:off x="796925" y="3978275"/>
          <a:ext cx="6799263" cy="1660525"/>
        </p:xfrm>
        <a:graphic>
          <a:graphicData uri="http://schemas.openxmlformats.org/drawingml/2006/table">
            <a:tbl>
              <a:tblPr rtl="1"/>
              <a:tblGrid>
                <a:gridCol w="1079500"/>
                <a:gridCol w="558800"/>
                <a:gridCol w="830263"/>
                <a:gridCol w="736600"/>
                <a:gridCol w="590550"/>
                <a:gridCol w="671512"/>
                <a:gridCol w="962025"/>
                <a:gridCol w="600075"/>
                <a:gridCol w="769938"/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20" name="Picture 366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79" name="Rectangle 367"/>
          <p:cNvSpPr>
            <a:spLocks noChangeArrowheads="1"/>
          </p:cNvSpPr>
          <p:nvPr/>
        </p:nvSpPr>
        <p:spPr bwMode="auto">
          <a:xfrm>
            <a:off x="642938" y="214313"/>
            <a:ext cx="84899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ar-SA" sz="3600" b="1">
                <a:solidFill>
                  <a:srgbClr val="FF0000"/>
                </a:solidFill>
              </a:rPr>
              <a:t>الجدول الزمني للخطة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13680" name="Rectangle 368"/>
          <p:cNvSpPr>
            <a:spLocks noChangeArrowheads="1"/>
          </p:cNvSpPr>
          <p:nvPr/>
        </p:nvSpPr>
        <p:spPr bwMode="auto">
          <a:xfrm>
            <a:off x="3725863" y="908050"/>
            <a:ext cx="1838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ar-SA" sz="2400">
                <a:solidFill>
                  <a:srgbClr val="6E2841"/>
                </a:solidFill>
                <a:cs typeface="Monotype Koufi" pitchFamily="2" charset="-78"/>
              </a:rPr>
              <a:t>خطة شهر محرم:</a:t>
            </a:r>
            <a:endParaRPr lang="en-US" sz="2400">
              <a:solidFill>
                <a:srgbClr val="6E2841"/>
              </a:solidFill>
              <a:cs typeface="Monotype Koufi" pitchFamily="2" charset="-78"/>
            </a:endParaRPr>
          </a:p>
        </p:txBody>
      </p:sp>
      <p:graphicFrame>
        <p:nvGraphicFramePr>
          <p:cNvPr id="14069" name="Group 757"/>
          <p:cNvGraphicFramePr>
            <a:graphicFrameLocks noGrp="1"/>
          </p:cNvGraphicFramePr>
          <p:nvPr>
            <p:ph sz="half" idx="1"/>
          </p:nvPr>
        </p:nvGraphicFramePr>
        <p:xfrm>
          <a:off x="395288" y="1484313"/>
          <a:ext cx="8424862" cy="1812925"/>
        </p:xfrm>
        <a:graphic>
          <a:graphicData uri="http://schemas.openxmlformats.org/drawingml/2006/table">
            <a:tbl>
              <a:tblPr rtl="1"/>
              <a:tblGrid>
                <a:gridCol w="290512"/>
                <a:gridCol w="1525588"/>
                <a:gridCol w="1162050"/>
                <a:gridCol w="942975"/>
                <a:gridCol w="873125"/>
                <a:gridCol w="871537"/>
                <a:gridCol w="1016000"/>
                <a:gridCol w="974725"/>
                <a:gridCol w="76835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73" name="Rectangle 461"/>
          <p:cNvSpPr>
            <a:spLocks noChangeArrowheads="1"/>
          </p:cNvSpPr>
          <p:nvPr/>
        </p:nvSpPr>
        <p:spPr bwMode="auto">
          <a:xfrm>
            <a:off x="3635375" y="3357563"/>
            <a:ext cx="1749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ar-SA" sz="2400">
                <a:solidFill>
                  <a:srgbClr val="6E2841"/>
                </a:solidFill>
                <a:ea typeface="Times New Roman" pitchFamily="18" charset="0"/>
                <a:cs typeface="Monotype Koufi" pitchFamily="2" charset="-78"/>
              </a:rPr>
              <a:t>خطة شهر صفر:</a:t>
            </a:r>
            <a:endParaRPr lang="en-US" sz="2400">
              <a:solidFill>
                <a:srgbClr val="6E2841"/>
              </a:solidFill>
              <a:ea typeface="Times New Roman" pitchFamily="18" charset="0"/>
              <a:cs typeface="Monotype Koufi" pitchFamily="2" charset="-78"/>
            </a:endParaRPr>
          </a:p>
        </p:txBody>
      </p:sp>
      <p:sp>
        <p:nvSpPr>
          <p:cNvPr id="13774" name="Rectangle 462"/>
          <p:cNvSpPr>
            <a:spLocks noChangeArrowheads="1"/>
          </p:cNvSpPr>
          <p:nvPr/>
        </p:nvSpPr>
        <p:spPr bwMode="auto">
          <a:xfrm>
            <a:off x="6804025" y="5989638"/>
            <a:ext cx="1619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ar-SA" sz="2800" b="1">
                <a:solidFill>
                  <a:srgbClr val="6E2841"/>
                </a:solidFill>
                <a:cs typeface="Times New Roman" pitchFamily="18" charset="0"/>
              </a:rPr>
              <a:t>وهكذا ...</a:t>
            </a:r>
            <a:endParaRPr lang="ar-SA" sz="2800">
              <a:solidFill>
                <a:srgbClr val="6E2841"/>
              </a:solidFill>
            </a:endParaRPr>
          </a:p>
        </p:txBody>
      </p:sp>
      <p:graphicFrame>
        <p:nvGraphicFramePr>
          <p:cNvPr id="14070" name="Group 758"/>
          <p:cNvGraphicFramePr>
            <a:graphicFrameLocks noGrp="1"/>
          </p:cNvGraphicFramePr>
          <p:nvPr>
            <p:ph sz="half" idx="2"/>
          </p:nvPr>
        </p:nvGraphicFramePr>
        <p:xfrm>
          <a:off x="468313" y="4005263"/>
          <a:ext cx="8331200" cy="2209800"/>
        </p:xfrm>
        <a:graphic>
          <a:graphicData uri="http://schemas.openxmlformats.org/drawingml/2006/table">
            <a:tbl>
              <a:tblPr rtl="1"/>
              <a:tblGrid>
                <a:gridCol w="276225"/>
                <a:gridCol w="1512888"/>
                <a:gridCol w="1152525"/>
                <a:gridCol w="925512"/>
                <a:gridCol w="865188"/>
                <a:gridCol w="863600"/>
                <a:gridCol w="1008062"/>
                <a:gridCol w="936625"/>
                <a:gridCol w="790575"/>
              </a:tblGrid>
              <a:tr h="2984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صورة 9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79" grpId="0" autoUpdateAnimBg="0"/>
      <p:bldP spid="13680" grpId="0" autoUpdateAnimBg="0"/>
      <p:bldP spid="13773" grpId="0" autoUpdateAnimBg="0"/>
      <p:bldP spid="1377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-84138" y="2420938"/>
            <a:ext cx="92281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ar-SA" sz="32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</a:rPr>
              <a:t>قسم الخطة أسبوعيا من خلال إعادة تقسيم الخطة الشهرية إلى أسابيع الشهر الأربعة...</a:t>
            </a:r>
            <a:r>
              <a:rPr lang="en-US" sz="3200"/>
              <a:t>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208338" y="1500188"/>
            <a:ext cx="43211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sym typeface="Wingdings 2" pitchFamily="18" charset="2"/>
              </a:rPr>
              <a:t></a:t>
            </a:r>
            <a:r>
              <a:rPr lang="ar-SA" sz="4800" b="1">
                <a:solidFill>
                  <a:srgbClr val="FF0000"/>
                </a:solidFill>
              </a:rPr>
              <a:t>الخطوة الخامسة 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19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748" name="Rectangle 220"/>
          <p:cNvSpPr>
            <a:spLocks noChangeArrowheads="1"/>
          </p:cNvSpPr>
          <p:nvPr/>
        </p:nvSpPr>
        <p:spPr bwMode="auto">
          <a:xfrm>
            <a:off x="6873875" y="0"/>
            <a:ext cx="233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ملاحظات :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22749" name="Rectangle 221"/>
          <p:cNvSpPr>
            <a:spLocks noChangeArrowheads="1"/>
          </p:cNvSpPr>
          <p:nvPr/>
        </p:nvSpPr>
        <p:spPr bwMode="auto">
          <a:xfrm>
            <a:off x="149225" y="1989138"/>
            <a:ext cx="8424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eaLnBrk="0" hangingPunct="0">
              <a:tabLst>
                <a:tab pos="228600" algn="l"/>
              </a:tabLst>
            </a:pPr>
            <a:r>
              <a:rPr lang="en-US" sz="2800">
                <a:solidFill>
                  <a:srgbClr val="6E2841"/>
                </a:solidFill>
                <a:ea typeface="Times New Roman" pitchFamily="18" charset="0"/>
                <a:cs typeface="Andalus" pitchFamily="18" charset="-78"/>
                <a:sym typeface="Wingdings 2" pitchFamily="18" charset="2"/>
              </a:rPr>
              <a:t></a:t>
            </a:r>
            <a:r>
              <a:rPr lang="ar-SA" sz="2800">
                <a:solidFill>
                  <a:srgbClr val="6E2841"/>
                </a:solidFill>
                <a:ea typeface="Times New Roman" pitchFamily="18" charset="0"/>
                <a:cs typeface="Andalus" pitchFamily="18" charset="-78"/>
              </a:rPr>
              <a:t>يتم تقويم الخطة نهاية كل شهر عن طريق الجدول الزمني للخطة ”معدل“:</a:t>
            </a:r>
            <a:endParaRPr lang="en-US" sz="2800">
              <a:ea typeface="Times New Roman" pitchFamily="18" charset="0"/>
              <a:cs typeface="Andalus" pitchFamily="18" charset="-78"/>
            </a:endParaRPr>
          </a:p>
        </p:txBody>
      </p:sp>
      <p:graphicFrame>
        <p:nvGraphicFramePr>
          <p:cNvPr id="22906" name="Group 378"/>
          <p:cNvGraphicFramePr>
            <a:graphicFrameLocks noGrp="1"/>
          </p:cNvGraphicFramePr>
          <p:nvPr>
            <p:ph/>
          </p:nvPr>
        </p:nvGraphicFramePr>
        <p:xfrm>
          <a:off x="323850" y="2924175"/>
          <a:ext cx="8605838" cy="1112838"/>
        </p:xfrm>
        <a:graphic>
          <a:graphicData uri="http://schemas.openxmlformats.org/drawingml/2006/table">
            <a:tbl>
              <a:tblPr rtl="1"/>
              <a:tblGrid>
                <a:gridCol w="282575"/>
                <a:gridCol w="987425"/>
                <a:gridCol w="915988"/>
                <a:gridCol w="776287"/>
                <a:gridCol w="819150"/>
                <a:gridCol w="863600"/>
                <a:gridCol w="1152525"/>
                <a:gridCol w="792163"/>
                <a:gridCol w="576262"/>
                <a:gridCol w="576263"/>
                <a:gridCol w="8636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العمل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 يقوم به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متى يؤدى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أين يؤدى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كيف يؤدى 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الفئة المستهدفة 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التكلفة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028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نفذ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028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لم ينفذ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50288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ملاحظات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284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ar-S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6E284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صورة 5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2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48" grpId="0"/>
      <p:bldP spid="2274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847850"/>
            <a:ext cx="86042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tabLst>
                <a:tab pos="244475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يجب أن تكون الخطة مناسبة للقدرات والإمكانيات والمكان والزمان.</a:t>
            </a:r>
          </a:p>
          <a:p>
            <a:pPr marL="342900" indent="-342900">
              <a:tabLst>
                <a:tab pos="244475" algn="l"/>
              </a:tabLst>
            </a:pPr>
            <a:endParaRPr lang="en-US" sz="900">
              <a:solidFill>
                <a:srgbClr val="6E2841"/>
              </a:solidFill>
              <a:cs typeface="Andalus" pitchFamily="18" charset="-78"/>
            </a:endParaRPr>
          </a:p>
          <a:p>
            <a:pPr marL="342900" indent="-342900">
              <a:tabLst>
                <a:tab pos="244475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يؤخذ اعتماد المدير على البرامج والأنشطة قبل وضعها في جدول الخطة الزمنية.</a:t>
            </a:r>
          </a:p>
          <a:p>
            <a:pPr marL="342900" indent="-342900">
              <a:tabLst>
                <a:tab pos="244475" algn="l"/>
              </a:tabLst>
            </a:pPr>
            <a:endParaRPr lang="en-US" sz="900">
              <a:solidFill>
                <a:srgbClr val="6E2841"/>
              </a:solidFill>
              <a:cs typeface="Andalus" pitchFamily="18" charset="-78"/>
            </a:endParaRPr>
          </a:p>
          <a:p>
            <a:pPr marL="342900" indent="-342900">
              <a:tabLst>
                <a:tab pos="244475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يضع الموظف بنفسه خطته وذلك أدعى لقبول تنفيذها بدلاص من أن تفرض عليه.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810375" y="0"/>
            <a:ext cx="2333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800" b="1">
                <a:solidFill>
                  <a:srgbClr val="FF0000"/>
                </a:solidFill>
              </a:rPr>
              <a:t>ملاحظات</a:t>
            </a:r>
            <a:r>
              <a:rPr lang="ar-SA" sz="5400">
                <a:solidFill>
                  <a:srgbClr val="6E2841"/>
                </a:solidFill>
                <a:cs typeface="Andalus" pitchFamily="18" charset="-78"/>
              </a:rPr>
              <a:t> </a:t>
            </a:r>
            <a:r>
              <a:rPr lang="ar-SA" sz="4800" b="1">
                <a:solidFill>
                  <a:srgbClr val="FF0000"/>
                </a:solidFill>
              </a:rPr>
              <a:t>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ChangeArrowheads="1"/>
          </p:cNvSpPr>
          <p:nvPr/>
        </p:nvSpPr>
        <p:spPr bwMode="auto">
          <a:xfrm>
            <a:off x="-179388" y="39624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8675" name="Picture 7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-252413" y="1916113"/>
            <a:ext cx="8893176" cy="395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ea typeface="Times New Roman" pitchFamily="18" charset="0"/>
                <a:cs typeface="Andalus" pitchFamily="18" charset="-78"/>
              </a:rPr>
              <a:t>تقدم الخطة كاملة إلى المدير العام في بداية العام.</a:t>
            </a:r>
          </a:p>
          <a:p>
            <a:pPr>
              <a:tabLst>
                <a:tab pos="228600" algn="l"/>
              </a:tabLst>
            </a:pPr>
            <a:endParaRPr lang="en-US" sz="900">
              <a:solidFill>
                <a:srgbClr val="6E2841"/>
              </a:solidFill>
              <a:ea typeface="Times New Roman" pitchFamily="18" charset="0"/>
              <a:cs typeface="Andalus" pitchFamily="18" charset="-78"/>
            </a:endParaRPr>
          </a:p>
          <a:p>
            <a:pPr eaLnBrk="0" hangingPunct="0">
              <a:tabLst>
                <a:tab pos="228600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يمكن أن يدخل على الخطة بعض التعديلات الطارئة عند الضرورة أو  الحاجة الملحة خلال العام.</a:t>
            </a:r>
          </a:p>
          <a:p>
            <a:pPr eaLnBrk="0" hangingPunct="0">
              <a:tabLst>
                <a:tab pos="228600" algn="l"/>
              </a:tabLst>
            </a:pPr>
            <a:endParaRPr lang="en-US" sz="900">
              <a:solidFill>
                <a:srgbClr val="6E2841"/>
              </a:solidFill>
              <a:cs typeface="Andalus" pitchFamily="18" charset="-78"/>
            </a:endParaRPr>
          </a:p>
          <a:p>
            <a:pPr eaLnBrk="0" hangingPunct="0">
              <a:tabLst>
                <a:tab pos="228600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من المتوقع أن تكثر التعديلات عادة في السنة الأولى لكتابة الخطة فلا داعي للقلق.</a:t>
            </a:r>
          </a:p>
          <a:p>
            <a:pPr eaLnBrk="0" hangingPunct="0">
              <a:tabLst>
                <a:tab pos="228600" algn="l"/>
              </a:tabLst>
            </a:pPr>
            <a:endParaRPr lang="en-US" sz="900">
              <a:solidFill>
                <a:srgbClr val="6E2841"/>
              </a:solidFill>
              <a:cs typeface="Andalus" pitchFamily="18" charset="-78"/>
            </a:endParaRPr>
          </a:p>
          <a:p>
            <a:pPr eaLnBrk="0" hangingPunct="0">
              <a:tabLst>
                <a:tab pos="228600" algn="l"/>
              </a:tabLst>
            </a:pPr>
            <a:r>
              <a:rPr lang="ar-SA" sz="2800">
                <a:solidFill>
                  <a:srgbClr val="6E2841"/>
                </a:solidFill>
                <a:sym typeface="Wingdings 2" pitchFamily="18" charset="2"/>
              </a:rPr>
              <a:t> </a:t>
            </a:r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يتم تسليم خطة الشهر المعدلة في بداية الشهر إلى المدير العام (في حالة عدم التسليم تعتمد خطة الشهر المقدمة  في بداية العام)كما يتم تسليم تقويم خطة  الشهر في نهايته.</a:t>
            </a:r>
            <a:endParaRPr lang="en-US" sz="2800">
              <a:solidFill>
                <a:srgbClr val="6E2841"/>
              </a:solidFill>
              <a:cs typeface="Andalus" pitchFamily="18" charset="-78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810375" y="0"/>
            <a:ext cx="2333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800" b="1">
                <a:solidFill>
                  <a:srgbClr val="FF0000"/>
                </a:solidFill>
              </a:rPr>
              <a:t>ملاحظات</a:t>
            </a:r>
            <a:r>
              <a:rPr lang="ar-SA" sz="5400">
                <a:solidFill>
                  <a:srgbClr val="6E2841"/>
                </a:solidFill>
                <a:cs typeface="Andalus" pitchFamily="18" charset="-78"/>
              </a:rPr>
              <a:t> </a:t>
            </a:r>
            <a:r>
              <a:rPr lang="ar-SA" sz="4800" b="1">
                <a:solidFill>
                  <a:srgbClr val="FF0000"/>
                </a:solidFill>
              </a:rPr>
              <a:t>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6" name="صورة 5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4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9"/>
          <p:cNvSpPr>
            <a:spLocks noChangeArrowheads="1"/>
          </p:cNvSpPr>
          <p:nvPr/>
        </p:nvSpPr>
        <p:spPr bwMode="auto">
          <a:xfrm>
            <a:off x="1908175" y="36449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ar-SA" sz="1400">
              <a:cs typeface="Times New Roman" pitchFamily="18" charset="0"/>
            </a:endParaRPr>
          </a:p>
          <a:p>
            <a:pPr algn="l" rtl="0" eaLnBrk="0" hangingPunct="0"/>
            <a:r>
              <a:rPr lang="ar-SA" sz="1400">
                <a:cs typeface="Times New Roman" pitchFamily="18" charset="0"/>
              </a:rPr>
              <a:t>.</a:t>
            </a:r>
            <a:r>
              <a:rPr lang="en-US" sz="1100"/>
              <a:t> </a:t>
            </a:r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79388" y="2852738"/>
            <a:ext cx="8358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يجب تناسق وتناغم خطة الأقسام النسائية مع نظائرها في الأقسام الرجالية</a:t>
            </a:r>
            <a:endParaRPr lang="en-US" sz="2800">
              <a:solidFill>
                <a:srgbClr val="6E2841"/>
              </a:solidFill>
              <a:cs typeface="Andalus" pitchFamily="18" charset="-78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23850" y="1916113"/>
            <a:ext cx="82073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6E2841"/>
                </a:solidFill>
                <a:sym typeface="Wingdings 2" pitchFamily="18" charset="2"/>
              </a:rPr>
              <a:t></a:t>
            </a:r>
            <a:r>
              <a:rPr lang="ar-SA" sz="2800"/>
              <a:t>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يتم تقييم أداء الموظف بناء على معايير الأداء وأهمها مدى تنفيذ خطته</a:t>
            </a:r>
            <a:r>
              <a:rPr lang="ar-SA" sz="2800">
                <a:solidFill>
                  <a:srgbClr val="6E2841"/>
                </a:solidFill>
              </a:rPr>
              <a:t> ، </a:t>
            </a:r>
            <a:r>
              <a:rPr lang="ar-SA" sz="2800">
                <a:solidFill>
                  <a:srgbClr val="6E2841"/>
                </a:solidFill>
                <a:cs typeface="Andalus" pitchFamily="18" charset="-78"/>
              </a:rPr>
              <a:t>”يشارك الموظف في تقويمه لنفسه“</a:t>
            </a:r>
            <a:endParaRPr lang="en-US" sz="2800">
              <a:solidFill>
                <a:srgbClr val="6E2841"/>
              </a:solidFill>
              <a:cs typeface="Andalus" pitchFamily="18" charset="-78"/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6810375" y="0"/>
            <a:ext cx="2333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800" b="1">
                <a:solidFill>
                  <a:srgbClr val="FF0000"/>
                </a:solidFill>
              </a:rPr>
              <a:t>ملاحظات</a:t>
            </a:r>
            <a:r>
              <a:rPr lang="ar-SA" sz="5400">
                <a:solidFill>
                  <a:srgbClr val="6E2841"/>
                </a:solidFill>
                <a:cs typeface="Andalus" pitchFamily="18" charset="-78"/>
              </a:rPr>
              <a:t> </a:t>
            </a:r>
            <a:r>
              <a:rPr lang="ar-SA" sz="4800" b="1">
                <a:solidFill>
                  <a:srgbClr val="FF0000"/>
                </a:solidFill>
              </a:rPr>
              <a:t>: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7" name="صورة 6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/>
      <p:bldP spid="25614" grpId="0"/>
      <p:bldP spid="256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80975" y="1428750"/>
            <a:ext cx="882491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730375" algn="l"/>
              </a:tabLst>
            </a:pPr>
            <a:endParaRPr lang="ar-SA" sz="6000" b="1">
              <a:solidFill>
                <a:srgbClr val="6E2841"/>
              </a:solidFill>
              <a:cs typeface="Akhbar MT" pitchFamily="2" charset="-78"/>
            </a:endParaRPr>
          </a:p>
          <a:p>
            <a:pPr>
              <a:tabLst>
                <a:tab pos="1730375" algn="l"/>
              </a:tabLst>
            </a:pPr>
            <a:r>
              <a:rPr lang="ar-SA" sz="8000" b="1">
                <a:solidFill>
                  <a:srgbClr val="FF0000"/>
                </a:solidFill>
                <a:cs typeface="Akhbar MT" pitchFamily="2" charset="-78"/>
              </a:rPr>
              <a:t>وأخيراً:</a:t>
            </a:r>
          </a:p>
          <a:p>
            <a:pPr algn="ctr">
              <a:tabLst>
                <a:tab pos="1730375" algn="l"/>
              </a:tabLst>
            </a:pPr>
            <a:r>
              <a:rPr lang="ar-SA" sz="6000" b="1">
                <a:solidFill>
                  <a:srgbClr val="6E2841"/>
                </a:solidFill>
                <a:cs typeface="Akhbar MT" pitchFamily="2" charset="-78"/>
              </a:rPr>
              <a:t>(إذا فشلت في أن تخطط فإنك تخطط لفشلك)</a:t>
            </a:r>
          </a:p>
        </p:txBody>
      </p:sp>
      <p:pic>
        <p:nvPicPr>
          <p:cNvPr id="4" name="صورة 3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23850" y="2420938"/>
            <a:ext cx="86042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ar-SA" sz="2800">
              <a:solidFill>
                <a:srgbClr val="6E2841"/>
              </a:solidFill>
            </a:endParaRPr>
          </a:p>
          <a:p>
            <a:pPr algn="ctr"/>
            <a:endParaRPr lang="ar-SA">
              <a:solidFill>
                <a:srgbClr val="6E2841"/>
              </a:solidFill>
            </a:endParaRPr>
          </a:p>
          <a:p>
            <a:pPr algn="ctr"/>
            <a:endParaRPr lang="en-US">
              <a:solidFill>
                <a:srgbClr val="6E2841"/>
              </a:solidFill>
            </a:endParaRPr>
          </a:p>
          <a:p>
            <a:pPr algn="ctr"/>
            <a:r>
              <a:rPr lang="ar-SA" sz="4400" b="1">
                <a:solidFill>
                  <a:srgbClr val="6E2841"/>
                </a:solidFill>
              </a:rPr>
              <a:t>القدرة على بناء الخطة السنوية بالتفصيل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700338" y="1196975"/>
            <a:ext cx="3960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مخرجات الدورة</a:t>
            </a: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071563" y="1628775"/>
            <a:ext cx="7000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0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</a:rPr>
              <a:t>قال صلى الله عليه وسلم: “إن الله يحب إذا عمل أحدكم عملاً أن يتقنه“</a:t>
            </a:r>
            <a:endParaRPr lang="en-US" sz="40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2916238" y="4292600"/>
            <a:ext cx="35274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48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</a:rPr>
              <a:t>عثمان رمضان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E2841"/>
                </a:solidFill>
                <a:latin typeface="Times New Roman" pitchFamily="18" charset="0"/>
                <a:cs typeface="Mudir MT" pitchFamily="2" charset="-78"/>
              </a:rPr>
              <a:t>or121@hotmail.com</a:t>
            </a: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5" grpId="1"/>
      <p:bldP spid="409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79613" y="2540000"/>
            <a:ext cx="5834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730375" algn="l"/>
              </a:tabLst>
            </a:pPr>
            <a:r>
              <a:rPr lang="ar-SA" sz="6000" b="1">
                <a:solidFill>
                  <a:srgbClr val="6E2841"/>
                </a:solidFill>
                <a:cs typeface="Akhbar MT" pitchFamily="2" charset="-78"/>
              </a:rPr>
              <a:t>هو تحديد مواضع الخطى.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779838" y="1196975"/>
            <a:ext cx="2279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التخطيط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صورة 8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000250" y="620713"/>
            <a:ext cx="6286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ما مدى حاجتك إلى التخطيط ؟؟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4508500"/>
            <a:ext cx="836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>
              <a:tabLst>
                <a:tab pos="457200" algn="l"/>
                <a:tab pos="1730375" algn="l"/>
              </a:tabLst>
            </a:pPr>
            <a:r>
              <a:rPr lang="ar-SA" sz="3200" b="1">
                <a:solidFill>
                  <a:srgbClr val="6E2841"/>
                </a:solidFill>
                <a:cs typeface="Akhbar MT" pitchFamily="2" charset="-78"/>
              </a:rPr>
              <a:t>5.هل يبدو أن جميع أو بعض العاملين معك يؤدون واجباتهم بطريقة خاطئة؟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771775" y="2060575"/>
            <a:ext cx="5643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ar-SA" sz="3200" b="1">
                <a:solidFill>
                  <a:srgbClr val="6E2841"/>
                </a:solidFill>
                <a:cs typeface="Akhbar MT" pitchFamily="2" charset="-78"/>
              </a:rPr>
              <a:t>1.هل تشعر أن حجم العمل الذي تؤديه كبير جداً ؟</a:t>
            </a:r>
            <a:endParaRPr lang="en-US" sz="3200" b="1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908175" y="2636838"/>
            <a:ext cx="7008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800100" lvl="1" indent="-342900"/>
            <a:r>
              <a:rPr lang="ar-SA" sz="3200" b="1">
                <a:solidFill>
                  <a:srgbClr val="6E2841"/>
                </a:solidFill>
                <a:cs typeface="Akhbar MT" pitchFamily="2" charset="-78"/>
              </a:rPr>
              <a:t>2.هل تجد أن العمل الذي تقوم به يتراكم في بعض مراحله ؟</a:t>
            </a:r>
            <a:endParaRPr lang="en-US" sz="3200" b="1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39750" y="3284538"/>
            <a:ext cx="8359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ar-SA" sz="3200" b="1">
                <a:solidFill>
                  <a:srgbClr val="6E2841"/>
                </a:solidFill>
                <a:cs typeface="Akhbar MT" pitchFamily="2" charset="-78"/>
              </a:rPr>
              <a:t>3.هل تجد أن المهام المطلوب تأديتها لا تتناسب مع الوقت المخصص لها ؟</a:t>
            </a:r>
            <a:endParaRPr lang="en-US" sz="3200" b="1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39750" y="3933825"/>
            <a:ext cx="7835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3200" b="1">
                <a:solidFill>
                  <a:srgbClr val="6E2841"/>
                </a:solidFill>
                <a:cs typeface="Akhbar MT" pitchFamily="2" charset="-78"/>
              </a:rPr>
              <a:t>4.هل تجد أن عملك غير مرغوب فيه لدرجة تؤثر على حياتك الخاصة ؟</a:t>
            </a:r>
            <a:endParaRPr lang="en-US" sz="3200" b="1">
              <a:solidFill>
                <a:srgbClr val="6E2841"/>
              </a:solidFill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  <p:bldP spid="5131" grpId="0"/>
      <p:bldP spid="51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87450" y="836613"/>
            <a:ext cx="6985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</a:rPr>
              <a:t>لماذا نتهرب من التخطيط؟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-180975" y="3933825"/>
            <a:ext cx="84597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tabLst>
                <a:tab pos="228600" algn="l"/>
                <a:tab pos="457200" algn="l"/>
                <a:tab pos="1730375" algn="l"/>
              </a:tabLst>
            </a:pPr>
            <a:r>
              <a:rPr lang="ar-SA" sz="4400">
                <a:solidFill>
                  <a:srgbClr val="6E2841"/>
                </a:solidFill>
                <a:cs typeface="Akhbar MT" pitchFamily="2" charset="-78"/>
              </a:rPr>
              <a:t>4.يظن البعض أن التخطيط يتطلب منه وقتاً ثميناً من الأفضل الاستفادة منه لإنجاز الأمور في مواعيدها.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787900" y="1916113"/>
            <a:ext cx="3495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4400">
                <a:solidFill>
                  <a:srgbClr val="6E2841"/>
                </a:solidFill>
                <a:cs typeface="Akhbar MT" pitchFamily="2" charset="-78"/>
              </a:rPr>
              <a:t>1.عدم الثقة بالنفس.</a:t>
            </a:r>
            <a:endParaRPr lang="en-US" sz="4400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411413" y="2636838"/>
            <a:ext cx="59039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4000">
                <a:solidFill>
                  <a:srgbClr val="6E2841"/>
                </a:solidFill>
                <a:cs typeface="Akhbar MT" pitchFamily="2" charset="-78"/>
              </a:rPr>
              <a:t>2.الجهل بكتابة الخطة.</a:t>
            </a:r>
            <a:endParaRPr lang="en-US" sz="4000">
              <a:solidFill>
                <a:srgbClr val="6E2841"/>
              </a:solidFill>
              <a:cs typeface="Akhbar MT" pitchFamily="2" charset="-78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827088" y="3284538"/>
            <a:ext cx="7515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400">
                <a:solidFill>
                  <a:srgbClr val="6E2841"/>
                </a:solidFill>
                <a:cs typeface="Akhbar MT" pitchFamily="2" charset="-78"/>
              </a:rPr>
              <a:t>3.حب التفلت من الالتزامات التي تتضمنها الخطة.</a:t>
            </a:r>
            <a:endParaRPr lang="en-US" sz="4400">
              <a:solidFill>
                <a:srgbClr val="6E2841"/>
              </a:solidFill>
              <a:cs typeface="Akhbar MT" pitchFamily="2" charset="-78"/>
            </a:endParaRPr>
          </a:p>
        </p:txBody>
      </p:sp>
      <p:pic>
        <p:nvPicPr>
          <p:cNvPr id="8" name="صورة 7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01" grpId="0"/>
      <p:bldP spid="8202" grpId="0"/>
      <p:bldP spid="82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ar-SA" sz="2800" smtClean="0"/>
          </a:p>
          <a:p>
            <a:pPr eaLnBrk="1" hangingPunct="1"/>
            <a:r>
              <a:rPr lang="ar-SA" sz="2800" smtClean="0"/>
              <a:t>( تعد لاحقاً)</a:t>
            </a:r>
            <a:endParaRPr lang="en-US" sz="2800" smtClean="0"/>
          </a:p>
        </p:txBody>
      </p:sp>
      <p:pic>
        <p:nvPicPr>
          <p:cNvPr id="8196" name="Picture 4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951163" y="0"/>
            <a:ext cx="328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800" b="1">
                <a:solidFill>
                  <a:srgbClr val="FF0000"/>
                </a:solidFill>
              </a:rPr>
              <a:t>قاعدة الأولويات</a:t>
            </a:r>
            <a:endParaRPr lang="en-US" sz="4800" b="1">
              <a:solidFill>
                <a:srgbClr val="FF0000"/>
              </a:solidFill>
            </a:endParaRPr>
          </a:p>
        </p:txBody>
      </p:sp>
      <p:graphicFrame>
        <p:nvGraphicFramePr>
          <p:cNvPr id="42100" name="Group 116"/>
          <p:cNvGraphicFramePr>
            <a:graphicFrameLocks noGrp="1"/>
          </p:cNvGraphicFramePr>
          <p:nvPr>
            <p:ph sz="half" idx="2"/>
          </p:nvPr>
        </p:nvGraphicFramePr>
        <p:xfrm>
          <a:off x="323850" y="1125538"/>
          <a:ext cx="8509000" cy="4746625"/>
        </p:xfrm>
        <a:graphic>
          <a:graphicData uri="http://schemas.openxmlformats.org/drawingml/2006/table">
            <a:tbl>
              <a:tblPr rtl="1"/>
              <a:tblGrid>
                <a:gridCol w="3829050"/>
                <a:gridCol w="425450"/>
                <a:gridCol w="3822700"/>
                <a:gridCol w="4318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75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2613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080" name="Oval 96" descr="17- مربع الطوارئ"/>
          <p:cNvSpPr>
            <a:spLocks noChangeArrowheads="1"/>
          </p:cNvSpPr>
          <p:nvPr/>
        </p:nvSpPr>
        <p:spPr bwMode="auto">
          <a:xfrm>
            <a:off x="1476375" y="2205038"/>
            <a:ext cx="1584325" cy="865187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>
                <a:solidFill>
                  <a:srgbClr val="990033"/>
                </a:solidFill>
              </a:rPr>
              <a:t>17- مربع الطوارئ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42081" name="Oval 97" descr="17- مربع الطوارئ"/>
          <p:cNvSpPr>
            <a:spLocks noChangeArrowheads="1"/>
          </p:cNvSpPr>
          <p:nvPr/>
        </p:nvSpPr>
        <p:spPr bwMode="auto">
          <a:xfrm>
            <a:off x="5724525" y="2133600"/>
            <a:ext cx="1584325" cy="865188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>
                <a:solidFill>
                  <a:srgbClr val="990033"/>
                </a:solidFill>
              </a:rPr>
              <a:t>18- مربع الجودة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42082" name="Oval 98" descr="17- مربع الطوارئ"/>
          <p:cNvSpPr>
            <a:spLocks noChangeArrowheads="1"/>
          </p:cNvSpPr>
          <p:nvPr/>
        </p:nvSpPr>
        <p:spPr bwMode="auto">
          <a:xfrm>
            <a:off x="5867400" y="4652963"/>
            <a:ext cx="1584325" cy="865187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>
                <a:solidFill>
                  <a:srgbClr val="990033"/>
                </a:solidFill>
              </a:rPr>
              <a:t>20- مربع الهدر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42083" name="Oval 99" descr="17- مربع الطوارئ"/>
          <p:cNvSpPr>
            <a:spLocks noChangeArrowheads="1"/>
          </p:cNvSpPr>
          <p:nvPr/>
        </p:nvSpPr>
        <p:spPr bwMode="auto">
          <a:xfrm>
            <a:off x="1547813" y="4437063"/>
            <a:ext cx="1584325" cy="865187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>
                <a:solidFill>
                  <a:srgbClr val="990033"/>
                </a:solidFill>
              </a:rPr>
              <a:t>19- مربع الحيرة</a:t>
            </a:r>
            <a:endParaRPr lang="en-US">
              <a:solidFill>
                <a:srgbClr val="990033"/>
              </a:solidFill>
            </a:endParaRPr>
          </a:p>
        </p:txBody>
      </p:sp>
      <p:sp>
        <p:nvSpPr>
          <p:cNvPr id="42084" name="Rectangle 100"/>
          <p:cNvSpPr>
            <a:spLocks noChangeArrowheads="1"/>
          </p:cNvSpPr>
          <p:nvPr/>
        </p:nvSpPr>
        <p:spPr bwMode="auto">
          <a:xfrm>
            <a:off x="5940425" y="1341438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ar-SA" sz="2800">
                <a:solidFill>
                  <a:srgbClr val="FF0000"/>
                </a:solidFill>
              </a:rPr>
              <a:t>هام وغير عاجل</a:t>
            </a:r>
            <a:endParaRPr lang="en-US" sz="2800">
              <a:solidFill>
                <a:srgbClr val="FF0000"/>
              </a:solidFill>
            </a:endParaRPr>
          </a:p>
          <a:p>
            <a:pPr algn="ctr"/>
            <a:endParaRPr lang="en-US"/>
          </a:p>
        </p:txBody>
      </p:sp>
      <p:sp>
        <p:nvSpPr>
          <p:cNvPr id="42085" name="Rectangle 101"/>
          <p:cNvSpPr>
            <a:spLocks noChangeArrowheads="1"/>
          </p:cNvSpPr>
          <p:nvPr/>
        </p:nvSpPr>
        <p:spPr bwMode="auto">
          <a:xfrm>
            <a:off x="1476375" y="1484313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ar-SA" sz="2800">
                <a:solidFill>
                  <a:srgbClr val="FF0000"/>
                </a:solidFill>
              </a:rPr>
              <a:t>هام وعاجل</a:t>
            </a:r>
            <a:endParaRPr lang="en-US" sz="2800">
              <a:solidFill>
                <a:srgbClr val="FF0000"/>
              </a:solidFill>
            </a:endParaRPr>
          </a:p>
          <a:p>
            <a:pPr algn="ctr"/>
            <a:endParaRPr lang="en-US" sz="2800"/>
          </a:p>
        </p:txBody>
      </p:sp>
      <p:sp>
        <p:nvSpPr>
          <p:cNvPr id="42088" name="Rectangle 104"/>
          <p:cNvSpPr>
            <a:spLocks noChangeArrowheads="1"/>
          </p:cNvSpPr>
          <p:nvPr/>
        </p:nvSpPr>
        <p:spPr bwMode="auto">
          <a:xfrm>
            <a:off x="5795963" y="3644900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ar-SA" sz="2800">
                <a:solidFill>
                  <a:srgbClr val="FF0000"/>
                </a:solidFill>
              </a:rPr>
              <a:t>غير هام وغير عاجل</a:t>
            </a:r>
            <a:endParaRPr lang="en-US"/>
          </a:p>
        </p:txBody>
      </p:sp>
      <p:sp>
        <p:nvSpPr>
          <p:cNvPr id="42089" name="Rectangle 105"/>
          <p:cNvSpPr>
            <a:spLocks noChangeArrowheads="1"/>
          </p:cNvSpPr>
          <p:nvPr/>
        </p:nvSpPr>
        <p:spPr bwMode="auto">
          <a:xfrm>
            <a:off x="1476375" y="3644900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ar-SA" sz="2800">
                <a:solidFill>
                  <a:srgbClr val="FF0000"/>
                </a:solidFill>
              </a:rPr>
              <a:t>غير هام لكنه عاجل</a:t>
            </a:r>
            <a:endParaRPr lang="en-US" sz="2800"/>
          </a:p>
        </p:txBody>
      </p:sp>
      <p:sp>
        <p:nvSpPr>
          <p:cNvPr id="42091" name="Rectangle 107"/>
          <p:cNvSpPr>
            <a:spLocks noChangeArrowheads="1"/>
          </p:cNvSpPr>
          <p:nvPr/>
        </p:nvSpPr>
        <p:spPr bwMode="auto">
          <a:xfrm>
            <a:off x="2916238" y="1628775"/>
            <a:ext cx="16557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ar-SA" b="1">
                <a:solidFill>
                  <a:srgbClr val="CC6600"/>
                </a:solidFill>
              </a:rPr>
              <a:t>5-إطفاء حريق.</a:t>
            </a:r>
          </a:p>
          <a:p>
            <a:r>
              <a:rPr lang="ar-SA" b="1">
                <a:solidFill>
                  <a:srgbClr val="CC6600"/>
                </a:solidFill>
              </a:rPr>
              <a:t>6-إنقاذ غريق.</a:t>
            </a:r>
          </a:p>
          <a:p>
            <a:r>
              <a:rPr lang="ar-SA" b="1">
                <a:solidFill>
                  <a:srgbClr val="CC6600"/>
                </a:solidFill>
              </a:rPr>
              <a:t>7-إسعاف مريض.</a:t>
            </a:r>
            <a:endParaRPr lang="en-US" b="1">
              <a:solidFill>
                <a:srgbClr val="CC6600"/>
              </a:solidFill>
            </a:endParaRPr>
          </a:p>
          <a:p>
            <a:endParaRPr lang="en-US" b="1">
              <a:solidFill>
                <a:srgbClr val="CC6600"/>
              </a:solidFill>
            </a:endParaRPr>
          </a:p>
        </p:txBody>
      </p:sp>
      <p:sp>
        <p:nvSpPr>
          <p:cNvPr id="42092" name="Rectangle 108"/>
          <p:cNvSpPr>
            <a:spLocks noChangeArrowheads="1"/>
          </p:cNvSpPr>
          <p:nvPr/>
        </p:nvSpPr>
        <p:spPr bwMode="auto">
          <a:xfrm>
            <a:off x="7524750" y="1700213"/>
            <a:ext cx="14398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ar-SA" b="1">
                <a:solidFill>
                  <a:srgbClr val="CC6600"/>
                </a:solidFill>
              </a:rPr>
              <a:t>     9- التخطيط.</a:t>
            </a:r>
          </a:p>
          <a:p>
            <a:r>
              <a:rPr lang="ar-SA" b="1">
                <a:solidFill>
                  <a:srgbClr val="CC6600"/>
                </a:solidFill>
              </a:rPr>
              <a:t>   10-الصيانة.</a:t>
            </a:r>
          </a:p>
          <a:p>
            <a:r>
              <a:rPr lang="ar-SA" b="1">
                <a:solidFill>
                  <a:srgbClr val="CC6600"/>
                </a:solidFill>
              </a:rPr>
              <a:t>   11- التطوير.</a:t>
            </a:r>
          </a:p>
          <a:p>
            <a:r>
              <a:rPr lang="ar-SA" b="1">
                <a:solidFill>
                  <a:srgbClr val="CC6600"/>
                </a:solidFill>
              </a:rPr>
              <a:t>   12- الاستراتيجية.</a:t>
            </a:r>
            <a:endParaRPr lang="en-US" b="1">
              <a:solidFill>
                <a:srgbClr val="CC6600"/>
              </a:solidFill>
            </a:endParaRPr>
          </a:p>
        </p:txBody>
      </p:sp>
      <p:sp>
        <p:nvSpPr>
          <p:cNvPr id="42093" name="Rectangle 109"/>
          <p:cNvSpPr>
            <a:spLocks noChangeArrowheads="1"/>
          </p:cNvSpPr>
          <p:nvPr/>
        </p:nvSpPr>
        <p:spPr bwMode="auto">
          <a:xfrm>
            <a:off x="6443663" y="3933825"/>
            <a:ext cx="22336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ar-SA" b="1">
                <a:solidFill>
                  <a:srgbClr val="CC6600"/>
                </a:solidFill>
              </a:rPr>
              <a:t>  15- مشاهدة مباراة كرة قدم.</a:t>
            </a:r>
          </a:p>
          <a:p>
            <a:r>
              <a:rPr lang="ar-SA" b="1">
                <a:solidFill>
                  <a:srgbClr val="CC6600"/>
                </a:solidFill>
              </a:rPr>
              <a:t>  16- مشاهدة فلم كرتون.</a:t>
            </a:r>
            <a:endParaRPr lang="en-US" b="1">
              <a:solidFill>
                <a:srgbClr val="CC6600"/>
              </a:solidFill>
            </a:endParaRPr>
          </a:p>
          <a:p>
            <a:endParaRPr lang="en-US" b="1"/>
          </a:p>
        </p:txBody>
      </p:sp>
      <p:sp>
        <p:nvSpPr>
          <p:cNvPr id="42094" name="Rectangle 110"/>
          <p:cNvSpPr>
            <a:spLocks noChangeArrowheads="1"/>
          </p:cNvSpPr>
          <p:nvPr/>
        </p:nvSpPr>
        <p:spPr bwMode="auto">
          <a:xfrm>
            <a:off x="2771775" y="4005263"/>
            <a:ext cx="18002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ar-SA" b="1">
                <a:solidFill>
                  <a:srgbClr val="CC6600"/>
                </a:solidFill>
              </a:rPr>
              <a:t>14- الرد على الهاتف.</a:t>
            </a:r>
            <a:endParaRPr lang="en-US" b="1"/>
          </a:p>
        </p:txBody>
      </p:sp>
      <p:sp>
        <p:nvSpPr>
          <p:cNvPr id="42095" name="Rectangle 111"/>
          <p:cNvSpPr>
            <a:spLocks noChangeArrowheads="1"/>
          </p:cNvSpPr>
          <p:nvPr/>
        </p:nvSpPr>
        <p:spPr bwMode="auto">
          <a:xfrm>
            <a:off x="250825" y="350043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/>
              <a:t>3</a:t>
            </a:r>
            <a:endParaRPr lang="en-US" sz="2800" b="1"/>
          </a:p>
        </p:txBody>
      </p:sp>
      <p:sp>
        <p:nvSpPr>
          <p:cNvPr id="42096" name="Rectangle 112"/>
          <p:cNvSpPr>
            <a:spLocks noChangeArrowheads="1"/>
          </p:cNvSpPr>
          <p:nvPr/>
        </p:nvSpPr>
        <p:spPr bwMode="auto">
          <a:xfrm>
            <a:off x="4500563" y="1125538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/>
              <a:t>2</a:t>
            </a:r>
            <a:endParaRPr lang="en-US" sz="2800" b="1"/>
          </a:p>
        </p:txBody>
      </p:sp>
      <p:sp>
        <p:nvSpPr>
          <p:cNvPr id="42097" name="Rectangle 113"/>
          <p:cNvSpPr>
            <a:spLocks noChangeArrowheads="1"/>
          </p:cNvSpPr>
          <p:nvPr/>
        </p:nvSpPr>
        <p:spPr bwMode="auto">
          <a:xfrm>
            <a:off x="4500563" y="3500438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/>
              <a:t>4</a:t>
            </a:r>
            <a:endParaRPr lang="en-US" sz="2800" b="1"/>
          </a:p>
        </p:txBody>
      </p:sp>
      <p:sp>
        <p:nvSpPr>
          <p:cNvPr id="42098" name="Rectangle 114"/>
          <p:cNvSpPr>
            <a:spLocks noChangeArrowheads="1"/>
          </p:cNvSpPr>
          <p:nvPr/>
        </p:nvSpPr>
        <p:spPr bwMode="auto">
          <a:xfrm>
            <a:off x="250825" y="1196975"/>
            <a:ext cx="5762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/>
              <a:t>1</a:t>
            </a:r>
            <a:endParaRPr lang="en-US" sz="2800" b="1"/>
          </a:p>
        </p:txBody>
      </p:sp>
      <p:pic>
        <p:nvPicPr>
          <p:cNvPr id="23" name="صورة 22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2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2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2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42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2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2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2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2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42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4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4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4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4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2080" grpId="0" animBg="1"/>
      <p:bldP spid="42081" grpId="0" animBg="1"/>
      <p:bldP spid="42082" grpId="0" animBg="1"/>
      <p:bldP spid="42083" grpId="0" animBg="1"/>
      <p:bldP spid="42084" grpId="0"/>
      <p:bldP spid="42085" grpId="0"/>
      <p:bldP spid="42088" grpId="0"/>
      <p:bldP spid="42089" grpId="0"/>
      <p:bldP spid="42095" grpId="0"/>
      <p:bldP spid="42096" grpId="0"/>
      <p:bldP spid="42097" grpId="0"/>
      <p:bldP spid="42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187450" y="1603375"/>
            <a:ext cx="727233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730375" algn="l"/>
              </a:tabLst>
            </a:pPr>
            <a:r>
              <a:rPr lang="ar-SA" sz="4800" b="1">
                <a:solidFill>
                  <a:srgbClr val="FF0000"/>
                </a:solidFill>
              </a:rPr>
              <a:t>نظرية باريتو</a:t>
            </a:r>
          </a:p>
          <a:p>
            <a:pPr algn="ctr">
              <a:tabLst>
                <a:tab pos="1730375" algn="l"/>
              </a:tabLst>
            </a:pPr>
            <a:r>
              <a:rPr lang="ar-SA" sz="5400" b="1">
                <a:solidFill>
                  <a:srgbClr val="6E2841"/>
                </a:solidFill>
                <a:latin typeface="Arabic Typesetting" pitchFamily="66" charset="-78"/>
                <a:cs typeface="Akhbar MT" pitchFamily="2" charset="-78"/>
              </a:rPr>
              <a:t>معظم الناس يجدون أن 80 % من  وقتهم لا يؤدي إلا 20 % من أعمالهم.</a:t>
            </a:r>
          </a:p>
        </p:txBody>
      </p:sp>
      <p:pic>
        <p:nvPicPr>
          <p:cNvPr id="4" name="صورة 3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صورة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6250" y="1457325"/>
            <a:ext cx="82772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5400" b="1">
                <a:solidFill>
                  <a:srgbClr val="6E2841"/>
                </a:solidFill>
              </a:rPr>
              <a:t>س: من الذي يجب في حقه التخطيط؟</a:t>
            </a:r>
            <a:endParaRPr lang="en-US" sz="5400" b="1">
              <a:solidFill>
                <a:srgbClr val="6E2841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054225" y="2700338"/>
            <a:ext cx="52403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ar-SA" sz="6000">
                <a:solidFill>
                  <a:srgbClr val="6E2841"/>
                </a:solidFill>
                <a:cs typeface="Akhbar MT" pitchFamily="2" charset="-78"/>
              </a:rPr>
              <a:t>جـ: الجميع دون استثناء.</a:t>
            </a:r>
            <a:endParaRPr lang="en-US" sz="6000">
              <a:solidFill>
                <a:srgbClr val="6E2841"/>
              </a:solidFill>
              <a:cs typeface="Akhbar MT" pitchFamily="2" charset="-78"/>
            </a:endParaRPr>
          </a:p>
        </p:txBody>
      </p:sp>
      <p:pic>
        <p:nvPicPr>
          <p:cNvPr id="5" name="صورة 4" descr="شعار ناصح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591175"/>
            <a:ext cx="3257550" cy="126682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1045</Words>
  <Application>Microsoft Office PowerPoint</Application>
  <PresentationFormat>On-screen Show (4:3)</PresentationFormat>
  <Paragraphs>362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MCS Jeddah S_U normal.</vt:lpstr>
      <vt:lpstr>Akhbar MT</vt:lpstr>
      <vt:lpstr>Arabic Typesetting</vt:lpstr>
      <vt:lpstr>Times New Roman</vt:lpstr>
      <vt:lpstr>Monotype Koufi</vt:lpstr>
      <vt:lpstr>Wingdings 2</vt:lpstr>
      <vt:lpstr>Mudir MT</vt:lpstr>
      <vt:lpstr>Simplified Arabic</vt:lpstr>
      <vt:lpstr>Andalus</vt:lpstr>
      <vt:lpstr>تصميم افتراضي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SHAQEQ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istqbal2</dc:creator>
  <cp:lastModifiedBy>sameer</cp:lastModifiedBy>
  <cp:revision>32</cp:revision>
  <dcterms:created xsi:type="dcterms:W3CDTF">2006-04-18T17:22:14Z</dcterms:created>
  <dcterms:modified xsi:type="dcterms:W3CDTF">2013-04-17T07:49:51Z</dcterms:modified>
</cp:coreProperties>
</file>