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28" r:id="rId1"/>
  </p:sldMasterIdLst>
  <p:notesMasterIdLst>
    <p:notesMasterId r:id="rId21"/>
  </p:notesMasterIdLst>
  <p:sldIdLst>
    <p:sldId id="257" r:id="rId2"/>
    <p:sldId id="259" r:id="rId3"/>
    <p:sldId id="260" r:id="rId4"/>
    <p:sldId id="261" r:id="rId5"/>
    <p:sldId id="263" r:id="rId6"/>
    <p:sldId id="262" r:id="rId7"/>
    <p:sldId id="264" r:id="rId8"/>
    <p:sldId id="274" r:id="rId9"/>
    <p:sldId id="266" r:id="rId10"/>
    <p:sldId id="267" r:id="rId11"/>
    <p:sldId id="276" r:id="rId12"/>
    <p:sldId id="265" r:id="rId13"/>
    <p:sldId id="269" r:id="rId14"/>
    <p:sldId id="271" r:id="rId15"/>
    <p:sldId id="270" r:id="rId16"/>
    <p:sldId id="268" r:id="rId17"/>
    <p:sldId id="275" r:id="rId18"/>
    <p:sldId id="272" r:id="rId19"/>
    <p:sldId id="273" r:id="rId2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B71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>
      <p:cViewPr varScale="1">
        <p:scale>
          <a:sx n="74" d="100"/>
          <a:sy n="74" d="100"/>
        </p:scale>
        <p:origin x="-7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261779D-7205-424F-907D-77868DC48700}" type="datetimeFigureOut">
              <a:rPr lang="ar-SA" smtClean="0"/>
              <a:pPr/>
              <a:t>17/05/35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5848982-9D6F-463D-A583-D270DFEAD58E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59799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848982-9D6F-463D-A583-D270DFEAD58E}" type="slidenum">
              <a:rPr lang="ar-SA" smtClean="0"/>
              <a:pPr/>
              <a:t>4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517A-9EAB-43D0-9E62-1CFEA7F4E438}" type="datetimeFigureOut">
              <a:rPr lang="ar-SA" smtClean="0"/>
              <a:pPr/>
              <a:t>17/05/35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3AB4-93D5-470B-9A55-E6F30BB235D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517A-9EAB-43D0-9E62-1CFEA7F4E438}" type="datetimeFigureOut">
              <a:rPr lang="ar-SA" smtClean="0"/>
              <a:pPr/>
              <a:t>17/05/35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3AB4-93D5-470B-9A55-E6F30BB235D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517A-9EAB-43D0-9E62-1CFEA7F4E438}" type="datetimeFigureOut">
              <a:rPr lang="ar-SA" smtClean="0"/>
              <a:pPr/>
              <a:t>17/05/35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3AB4-93D5-470B-9A55-E6F30BB235D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517A-9EAB-43D0-9E62-1CFEA7F4E438}" type="datetimeFigureOut">
              <a:rPr lang="ar-SA" smtClean="0"/>
              <a:pPr/>
              <a:t>17/05/35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3AB4-93D5-470B-9A55-E6F30BB235D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517A-9EAB-43D0-9E62-1CFEA7F4E438}" type="datetimeFigureOut">
              <a:rPr lang="ar-SA" smtClean="0"/>
              <a:pPr/>
              <a:t>17/05/35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3AB4-93D5-470B-9A55-E6F30BB235D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517A-9EAB-43D0-9E62-1CFEA7F4E438}" type="datetimeFigureOut">
              <a:rPr lang="ar-SA" smtClean="0"/>
              <a:pPr/>
              <a:t>17/05/35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3AB4-93D5-470B-9A55-E6F30BB235D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517A-9EAB-43D0-9E62-1CFEA7F4E438}" type="datetimeFigureOut">
              <a:rPr lang="ar-SA" smtClean="0"/>
              <a:pPr/>
              <a:t>17/05/35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3AB4-93D5-470B-9A55-E6F30BB235D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517A-9EAB-43D0-9E62-1CFEA7F4E438}" type="datetimeFigureOut">
              <a:rPr lang="ar-SA" smtClean="0"/>
              <a:pPr/>
              <a:t>17/05/35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3AB4-93D5-470B-9A55-E6F30BB235D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517A-9EAB-43D0-9E62-1CFEA7F4E438}" type="datetimeFigureOut">
              <a:rPr lang="ar-SA" smtClean="0"/>
              <a:pPr/>
              <a:t>17/05/35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3AB4-93D5-470B-9A55-E6F30BB235D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517A-9EAB-43D0-9E62-1CFEA7F4E438}" type="datetimeFigureOut">
              <a:rPr lang="ar-SA" smtClean="0"/>
              <a:pPr/>
              <a:t>17/05/35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3AB4-93D5-470B-9A55-E6F30BB235D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517A-9EAB-43D0-9E62-1CFEA7F4E438}" type="datetimeFigureOut">
              <a:rPr lang="ar-SA" smtClean="0"/>
              <a:pPr/>
              <a:t>17/05/35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3AB4-93D5-470B-9A55-E6F30BB235D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6517A-9EAB-43D0-9E62-1CFEA7F4E438}" type="datetimeFigureOut">
              <a:rPr lang="ar-SA" smtClean="0"/>
              <a:pPr/>
              <a:t>17/05/35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53AB4-93D5-470B-9A55-E6F30BB235DD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hyperlink" Target="http://www.girls-top.net/vb/girls87389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http://4.bp.blogspot.com/-Offz8Soy9pU/ThcU174XkJI/AAAAAAAAAE0/uAFbW1GPgmo/s320/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52525"/>
            <a:ext cx="3967163" cy="3571875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WordArt 4"/>
          <p:cNvSpPr>
            <a:spLocks noChangeArrowheads="1" noChangeShapeType="1" noTextEdit="1"/>
          </p:cNvSpPr>
          <p:nvPr/>
        </p:nvSpPr>
        <p:spPr bwMode="auto">
          <a:xfrm>
            <a:off x="285750" y="2364829"/>
            <a:ext cx="8572500" cy="3800475"/>
          </a:xfrm>
          <a:prstGeom prst="rect">
            <a:avLst/>
          </a:prstGeom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203200" dist="50800" dir="5400000" algn="ctr" rotWithShape="0">
              <a:schemeClr val="tx2"/>
            </a:outerShdw>
          </a:effectLst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>
              <a:defRPr/>
            </a:pPr>
            <a:r>
              <a:rPr lang="ar-SA" sz="48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دورة </a:t>
            </a:r>
          </a:p>
          <a:p>
            <a:pPr algn="ctr">
              <a:defRPr/>
            </a:pPr>
            <a:r>
              <a:rPr lang="ar-SA" sz="48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اختيار التخصص الجامعي </a:t>
            </a:r>
          </a:p>
        </p:txBody>
      </p:sp>
      <p:pic>
        <p:nvPicPr>
          <p:cNvPr id="5" name="Picture 9" descr="http://t1.gstatic.com/images?q=tbn:ANd9GcTTWNtxLS7eu319cUHq4KaaZuu2VUiSUTFjVK_eiVBw_PblM7kSFaLzaRY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334" y="134962"/>
            <a:ext cx="2736850" cy="1493838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</p:pic>
      <p:sp>
        <p:nvSpPr>
          <p:cNvPr id="8" name="مستطيل ذو زوايا قطرية مخدوشة 7"/>
          <p:cNvSpPr/>
          <p:nvPr/>
        </p:nvSpPr>
        <p:spPr>
          <a:xfrm>
            <a:off x="0" y="0"/>
            <a:ext cx="1763688" cy="764704"/>
          </a:xfrm>
          <a:prstGeom prst="snip2Diag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rgbClr val="FFFF00"/>
                </a:solidFill>
                <a:cs typeface="Arabic Transparent" pitchFamily="2" charset="-78"/>
              </a:rPr>
              <a:t>اصنع لك مجدا</a:t>
            </a:r>
          </a:p>
          <a:p>
            <a:pPr algn="ctr"/>
            <a:r>
              <a:rPr lang="ar-SA" sz="2400" b="1" dirty="0" smtClean="0">
                <a:solidFill>
                  <a:srgbClr val="FFFF00"/>
                </a:solidFill>
                <a:cs typeface="Arabic Transparent" pitchFamily="2" charset="-78"/>
              </a:rPr>
              <a:t>2</a:t>
            </a:r>
            <a:endParaRPr lang="ar-SA" sz="2400" b="1" dirty="0">
              <a:solidFill>
                <a:srgbClr val="FFFF00"/>
              </a:solidFill>
              <a:cs typeface="Arabic Transparen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0" y="188640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196975" algn="l"/>
                <a:tab pos="3054350" algn="l"/>
              </a:tabLst>
            </a:pPr>
            <a:r>
              <a:rPr kumimoji="0" lang="ar-SA" sz="66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استبيان</a:t>
            </a:r>
            <a:r>
              <a:rPr kumimoji="0" lang="ar-SA" sz="48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196975" algn="l"/>
                <a:tab pos="3054350" algn="l"/>
              </a:tabLst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جرى هذا الاستبيان على عينة مكونة من 100 طالب عند مدخل إحدى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الجامعات</a:t>
            </a:r>
            <a:r>
              <a:rPr kumimoji="0" lang="ar-SA" sz="2400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395536" y="1988840"/>
            <a:ext cx="820789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96975" algn="l"/>
                <a:tab pos="3054350" algn="l"/>
              </a:tabLst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PT Bold Dusky" pitchFamily="2" charset="-78"/>
              </a:rPr>
              <a:t>1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DecoType Naskh Variants" pitchFamily="2" charset="-78"/>
              </a:rPr>
              <a:t>- متى اخترت تخصصك  </a:t>
            </a:r>
            <a:r>
              <a:rPr kumimoji="0" lang="ar-SA" sz="3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DecoType Naskh Variants" pitchFamily="2" charset="-78"/>
              </a:rPr>
              <a:t>الجامعي ؟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DecoType Naskh Variants" pitchFamily="2" charset="-78"/>
              </a:rPr>
              <a:t>                                                                          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96975" algn="l"/>
                <a:tab pos="3054350" algn="l"/>
              </a:tabLst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24% قبل نتيجة الثانوية </a:t>
            </a:r>
            <a:r>
              <a:rPr kumimoji="0" lang="ar-SA" sz="3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العامة.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96975" algn="l"/>
                <a:tab pos="3054350" algn="l"/>
              </a:tabLst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63%بعد نتيجة الثانوية </a:t>
            </a:r>
            <a:r>
              <a:rPr kumimoji="0" lang="ar-SA" sz="3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العامة .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96975" algn="l"/>
                <a:tab pos="3054350" algn="l"/>
              </a:tabLst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13% لم أختر </a:t>
            </a:r>
            <a:r>
              <a:rPr kumimoji="0" lang="ar-SA" sz="3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بعد .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467544" y="4293096"/>
            <a:ext cx="820789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96975" algn="l"/>
                <a:tab pos="3054350" algn="l"/>
              </a:tabLst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DecoType Naskh Variants" pitchFamily="2" charset="-78"/>
              </a:rPr>
              <a:t>   2- هل استعنت بأحد في الاختيار؟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96975" algn="l"/>
                <a:tab pos="3054350" algn="l"/>
              </a:tabLst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40% الأصدقاء </a:t>
            </a:r>
            <a:r>
              <a:rPr kumimoji="0" lang="ar-SA" sz="3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والمعارف .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96975" algn="l"/>
                <a:tab pos="3054350" algn="l"/>
              </a:tabLst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57%الأسرة.</a:t>
            </a:r>
            <a:endParaRPr lang="ar-SA" sz="1600" b="1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96975" algn="l"/>
                <a:tab pos="3054350" algn="l"/>
              </a:tabLst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3% لم أستعن بأحد.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11560" y="51156"/>
            <a:ext cx="8316416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96975" algn="l"/>
                <a:tab pos="3054350" algn="l"/>
              </a:tabLst>
            </a:pPr>
            <a:r>
              <a:rPr kumimoji="0" lang="ar-SA" sz="24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PT Bold Dusky" pitchFamily="2" charset="-78"/>
              </a:rPr>
              <a:t>3</a:t>
            </a:r>
            <a:r>
              <a:rPr kumimoji="0" lang="ar-SA" sz="3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DecoType Naskh Variants" pitchFamily="2" charset="-78"/>
              </a:rPr>
              <a:t>- هل اختيار التخصص مسألة صعبة</a:t>
            </a:r>
            <a:r>
              <a:rPr kumimoji="0" lang="ar-SA" sz="360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DecoType Naskh Variants" pitchFamily="2" charset="-78"/>
              </a:rPr>
              <a:t> </a:t>
            </a:r>
            <a:r>
              <a:rPr kumimoji="0" lang="ar-SA" sz="3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DecoType Naskh Variants" pitchFamily="2" charset="-78"/>
              </a:rPr>
              <a:t> الاختيار؟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96975" algn="l"/>
                <a:tab pos="3054350" algn="l"/>
              </a:tabLst>
            </a:pPr>
            <a:r>
              <a:rPr kumimoji="0" lang="ar-SA" sz="3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81% </a:t>
            </a:r>
            <a:r>
              <a:rPr kumimoji="0" lang="ar-SA" sz="360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نعم.</a:t>
            </a:r>
            <a:r>
              <a:rPr kumimoji="0" lang="ar-SA" sz="3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96975" algn="l"/>
                <a:tab pos="3054350" algn="l"/>
              </a:tabLst>
            </a:pPr>
            <a:r>
              <a:rPr kumimoji="0" lang="ar-SA" sz="3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19%لا.</a:t>
            </a:r>
            <a:r>
              <a:rPr kumimoji="0" lang="en-US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ar-SA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	</a:t>
            </a:r>
            <a:r>
              <a:rPr kumimoji="0" lang="en-US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96975" algn="l"/>
                <a:tab pos="3054350" algn="l"/>
              </a:tabLst>
            </a:pPr>
            <a:endParaRPr kumimoji="0" lang="en-US" sz="4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83568" y="4293096"/>
            <a:ext cx="763183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96975" algn="l"/>
                <a:tab pos="3054350" algn="l"/>
              </a:tabLst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DecoType Naskh Variants" pitchFamily="2" charset="-78"/>
              </a:rPr>
              <a:t>5- هل حددت ميولك ورغباتك وقدراتك  قبل الاختيار؟</a:t>
            </a:r>
            <a:endParaRPr kumimoji="0" lang="en-US" sz="1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96975" algn="l"/>
                <a:tab pos="3054350" algn="l"/>
              </a:tabLst>
            </a:pPr>
            <a:r>
              <a:rPr kumimoji="0" lang="ar-SA" sz="28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43%نعم.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96975" algn="l"/>
                <a:tab pos="3054350" algn="l"/>
              </a:tabLst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40% </a:t>
            </a:r>
            <a:r>
              <a:rPr kumimoji="0" lang="ar-SA" sz="28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لا .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96975" algn="l"/>
                <a:tab pos="3054350" algn="l"/>
              </a:tabLst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17%غير </a:t>
            </a:r>
            <a:r>
              <a:rPr kumimoji="0" lang="ar-SA" sz="28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مهم .</a:t>
            </a:r>
            <a:endParaRPr kumimoji="0" lang="ar-SA" sz="4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467544" y="1700808"/>
            <a:ext cx="6084168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96975" algn="l"/>
                <a:tab pos="3054350" algn="l"/>
              </a:tabLst>
            </a:pPr>
            <a:r>
              <a:rPr lang="ar-SA" sz="20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PT Bold Dusky" pitchFamily="2" charset="-78"/>
              </a:rPr>
              <a:t>4</a:t>
            </a:r>
            <a:r>
              <a:rPr lang="ar-SA" sz="36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DecoType Naskh Variants" pitchFamily="2" charset="-78"/>
              </a:rPr>
              <a:t>- هل فكرت من الان في وظيفتك بعد </a:t>
            </a:r>
            <a:r>
              <a:rPr lang="ar-SA" sz="3600" dirty="0" err="1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DecoType Naskh Variants" pitchFamily="2" charset="-78"/>
              </a:rPr>
              <a:t>التخرج</a:t>
            </a:r>
            <a:r>
              <a:rPr lang="ar-SA" sz="3600" dirty="0" err="1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PT Bold Dusky" pitchFamily="2" charset="-78"/>
              </a:rPr>
              <a:t> </a:t>
            </a:r>
            <a:r>
              <a:rPr lang="ar-SA" sz="2000" dirty="0" err="1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PT Bold Dusky" pitchFamily="2" charset="-78"/>
              </a:rPr>
              <a:t>؟</a:t>
            </a:r>
            <a:endParaRPr lang="ar-SA" sz="2000" dirty="0" smtClean="0">
              <a:solidFill>
                <a:srgbClr val="0000FF"/>
              </a:solidFill>
              <a:latin typeface="Arial" pitchFamily="34" charset="0"/>
              <a:ea typeface="Times New Roman" pitchFamily="18" charset="0"/>
              <a:cs typeface="PT Bold Dusky" pitchFamily="2" charset="-7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96975" algn="l"/>
                <a:tab pos="3054350" algn="l"/>
              </a:tabLst>
            </a:pPr>
            <a:r>
              <a:rPr lang="ar-SA" sz="2000" dirty="0" err="1" smtClean="0">
                <a:solidFill>
                  <a:srgbClr val="0000FF"/>
                </a:solidFill>
                <a:latin typeface="Arial" pitchFamily="34" charset="0"/>
                <a:cs typeface="PT Bold Dusky" pitchFamily="2" charset="-78"/>
              </a:rPr>
              <a:t>33 </a:t>
            </a:r>
            <a:r>
              <a:rPr lang="ar-SA" sz="2000" dirty="0" smtClean="0">
                <a:solidFill>
                  <a:srgbClr val="0000FF"/>
                </a:solidFill>
                <a:latin typeface="Arial" pitchFamily="34" charset="0"/>
                <a:cs typeface="PT Bold Dusky" pitchFamily="2" charset="-78"/>
              </a:rPr>
              <a:t>% نعم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96975" algn="l"/>
                <a:tab pos="3054350" algn="l"/>
              </a:tabLst>
            </a:pPr>
            <a:r>
              <a:rPr lang="ar-SA" sz="2000" dirty="0" err="1" smtClean="0">
                <a:solidFill>
                  <a:srgbClr val="0000FF"/>
                </a:solidFill>
                <a:latin typeface="Arial" pitchFamily="34" charset="0"/>
                <a:cs typeface="PT Bold Dusky" pitchFamily="2" charset="-78"/>
              </a:rPr>
              <a:t>62 </a:t>
            </a:r>
            <a:r>
              <a:rPr lang="ar-SA" sz="2000" dirty="0" smtClean="0">
                <a:solidFill>
                  <a:srgbClr val="0000FF"/>
                </a:solidFill>
                <a:latin typeface="Arial" pitchFamily="34" charset="0"/>
                <a:cs typeface="PT Bold Dusky" pitchFamily="2" charset="-78"/>
              </a:rPr>
              <a:t>% لا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96975" algn="l"/>
                <a:tab pos="3054350" algn="l"/>
              </a:tabLst>
            </a:pPr>
            <a:r>
              <a:rPr lang="ar-SA" sz="2000" dirty="0" err="1" smtClean="0">
                <a:solidFill>
                  <a:srgbClr val="0000FF"/>
                </a:solidFill>
                <a:latin typeface="Arial" pitchFamily="34" charset="0"/>
                <a:cs typeface="PT Bold Dusky" pitchFamily="2" charset="-78"/>
              </a:rPr>
              <a:t>5 </a:t>
            </a:r>
            <a:r>
              <a:rPr lang="ar-SA" sz="2000" dirty="0" smtClean="0">
                <a:solidFill>
                  <a:srgbClr val="0000FF"/>
                </a:solidFill>
                <a:latin typeface="Arial" pitchFamily="34" charset="0"/>
                <a:cs typeface="PT Bold Dusky" pitchFamily="2" charset="-78"/>
              </a:rPr>
              <a:t>% غير مهم</a:t>
            </a:r>
            <a:endParaRPr lang="en-US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8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WordArt 1"/>
          <p:cNvSpPr>
            <a:spLocks noChangeArrowheads="1" noChangeShapeType="1" noTextEdit="1"/>
          </p:cNvSpPr>
          <p:nvPr/>
        </p:nvSpPr>
        <p:spPr bwMode="auto">
          <a:xfrm>
            <a:off x="323528" y="1124744"/>
            <a:ext cx="8568952" cy="424847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ar-SA" sz="1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وتعبر نتيجة هذا الاستبيان عن مشكلات </a:t>
            </a:r>
            <a:r>
              <a:rPr lang="ar-SA" sz="16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Arial Black"/>
              </a:rPr>
              <a:t>ثلاث</a:t>
            </a:r>
            <a:r>
              <a:rPr lang="ar-SA" sz="16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:</a:t>
            </a:r>
            <a:endParaRPr lang="ar-SA" sz="1600" b="1" kern="10" spc="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/>
            </a:endParaRPr>
          </a:p>
          <a:p>
            <a:pPr algn="ctr" rtl="1"/>
            <a:r>
              <a:rPr lang="ar-SA" sz="1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*</a:t>
            </a:r>
            <a:r>
              <a:rPr lang="ar-SA" sz="1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/>
                <a:latin typeface="Arial Black"/>
              </a:rPr>
              <a:t>وجود صعوبة في اختيار قرار التخصص </a:t>
            </a:r>
            <a:r>
              <a:rPr lang="ar-SA" sz="1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بالنسبة لطلاب الثانوية.</a:t>
            </a:r>
          </a:p>
          <a:p>
            <a:pPr algn="ctr" rtl="1"/>
            <a:r>
              <a:rPr lang="ar-SA" sz="1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*</a:t>
            </a:r>
            <a:r>
              <a:rPr lang="ar-SA" sz="1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Arial Black"/>
              </a:rPr>
              <a:t>عدم توافر المعلومات </a:t>
            </a:r>
            <a:r>
              <a:rPr lang="ar-SA" sz="1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اللازمة لاتخاذ هذا </a:t>
            </a:r>
            <a:r>
              <a:rPr lang="ar-SA" sz="16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القرار.</a:t>
            </a:r>
            <a:r>
              <a:rPr lang="ar-SA" sz="1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 </a:t>
            </a:r>
          </a:p>
          <a:p>
            <a:pPr algn="ctr" rtl="1"/>
            <a:r>
              <a:rPr lang="ar-SA" sz="1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*</a:t>
            </a:r>
            <a:r>
              <a:rPr lang="ar-SA" sz="1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latin typeface="Arial Black"/>
              </a:rPr>
              <a:t>عدم تنامي الوعي اللازم </a:t>
            </a:r>
            <a:r>
              <a:rPr lang="ar-SA" sz="1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لدى الطلاب لهذا الاختيار</a:t>
            </a:r>
            <a:endParaRPr lang="ar-SA" sz="1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بيضاوي 3"/>
          <p:cNvSpPr/>
          <p:nvPr/>
        </p:nvSpPr>
        <p:spPr>
          <a:xfrm>
            <a:off x="2843808" y="2132856"/>
            <a:ext cx="3456384" cy="26642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7200" b="1" dirty="0" smtClean="0">
                <a:solidFill>
                  <a:srgbClr val="FF0000"/>
                </a:solidFill>
              </a:rPr>
              <a:t>الشاهي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5" name="شكل بيضاوي 4"/>
          <p:cNvSpPr/>
          <p:nvPr/>
        </p:nvSpPr>
        <p:spPr>
          <a:xfrm>
            <a:off x="6660232" y="476672"/>
            <a:ext cx="2016224" cy="1728192"/>
          </a:xfrm>
          <a:prstGeom prst="ellipse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rgbClr val="FF0000"/>
                </a:solidFill>
              </a:rPr>
              <a:t>يدع </a:t>
            </a:r>
            <a:r>
              <a:rPr lang="ar-SA" sz="2000" b="1" dirty="0" err="1" smtClean="0">
                <a:solidFill>
                  <a:srgbClr val="FF0000"/>
                </a:solidFill>
              </a:rPr>
              <a:t>الأخرين</a:t>
            </a:r>
            <a:r>
              <a:rPr lang="ar-SA" sz="2000" b="1" dirty="0" smtClean="0">
                <a:solidFill>
                  <a:srgbClr val="FF0000"/>
                </a:solidFill>
              </a:rPr>
              <a:t> يختارون له 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6" name="شكل بيضاوي 5"/>
          <p:cNvSpPr/>
          <p:nvPr/>
        </p:nvSpPr>
        <p:spPr>
          <a:xfrm>
            <a:off x="3491880" y="260648"/>
            <a:ext cx="2016224" cy="1728192"/>
          </a:xfrm>
          <a:prstGeom prst="ellipse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rgbClr val="FF0000"/>
                </a:solidFill>
              </a:rPr>
              <a:t>يختار أي شي </a:t>
            </a:r>
          </a:p>
          <a:p>
            <a:pPr algn="ctr"/>
            <a:r>
              <a:rPr lang="ar-SA" sz="2000" b="1" dirty="0" err="1" smtClean="0">
                <a:solidFill>
                  <a:srgbClr val="FF0000"/>
                </a:solidFill>
              </a:rPr>
              <a:t>لايهمه</a:t>
            </a:r>
            <a:r>
              <a:rPr lang="ar-SA" sz="2000" b="1" dirty="0" smtClean="0">
                <a:solidFill>
                  <a:srgbClr val="FF0000"/>
                </a:solidFill>
              </a:rPr>
              <a:t> الأمر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7" name="شكل بيضاوي 6"/>
          <p:cNvSpPr/>
          <p:nvPr/>
        </p:nvSpPr>
        <p:spPr>
          <a:xfrm>
            <a:off x="251520" y="476672"/>
            <a:ext cx="2016224" cy="1728192"/>
          </a:xfrm>
          <a:prstGeom prst="ellipse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rgbClr val="FF0000"/>
                </a:solidFill>
              </a:rPr>
              <a:t>يختار الأفضل </a:t>
            </a:r>
          </a:p>
          <a:p>
            <a:pPr algn="ctr"/>
            <a:r>
              <a:rPr lang="ar-SA" sz="2000" b="1" dirty="0" smtClean="0">
                <a:solidFill>
                  <a:srgbClr val="FF0000"/>
                </a:solidFill>
              </a:rPr>
              <a:t>لنفسه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5231377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القدرات والميول والصفات والفطرية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هي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الشاي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الوظيفة والمال والمكانة الاجتماعية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هي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الفناجين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</a:t>
            </a:r>
            <a:endParaRPr kumimoji="0" lang="ar-S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3" dur="500"/>
                                        <p:tgtEl>
                                          <p:spTgt spid="27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2764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79512" y="404664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</a:pPr>
            <a:r>
              <a:rPr lang="ar-SA" sz="3600" dirty="0" smtClean="0">
                <a:latin typeface="Arial" pitchFamily="34" charset="0"/>
                <a:ea typeface="Times New Roman" pitchFamily="18" charset="0"/>
                <a:cs typeface="PT Bold Dusky" pitchFamily="2" charset="-78"/>
              </a:rPr>
              <a:t>مؤثرات اختيار التخصص  </a:t>
            </a:r>
            <a:r>
              <a:rPr lang="ar-SA" sz="3600" dirty="0" err="1" smtClean="0">
                <a:latin typeface="Arial" pitchFamily="34" charset="0"/>
                <a:ea typeface="Times New Roman" pitchFamily="18" charset="0"/>
                <a:cs typeface="PT Bold Dusky" pitchFamily="2" charset="-78"/>
              </a:rPr>
              <a:t>الجامعي  :-</a:t>
            </a:r>
            <a:endParaRPr lang="en-US" sz="105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7164288" y="2060848"/>
            <a:ext cx="1656184" cy="93610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الأهل </a:t>
            </a:r>
            <a:endParaRPr lang="ar-SA" sz="4400" b="1" dirty="0"/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7164288" y="3717032"/>
            <a:ext cx="1656184" cy="93610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/>
              <a:t>الأصدقاء</a:t>
            </a:r>
            <a:endParaRPr lang="ar-SA" sz="3200" b="1" dirty="0"/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7164288" y="5661248"/>
            <a:ext cx="1656184" cy="93610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/>
              <a:t>المعلم </a:t>
            </a:r>
            <a:endParaRPr lang="ar-SA" sz="3600" b="1" dirty="0"/>
          </a:p>
        </p:txBody>
      </p:sp>
      <p:sp>
        <p:nvSpPr>
          <p:cNvPr id="7" name="ثماني 6"/>
          <p:cNvSpPr/>
          <p:nvPr/>
        </p:nvSpPr>
        <p:spPr>
          <a:xfrm>
            <a:off x="3275856" y="1700808"/>
            <a:ext cx="1440160" cy="1296144"/>
          </a:xfrm>
          <a:prstGeom prst="octag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err="1" smtClean="0">
                <a:solidFill>
                  <a:schemeClr val="tx1"/>
                </a:solidFill>
              </a:rPr>
              <a:t>عبدالرحمن</a:t>
            </a:r>
            <a:r>
              <a:rPr lang="ar-SA" b="1" dirty="0" smtClean="0">
                <a:solidFill>
                  <a:schemeClr val="tx1"/>
                </a:solidFill>
              </a:rPr>
              <a:t> </a:t>
            </a:r>
            <a:r>
              <a:rPr lang="ar-SA" b="1" dirty="0" err="1" smtClean="0">
                <a:solidFill>
                  <a:schemeClr val="tx1"/>
                </a:solidFill>
              </a:rPr>
              <a:t>السديس</a:t>
            </a:r>
            <a:endParaRPr lang="ar-SA" b="1" dirty="0">
              <a:solidFill>
                <a:schemeClr val="tx1"/>
              </a:solidFill>
            </a:endParaRPr>
          </a:p>
        </p:txBody>
      </p:sp>
      <p:sp>
        <p:nvSpPr>
          <p:cNvPr id="8" name="ثماني 7"/>
          <p:cNvSpPr/>
          <p:nvPr/>
        </p:nvSpPr>
        <p:spPr>
          <a:xfrm>
            <a:off x="755576" y="1628800"/>
            <a:ext cx="1440160" cy="1296144"/>
          </a:xfrm>
          <a:prstGeom prst="octag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الكيميائي</a:t>
            </a:r>
          </a:p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أحمد </a:t>
            </a:r>
            <a:r>
              <a:rPr lang="ar-SA" sz="2000" b="1" dirty="0" err="1" smtClean="0">
                <a:solidFill>
                  <a:schemeClr val="tx1"/>
                </a:solidFill>
              </a:rPr>
              <a:t>زويل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9" name="مستطيل ذو زاوية واحدة مخدوشة ودائرية 8"/>
          <p:cNvSpPr/>
          <p:nvPr/>
        </p:nvSpPr>
        <p:spPr>
          <a:xfrm>
            <a:off x="1331640" y="5733256"/>
            <a:ext cx="1368152" cy="720080"/>
          </a:xfrm>
          <a:prstGeom prst="snip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ابن سينا </a:t>
            </a:r>
            <a:endParaRPr lang="ar-SA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وجة مزدوجة 1"/>
          <p:cNvSpPr/>
          <p:nvPr/>
        </p:nvSpPr>
        <p:spPr>
          <a:xfrm>
            <a:off x="323528" y="188640"/>
            <a:ext cx="8424936" cy="2376264"/>
          </a:xfrm>
          <a:prstGeom prst="doubleWav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7200" b="1" dirty="0" smtClean="0">
                <a:solidFill>
                  <a:schemeClr val="tx1"/>
                </a:solidFill>
              </a:rPr>
              <a:t>الاستبيان</a:t>
            </a:r>
            <a:r>
              <a:rPr lang="ar-SA" sz="4400" dirty="0" smtClean="0"/>
              <a:t> </a:t>
            </a:r>
            <a:endParaRPr lang="ar-SA" sz="4400" dirty="0"/>
          </a:p>
        </p:txBody>
      </p:sp>
      <p:sp>
        <p:nvSpPr>
          <p:cNvPr id="3" name="سهم إلى اليسار 2"/>
          <p:cNvSpPr/>
          <p:nvPr/>
        </p:nvSpPr>
        <p:spPr>
          <a:xfrm>
            <a:off x="395536" y="2420888"/>
            <a:ext cx="7992888" cy="1872208"/>
          </a:xfrm>
          <a:prstGeom prst="lef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FF0000"/>
                </a:solidFill>
              </a:rPr>
              <a:t>جاوب بمصداقية 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4" name="سهم إلى اليسار 3"/>
          <p:cNvSpPr/>
          <p:nvPr/>
        </p:nvSpPr>
        <p:spPr>
          <a:xfrm>
            <a:off x="323528" y="4725144"/>
            <a:ext cx="7992888" cy="2088232"/>
          </a:xfrm>
          <a:prstGeom prst="lef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FF0000"/>
                </a:solidFill>
              </a:rPr>
              <a:t>أول جواب 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5" name="نجمة ذات 8 نقاط 4"/>
          <p:cNvSpPr/>
          <p:nvPr/>
        </p:nvSpPr>
        <p:spPr>
          <a:xfrm>
            <a:off x="3635896" y="3789040"/>
            <a:ext cx="1944216" cy="1440160"/>
          </a:xfrm>
          <a:prstGeom prst="star8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/>
              <a:t>استعن بالله</a:t>
            </a:r>
            <a:endParaRPr lang="ar-SA" sz="2400" b="1" dirty="0"/>
          </a:p>
        </p:txBody>
      </p:sp>
      <p:pic>
        <p:nvPicPr>
          <p:cNvPr id="6" name="صورة 5" descr="التخصص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332655"/>
            <a:ext cx="1800200" cy="18752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475656" y="404664"/>
            <a:ext cx="57606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SA" sz="5400" b="1" dirty="0" err="1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معادلة </a:t>
            </a:r>
            <a:r>
              <a:rPr lang="ar-SA" sz="5400" b="1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=  رفق</a:t>
            </a:r>
            <a:endParaRPr lang="ar-SA" sz="5400" b="1" cap="none" spc="0" dirty="0">
              <a:ln w="11430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3" name="جدول 2"/>
          <p:cNvGraphicFramePr>
            <a:graphicFrameLocks noGrp="1"/>
          </p:cNvGraphicFramePr>
          <p:nvPr/>
        </p:nvGraphicFramePr>
        <p:xfrm>
          <a:off x="683570" y="2060848"/>
          <a:ext cx="7704855" cy="4320479"/>
        </p:xfrm>
        <a:graphic>
          <a:graphicData uri="http://schemas.openxmlformats.org/drawingml/2006/table">
            <a:tbl>
              <a:tblPr rtl="1"/>
              <a:tblGrid>
                <a:gridCol w="1539742"/>
                <a:gridCol w="1541498"/>
                <a:gridCol w="1540619"/>
                <a:gridCol w="1541498"/>
                <a:gridCol w="1541498"/>
              </a:tblGrid>
              <a:tr h="98849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1864360" algn="l"/>
                        </a:tabLst>
                      </a:pPr>
                      <a:r>
                        <a:rPr lang="ar-SA" sz="2800" b="1" dirty="0">
                          <a:latin typeface="Times New Roman"/>
                          <a:ea typeface="Times New Roman"/>
                          <a:cs typeface="Arial"/>
                        </a:rPr>
                        <a:t>التخصص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1864360" algn="l"/>
                        </a:tabLst>
                      </a:pPr>
                      <a:r>
                        <a:rPr lang="ar-SA" sz="2800" b="1" dirty="0">
                          <a:latin typeface="Times New Roman"/>
                          <a:ea typeface="Times New Roman"/>
                          <a:cs typeface="Arial"/>
                        </a:rPr>
                        <a:t>رغبة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1864360" algn="l"/>
                        </a:tabLst>
                      </a:pPr>
                      <a:r>
                        <a:rPr lang="ar-SA" sz="2800" b="1">
                          <a:latin typeface="Times New Roman"/>
                          <a:ea typeface="Times New Roman"/>
                          <a:cs typeface="Arial"/>
                        </a:rPr>
                        <a:t>فرصة</a:t>
                      </a:r>
                      <a:endParaRPr lang="en-US" sz="1600" b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1864360" algn="l"/>
                        </a:tabLst>
                      </a:pPr>
                      <a:r>
                        <a:rPr lang="ar-SA" sz="2800" b="1">
                          <a:latin typeface="Times New Roman"/>
                          <a:ea typeface="Times New Roman"/>
                          <a:cs typeface="Arial"/>
                        </a:rPr>
                        <a:t>قدرة</a:t>
                      </a:r>
                      <a:endParaRPr lang="en-US" sz="1600" b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1864360" algn="l"/>
                        </a:tabLst>
                      </a:pPr>
                      <a:r>
                        <a:rPr lang="ar-SA" sz="2800" b="1">
                          <a:latin typeface="Times New Roman"/>
                          <a:ea typeface="Times New Roman"/>
                          <a:cs typeface="Arial"/>
                        </a:rPr>
                        <a:t>المجموع</a:t>
                      </a:r>
                      <a:endParaRPr lang="en-US" sz="1600" b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121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1864360" algn="l"/>
                        </a:tabLst>
                      </a:pPr>
                      <a:r>
                        <a:rPr lang="ar-SA" sz="2800" b="1" dirty="0">
                          <a:latin typeface="Times New Roman"/>
                          <a:ea typeface="Times New Roman"/>
                          <a:cs typeface="Arial"/>
                        </a:rPr>
                        <a:t>طب أسنان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1864360" algn="l"/>
                        </a:tabLst>
                      </a:pPr>
                      <a:endParaRPr lang="ar-SA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1864360" algn="l"/>
                        </a:tabLst>
                      </a:pPr>
                      <a:endParaRPr lang="ar-SA" sz="1600" b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1864360" algn="l"/>
                        </a:tabLst>
                      </a:pPr>
                      <a:endParaRPr lang="ar-SA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1864360" algn="l"/>
                        </a:tabLst>
                      </a:pPr>
                      <a:endParaRPr lang="ar-SA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038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1864360" algn="l"/>
                        </a:tabLst>
                      </a:pPr>
                      <a:r>
                        <a:rPr lang="ar-SA" sz="3200" b="1" dirty="0" smtClean="0">
                          <a:latin typeface="Times New Roman"/>
                          <a:ea typeface="Times New Roman"/>
                          <a:cs typeface="Arial"/>
                        </a:rPr>
                        <a:t>حاسب</a:t>
                      </a:r>
                      <a:r>
                        <a:rPr lang="ar-SA" sz="3200" b="1" baseline="0" dirty="0" smtClean="0">
                          <a:latin typeface="Times New Roman"/>
                          <a:ea typeface="Times New Roman"/>
                          <a:cs typeface="Arial"/>
                        </a:rPr>
                        <a:t> آلي</a:t>
                      </a:r>
                      <a:endParaRPr lang="en-US" sz="3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1864360" algn="l"/>
                        </a:tabLst>
                      </a:pPr>
                      <a:endParaRPr lang="ar-SA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1864360" algn="l"/>
                        </a:tabLst>
                      </a:pPr>
                      <a:endParaRPr lang="ar-SA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1864360" algn="l"/>
                        </a:tabLst>
                      </a:pPr>
                      <a:endParaRPr lang="ar-SA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1864360" algn="l"/>
                        </a:tabLst>
                      </a:pPr>
                      <a:endParaRPr lang="ar-SA" sz="1600" b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038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1864360" algn="l"/>
                        </a:tabLst>
                      </a:pPr>
                      <a:r>
                        <a:rPr lang="ar-SA" sz="2800" b="1">
                          <a:latin typeface="Times New Roman"/>
                          <a:ea typeface="Times New Roman"/>
                          <a:cs typeface="Arial"/>
                        </a:rPr>
                        <a:t>صحافة </a:t>
                      </a:r>
                      <a:endParaRPr lang="en-US" sz="1600" b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1864360" algn="l"/>
                        </a:tabLst>
                      </a:pPr>
                      <a:endParaRPr lang="ar-SA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1864360" algn="l"/>
                        </a:tabLst>
                      </a:pPr>
                      <a:endParaRPr lang="ar-SA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1864360" algn="l"/>
                        </a:tabLst>
                      </a:pPr>
                      <a:endParaRPr lang="ar-SA" sz="1600" b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1864360" algn="l"/>
                        </a:tabLst>
                      </a:pPr>
                      <a:endParaRPr lang="ar-SA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مستطيل 3"/>
          <p:cNvSpPr/>
          <p:nvPr/>
        </p:nvSpPr>
        <p:spPr>
          <a:xfrm>
            <a:off x="5508104" y="3140968"/>
            <a:ext cx="9637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4067944" y="3140968"/>
            <a:ext cx="9637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2483768" y="3140968"/>
            <a:ext cx="9637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5580112" y="4293096"/>
            <a:ext cx="9637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10</a:t>
            </a:r>
            <a:endParaRPr lang="ar-SA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4262709" y="4293096"/>
            <a:ext cx="5741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5</a:t>
            </a:r>
            <a:endParaRPr lang="ar-SA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2361011" y="4293096"/>
            <a:ext cx="9637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10</a:t>
            </a:r>
            <a:endParaRPr lang="ar-SA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5652120" y="5373216"/>
            <a:ext cx="62055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8</a:t>
            </a:r>
            <a:endParaRPr lang="ar-SA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4211960" y="5445224"/>
            <a:ext cx="62055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8</a:t>
            </a:r>
            <a:endParaRPr lang="ar-SA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2339752" y="5373216"/>
            <a:ext cx="90858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10</a:t>
            </a:r>
            <a:endParaRPr lang="ar-SA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1043608" y="3212976"/>
            <a:ext cx="9765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30</a:t>
            </a:r>
            <a:endParaRPr lang="ar-SA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971600" y="4293096"/>
            <a:ext cx="9765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25</a:t>
            </a:r>
            <a:endParaRPr lang="ar-SA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971600" y="5373216"/>
            <a:ext cx="9765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26</a:t>
            </a:r>
            <a:endParaRPr lang="ar-SA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611560" y="4581128"/>
            <a:ext cx="74705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3/ 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إذا كان هناك تخصصين لهما نفس المجموع فننظر </a:t>
            </a:r>
          </a:p>
          <a:p>
            <a:pPr algn="ctr"/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(( القدرة )) أيهما أعلى نأخذه</a:t>
            </a:r>
          </a:p>
          <a:p>
            <a:pPr algn="ctr"/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</a:p>
          <a:p>
            <a:pPr algn="ctr"/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إذا كانا في الفرصة متساويين نأخذ الفرصة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164391" y="100950"/>
            <a:ext cx="881523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1/ </a:t>
            </a:r>
            <a:r>
              <a:rPr lang="ar-SA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إذا كان بين التخصص الحاصل على المجموع الأعلى والذي يليه مباشرة</a:t>
            </a:r>
          </a:p>
          <a:p>
            <a:pPr algn="ctr"/>
            <a:r>
              <a:rPr lang="ar-SA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خمس </a:t>
            </a:r>
            <a:r>
              <a:rPr lang="ar-SA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فأكثر (</a:t>
            </a:r>
            <a:r>
              <a:rPr lang="ar-SA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( خذ التخصص الأعلى مجموع بدون </a:t>
            </a:r>
            <a:r>
              <a:rPr lang="ar-SA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تردد ))</a:t>
            </a:r>
            <a:endParaRPr lang="ar-SA" sz="32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395536" y="2348880"/>
            <a:ext cx="82444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2/ 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إذا كان بين التخصص الحاصل على المجموع الأعلى والذي يليه مباشرة</a:t>
            </a:r>
          </a:p>
          <a:p>
            <a:pPr algn="ctr"/>
            <a:r>
              <a:rPr lang="ar-SA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خمس </a:t>
            </a:r>
            <a:r>
              <a:rPr lang="ar-SA" sz="28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فأقل </a:t>
            </a:r>
            <a:r>
              <a:rPr lang="ar-SA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( 4+3+2</a:t>
            </a:r>
            <a:r>
              <a:rPr lang="ar-SA" sz="28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)</a:t>
            </a:r>
            <a:endParaRPr lang="ar-SA" sz="28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فاستعن بالله وصل صلاة </a:t>
            </a:r>
            <a:r>
              <a:rPr lang="ar-SA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الإستخارة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ولن يخيب الله أملك </a:t>
            </a:r>
            <a:r>
              <a:rPr lang="ar-SA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به</a:t>
            </a:r>
            <a:endParaRPr lang="ar-SA" sz="28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2060848"/>
            <a:ext cx="914400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بعد أن قررت مستقبلك في تحديدك للتخصص </a:t>
            </a:r>
            <a:r>
              <a:rPr kumimoji="0" lang="ar-SA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المناسب .</a:t>
            </a:r>
            <a:r>
              <a:rPr kumimoji="0" lang="ar-S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يبقي لديك خطوة بسيطة حتى لا يذهب جهدك في المدرسة الجامعية هباء بقي أن </a:t>
            </a:r>
            <a:r>
              <a:rPr kumimoji="0" lang="ar-SA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تجدد </a:t>
            </a:r>
            <a:r>
              <a:rPr kumimoji="0" lang="ar-SA" sz="4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نيتك</a:t>
            </a:r>
            <a:r>
              <a:rPr kumimoji="0" lang="ar-SA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</a:t>
            </a:r>
            <a:endParaRPr kumimoji="0" lang="ar-SA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sz="3600" b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sz="3600" b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3600" b="1" dirty="0" smtClean="0">
                <a:latin typeface="Arial" pitchFamily="34" charset="0"/>
                <a:cs typeface="Arial" pitchFamily="34" charset="0"/>
              </a:rPr>
              <a:t>لا تنس صلاة </a:t>
            </a:r>
            <a:r>
              <a:rPr lang="ar-SA" sz="3600" b="1" dirty="0" err="1" smtClean="0">
                <a:latin typeface="Arial" pitchFamily="34" charset="0"/>
                <a:cs typeface="Arial" pitchFamily="34" charset="0"/>
              </a:rPr>
              <a:t>الاستخارة ..</a:t>
            </a:r>
            <a:endParaRPr lang="ar-SA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5379828" y="692696"/>
            <a:ext cx="37641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وأخيرا</a:t>
            </a:r>
            <a:r>
              <a:rPr kumimoji="0" lang="ar-S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SA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عزيزي الطالب  </a:t>
            </a:r>
            <a:endParaRPr kumimoji="0" lang="ar-SA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صورة 3" descr="التخصص 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150968"/>
            <a:ext cx="4788023" cy="2707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/>
      <p:bldP spid="205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403648" y="260648"/>
            <a:ext cx="73448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defRPr/>
            </a:pPr>
            <a:r>
              <a:rPr lang="ar-S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raditional Arabic" pitchFamily="2" charset="-78"/>
              </a:rPr>
              <a:t>أرجو أن أكون قدمت لكم ما ينفعكم</a:t>
            </a:r>
          </a:p>
          <a:p>
            <a:pPr marL="514350" indent="-514350" algn="ctr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defRPr/>
            </a:pPr>
            <a:r>
              <a:rPr lang="ar-S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raditional Arabic" pitchFamily="2" charset="-78"/>
              </a:rPr>
              <a:t> ولا تنسونا من صالح دعائكم </a:t>
            </a:r>
          </a:p>
          <a:p>
            <a:pPr marL="514350" indent="-514350" algn="ctr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defRPr/>
            </a:pPr>
            <a:r>
              <a:rPr lang="ar-S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raditional Arabic" pitchFamily="2" charset="-78"/>
              </a:rPr>
              <a:t>والسلام عليكم ورحمة الله وبركاته</a:t>
            </a:r>
          </a:p>
          <a:p>
            <a:pPr marL="514350" indent="-514350" algn="ctr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defRPr/>
            </a:pPr>
            <a:r>
              <a:rPr lang="ar-S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raditional Arabic" pitchFamily="2" charset="-78"/>
              </a:rPr>
              <a:t> أخوكم </a:t>
            </a:r>
          </a:p>
          <a:p>
            <a:pPr marL="514350" indent="-514350" algn="ctr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defRPr/>
            </a:pPr>
            <a:r>
              <a:rPr lang="ar-S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raditional Arabic" pitchFamily="2" charset="-78"/>
              </a:rPr>
              <a:t>سيف شباب المطيري</a:t>
            </a:r>
          </a:p>
          <a:p>
            <a:pPr marL="514350" indent="-514350" algn="ctr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defRPr/>
            </a:pPr>
            <a:r>
              <a:rPr lang="ar-S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raditional Arabic" pitchFamily="2" charset="-78"/>
              </a:rPr>
              <a:t>0537222660</a:t>
            </a:r>
          </a:p>
        </p:txBody>
      </p:sp>
      <p:pic>
        <p:nvPicPr>
          <p:cNvPr id="3" name="Picture 23" descr="http://t2.gstatic.com/images?q=tbn:ANd9GcQuCj5hpZqf0qw_Ef-tX_gV50s2RNiDWNMHSKiMITjrC8lImxj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653136"/>
            <a:ext cx="944116" cy="9441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مستطيل 3"/>
          <p:cNvSpPr/>
          <p:nvPr/>
        </p:nvSpPr>
        <p:spPr>
          <a:xfrm>
            <a:off x="3203848" y="5805264"/>
            <a:ext cx="5256584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raditional Arabic" pitchFamily="2" charset="-78"/>
              </a:rPr>
              <a:t>Abo.omar252@gmail.com</a:t>
            </a:r>
            <a:endParaRPr lang="ar-SA" sz="3200" dirty="0"/>
          </a:p>
        </p:txBody>
      </p:sp>
      <p:sp>
        <p:nvSpPr>
          <p:cNvPr id="5" name="مستطيل 4"/>
          <p:cNvSpPr/>
          <p:nvPr/>
        </p:nvSpPr>
        <p:spPr>
          <a:xfrm>
            <a:off x="1835696" y="4797152"/>
            <a:ext cx="7308304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المدرب/سيف المطيري</a:t>
            </a:r>
            <a:r>
              <a:rPr lang="ar-SA" sz="3200" b="1" dirty="0" smtClean="0">
                <a:solidFill>
                  <a:srgbClr val="FF0000"/>
                </a:solidFill>
              </a:rPr>
              <a:t>     </a:t>
            </a:r>
            <a:r>
              <a:rPr lang="en-US" sz="3200" b="1" dirty="0" smtClean="0">
                <a:solidFill>
                  <a:srgbClr val="FF0000"/>
                </a:solidFill>
              </a:rPr>
              <a:t>@</a:t>
            </a:r>
            <a:r>
              <a:rPr lang="en-US" sz="3200" b="1" dirty="0" err="1" smtClean="0">
                <a:solidFill>
                  <a:srgbClr val="FF0000"/>
                </a:solidFill>
              </a:rPr>
              <a:t>saif_shbbaab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endParaRPr lang="ar-SA" sz="4000" b="1" dirty="0">
              <a:solidFill>
                <a:srgbClr val="FF0000"/>
              </a:solidFill>
            </a:endParaRPr>
          </a:p>
        </p:txBody>
      </p:sp>
      <p:pic>
        <p:nvPicPr>
          <p:cNvPr id="6" name="صورة 5" descr="جميل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1640" y="5661248"/>
            <a:ext cx="983927" cy="983927"/>
          </a:xfrm>
          <a:prstGeom prst="rect">
            <a:avLst/>
          </a:prstGeom>
        </p:spPr>
      </p:pic>
      <p:pic>
        <p:nvPicPr>
          <p:cNvPr id="7" name="صورة 6" descr="جلكسي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48310" y="3861048"/>
            <a:ext cx="855538" cy="855538"/>
          </a:xfrm>
          <a:prstGeom prst="rect">
            <a:avLst/>
          </a:prstGeom>
        </p:spPr>
      </p:pic>
      <p:sp>
        <p:nvSpPr>
          <p:cNvPr id="8" name="مستطيل ذو زوايا قطرية مخدوشة 7"/>
          <p:cNvSpPr/>
          <p:nvPr/>
        </p:nvSpPr>
        <p:spPr>
          <a:xfrm>
            <a:off x="0" y="0"/>
            <a:ext cx="1763688" cy="908720"/>
          </a:xfrm>
          <a:prstGeom prst="snip2Diag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 </a:t>
            </a:r>
          </a:p>
          <a:p>
            <a:pPr algn="ctr"/>
            <a:r>
              <a:rPr lang="ar-SA" sz="2400" b="1" dirty="0" smtClean="0">
                <a:solidFill>
                  <a:srgbClr val="FFFF00"/>
                </a:solidFill>
              </a:rPr>
              <a:t>اصنع لك مجدا</a:t>
            </a:r>
          </a:p>
          <a:p>
            <a:pPr algn="ctr"/>
            <a:r>
              <a:rPr lang="ar-SA" sz="2400" b="1" dirty="0" smtClean="0">
                <a:solidFill>
                  <a:srgbClr val="FFFF00"/>
                </a:solidFill>
              </a:rPr>
              <a:t>2</a:t>
            </a:r>
            <a:r>
              <a:rPr lang="ar-SA" sz="2400" b="1" dirty="0" smtClean="0"/>
              <a:t> </a:t>
            </a:r>
            <a:endParaRPr lang="ar-SA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755576" y="1526589"/>
            <a:ext cx="8352928" cy="406265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2400" b="1" dirty="0" smtClean="0"/>
          </a:p>
          <a:p>
            <a:r>
              <a:rPr lang="ar-SA" sz="2400" b="1" dirty="0" smtClean="0"/>
              <a:t>سيف بن شباب المطيري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*المؤهلات العلمية:-</a:t>
            </a:r>
          </a:p>
          <a:p>
            <a:r>
              <a:rPr lang="ar-SA" sz="2400" b="1" dirty="0" smtClean="0"/>
              <a:t>بكالوريوس </a:t>
            </a:r>
            <a:r>
              <a:rPr lang="ar-SA" sz="2400" b="1" dirty="0" err="1" smtClean="0"/>
              <a:t>درسات</a:t>
            </a:r>
            <a:r>
              <a:rPr lang="ar-SA" sz="2400" b="1" dirty="0" smtClean="0"/>
              <a:t> قرآنية بكلية العلوم والآداب بالرس التابعه لجامعة القصيم.</a:t>
            </a:r>
          </a:p>
          <a:p>
            <a:r>
              <a:rPr lang="ar-SA" sz="2400" b="1" dirty="0" smtClean="0"/>
              <a:t>كاتب في مجلة تطوير الذات الإلكترونية 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*المؤهلات </a:t>
            </a:r>
            <a:r>
              <a:rPr lang="ar-SA" sz="2400" b="1" dirty="0" err="1" smtClean="0">
                <a:solidFill>
                  <a:srgbClr val="FF0000"/>
                </a:solidFill>
              </a:rPr>
              <a:t>التدريبية:-</a:t>
            </a:r>
            <a:endParaRPr lang="ar-SA" sz="2400" b="1" dirty="0" smtClean="0">
              <a:solidFill>
                <a:srgbClr val="FF0000"/>
              </a:solidFill>
            </a:endParaRPr>
          </a:p>
          <a:p>
            <a:endParaRPr lang="ar-SA" sz="2400" b="1" dirty="0" smtClean="0"/>
          </a:p>
          <a:p>
            <a:endParaRPr lang="ar-SA" sz="2400" b="1" dirty="0" smtClean="0"/>
          </a:p>
          <a:p>
            <a:endParaRPr lang="ar-SA" sz="2400" b="1" dirty="0" smtClean="0"/>
          </a:p>
          <a:p>
            <a:endParaRPr lang="ar-SA" sz="2400" b="1" dirty="0" smtClean="0"/>
          </a:p>
          <a:p>
            <a:endParaRPr lang="ar-SA" dirty="0"/>
          </a:p>
        </p:txBody>
      </p:sp>
      <p:sp>
        <p:nvSpPr>
          <p:cNvPr id="3" name="مستطيل مستدير الزوايا 2"/>
          <p:cNvSpPr/>
          <p:nvPr/>
        </p:nvSpPr>
        <p:spPr>
          <a:xfrm>
            <a:off x="1259632" y="144016"/>
            <a:ext cx="7056784" cy="1484784"/>
          </a:xfrm>
          <a:prstGeom prst="roundRect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908720" y="3789040"/>
            <a:ext cx="691175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مدرب محترف معتمد من المركز العالمي الكندي.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مدرب معتمد من المركز الخليجي للتنمية البشرية.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مدرب معتمد من أكاديمية التدريب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الإحترافي.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مدرب محترف معتمد من أكاديمية المعلم للتدريب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والإستشارات.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مدرب إلكتروني معتمد من أكاديمية المعلم للتدريب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والإستشارات.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مدرب محترف معتمد من مركز التفكير المساند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للتدريب .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مدرب إلكتروني معتمد من مركز التفكير المساند للتدريب.</a:t>
            </a:r>
            <a:endParaRPr kumimoji="0" lang="ar-S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3275856" y="188640"/>
            <a:ext cx="2736304" cy="1440160"/>
          </a:xfrm>
          <a:prstGeom prst="ellipse">
            <a:avLst/>
          </a:prstGeom>
          <a:solidFill>
            <a:srgbClr val="FB717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rgbClr val="0070C0"/>
                </a:solidFill>
              </a:rPr>
              <a:t>السيرة الذاتية</a:t>
            </a:r>
            <a:endParaRPr lang="ar-SA" sz="3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4139952" y="260648"/>
            <a:ext cx="4752843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ar-SA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ميثاق ضمان الفائدة</a:t>
            </a:r>
          </a:p>
        </p:txBody>
      </p:sp>
      <p:pic>
        <p:nvPicPr>
          <p:cNvPr id="7" name="صورة 10" descr="التخصص 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488" y="2720454"/>
            <a:ext cx="2195512" cy="164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صورة 11" descr="التخصص 5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4293394"/>
            <a:ext cx="1441450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صورة 13" descr="التخصص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650" y="0"/>
            <a:ext cx="2557463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صورة 15" descr="التخصص4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850" y="1341438"/>
            <a:ext cx="13716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سهم إلى اليسار 10"/>
          <p:cNvSpPr/>
          <p:nvPr/>
        </p:nvSpPr>
        <p:spPr>
          <a:xfrm>
            <a:off x="1835150" y="1412875"/>
            <a:ext cx="7058025" cy="1439863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SA" sz="3200" b="1" dirty="0">
                <a:solidFill>
                  <a:srgbClr val="FF0000"/>
                </a:solidFill>
              </a:rPr>
              <a:t>شارك في حل التمارين</a:t>
            </a:r>
          </a:p>
        </p:txBody>
      </p:sp>
      <p:sp>
        <p:nvSpPr>
          <p:cNvPr id="12" name="سهم إلى اليسار 11"/>
          <p:cNvSpPr/>
          <p:nvPr/>
        </p:nvSpPr>
        <p:spPr>
          <a:xfrm>
            <a:off x="1908175" y="4437409"/>
            <a:ext cx="7235825" cy="1439863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SA" sz="4000" b="1" dirty="0">
                <a:solidFill>
                  <a:schemeClr val="bg1"/>
                </a:solidFill>
              </a:rPr>
              <a:t>الأسئلة و المناقشة</a:t>
            </a:r>
          </a:p>
        </p:txBody>
      </p:sp>
      <p:sp>
        <p:nvSpPr>
          <p:cNvPr id="14" name="سهم إلى اليمين 13"/>
          <p:cNvSpPr/>
          <p:nvPr/>
        </p:nvSpPr>
        <p:spPr>
          <a:xfrm>
            <a:off x="684213" y="2780208"/>
            <a:ext cx="5975350" cy="151288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SA" sz="4000" b="1" dirty="0">
                <a:solidFill>
                  <a:srgbClr val="FFFF00"/>
                </a:solidFill>
              </a:rPr>
              <a:t>الحضور في الوقت المناسب</a:t>
            </a:r>
          </a:p>
        </p:txBody>
      </p:sp>
      <p:sp>
        <p:nvSpPr>
          <p:cNvPr id="16" name="مستطيل 15"/>
          <p:cNvSpPr/>
          <p:nvPr/>
        </p:nvSpPr>
        <p:spPr>
          <a:xfrm>
            <a:off x="1763689" y="5949280"/>
            <a:ext cx="3456383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وقع:ــــــــــــــــ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 animBg="1"/>
      <p:bldP spid="12" grpId="0" animBg="1"/>
      <p:bldP spid="14" grpId="0" animBg="1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صورة 10" descr="التخصص 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4059957" cy="4639950"/>
          </a:xfrm>
          <a:prstGeom prst="rect">
            <a:avLst/>
          </a:prstGeom>
        </p:spPr>
      </p:pic>
      <p:pic>
        <p:nvPicPr>
          <p:cNvPr id="2" name="Picture 7" descr="خلفيات رائعة للتصميم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 t="13157" b="19408"/>
          <a:stretch>
            <a:fillRect/>
          </a:stretch>
        </p:blipFill>
        <p:spPr bwMode="auto">
          <a:xfrm>
            <a:off x="755576" y="0"/>
            <a:ext cx="7459762" cy="13572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مستطيل 6"/>
          <p:cNvSpPr>
            <a:spLocks noChangeArrowheads="1"/>
          </p:cNvSpPr>
          <p:nvPr/>
        </p:nvSpPr>
        <p:spPr bwMode="auto">
          <a:xfrm>
            <a:off x="3071813" y="0"/>
            <a:ext cx="25273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5400" b="1" baseline="-25000" dirty="0">
                <a:solidFill>
                  <a:schemeClr val="bg1"/>
                </a:solidFill>
                <a:cs typeface="PT Bold Heading" pitchFamily="2" charset="-78"/>
              </a:rPr>
              <a:t>محاور الدورة </a:t>
            </a:r>
            <a:endParaRPr lang="ar-SA" sz="5400" dirty="0">
              <a:solidFill>
                <a:schemeClr val="bg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6275599" y="1412776"/>
            <a:ext cx="261688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* مقدمة</a:t>
            </a:r>
            <a:endParaRPr lang="ar-SA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5652120" y="2276872"/>
            <a:ext cx="319294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* احصاءات </a:t>
            </a:r>
            <a:endParaRPr lang="ar-SA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611559" y="3140968"/>
            <a:ext cx="84249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* أهمية اختيار التخصص الجامعي </a:t>
            </a:r>
            <a:endParaRPr lang="ar-SA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323528" y="4005064"/>
            <a:ext cx="849694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4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* المؤثرات في اختيار التخصص الجامعي </a:t>
            </a:r>
            <a:endParaRPr lang="ar-SA" sz="4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315159" y="4869160"/>
            <a:ext cx="657732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* استبيان معرفة الشخصية </a:t>
            </a:r>
            <a:endParaRPr lang="ar-SA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4475399" y="5661248"/>
            <a:ext cx="49211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* معادلة الرفق </a:t>
            </a:r>
            <a:endParaRPr lang="ar-SA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تخصص 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49644"/>
            <a:ext cx="3370038" cy="4208356"/>
          </a:xfrm>
          <a:prstGeom prst="rect">
            <a:avLst/>
          </a:prstGeom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260648"/>
            <a:ext cx="91440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ما إن ينتهي الطالب من عناء امتحانات الثانوية حتى يبدأ بالتفكير في كيفية الالتحاق </a:t>
            </a:r>
            <a:r>
              <a:rPr kumimoji="0" lang="ar-SA" sz="4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بالجامعة 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وفي أي الكليات ينبغي  أن </a:t>
            </a:r>
            <a:r>
              <a:rPr kumimoji="0" lang="ar-SA" sz="40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يسجل </a:t>
            </a:r>
            <a:r>
              <a:rPr kumimoji="0" lang="ar-SA" sz="4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وأي تخصص </a:t>
            </a:r>
            <a:r>
              <a:rPr kumimoji="0" lang="ar-SA" sz="4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يختار ؟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sz="4000" dirty="0"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عدم وضوح الهدف  والرؤية </a:t>
            </a:r>
            <a:r>
              <a:rPr kumimoji="0" lang="ar-SA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لديه .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 descr="التخصص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709366"/>
            <a:ext cx="3807866" cy="3807866"/>
          </a:xfrm>
          <a:prstGeom prst="rect">
            <a:avLst/>
          </a:prstGeom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1019051"/>
            <a:ext cx="9144000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4800" dirty="0" smtClean="0">
                <a:latin typeface="Arial" pitchFamily="34" charset="0"/>
                <a:cs typeface="Arial" pitchFamily="34" charset="0"/>
              </a:rPr>
              <a:t>هل اخترت تخصصك في </a:t>
            </a:r>
            <a:r>
              <a:rPr lang="ar-SA" sz="4800" dirty="0" err="1" smtClean="0">
                <a:latin typeface="Arial" pitchFamily="34" charset="0"/>
                <a:cs typeface="Arial" pitchFamily="34" charset="0"/>
              </a:rPr>
              <a:t>الحياة ؟؟</a:t>
            </a:r>
            <a:endParaRPr lang="ar-SA" sz="48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sz="48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ar-S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مستطيل ذو زوايا قطرية مستديرة 2"/>
          <p:cNvSpPr/>
          <p:nvPr/>
        </p:nvSpPr>
        <p:spPr>
          <a:xfrm>
            <a:off x="0" y="0"/>
            <a:ext cx="1944216" cy="576064"/>
          </a:xfrm>
          <a:prstGeom prst="round2DiagRect">
            <a:avLst/>
          </a:prstGeom>
          <a:solidFill>
            <a:srgbClr val="FFFF0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</a:rPr>
              <a:t>سؤال</a:t>
            </a:r>
            <a:endParaRPr lang="ar-SA" sz="2800" b="1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467544" y="5395863"/>
            <a:ext cx="842493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ar-SA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مالسبب</a:t>
            </a:r>
            <a:r>
              <a:rPr kumimoji="0" lang="ar-SA" sz="4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الذي </a:t>
            </a:r>
            <a:r>
              <a:rPr kumimoji="0" lang="ar-SA" sz="4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دعاك</a:t>
            </a:r>
            <a:r>
              <a:rPr kumimoji="0" lang="ar-SA" sz="4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ar-SA" sz="4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لإختيار</a:t>
            </a:r>
            <a:r>
              <a:rPr kumimoji="0" lang="ar-SA" sz="4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ar-SA" sz="4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التخصص  ؟؟</a:t>
            </a:r>
            <a:endParaRPr kumimoji="0" lang="en-US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/>
      <p:bldP spid="3" grpId="0" animBg="1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364879"/>
            <a:ext cx="9144000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إذا ما أنهى</a:t>
            </a:r>
            <a:r>
              <a:rPr kumimoji="0" lang="ar-SA" sz="32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الطلاب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دراستهم الجامعية ودخلوا مرحلة العمل التحقوا بعمل اخر </a:t>
            </a:r>
            <a:r>
              <a:rPr kumimoji="0" lang="ar-SA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غيرالذي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درسوه وهذا ما يسبب هدر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الجهد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والوقت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والمال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وراحوا يتعاملون مع هذه الوظيفة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بلا إبداع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ولا </a:t>
            </a:r>
            <a:r>
              <a:rPr kumimoji="0" lang="ar-SA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إتقان.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ar-SA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sz="28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sz="28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07504" y="3717032"/>
            <a:ext cx="89289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3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في كل ذلك هدر لطاقة أبنائنا وانعطاف بهم عن التوجه إلى ساحة الإنتاجية والإبداع,الأمر الذي يؤثر سلبا على  مسار الأمة </a:t>
            </a:r>
            <a:r>
              <a:rPr lang="ar-SA" sz="36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النهضوي</a:t>
            </a:r>
            <a:r>
              <a:rPr lang="ar-SA" sz="3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,في حين يتنافس الآخرون لتسجيل براءات الاختراع الواحد تلو </a:t>
            </a:r>
            <a:r>
              <a:rPr lang="ar-SA" sz="36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الأخر .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7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395536" y="764704"/>
            <a:ext cx="8405664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يقول الدكتور عبد الكريم بكار في كتاب نحو جديد </a:t>
            </a:r>
            <a:r>
              <a:rPr kumimoji="0" lang="ar-SA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للواقع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:"قي عام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1988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سجل اليهود في فلسطين سبعة وسبعين </a:t>
            </a:r>
            <a:r>
              <a:rPr kumimoji="0" lang="ar-SA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وخمسمائة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577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اختراعا لدى  العلاقات التجارية </a:t>
            </a:r>
            <a:r>
              <a:rPr kumimoji="0" lang="ar-SA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الأمريكي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في حين سجل العرب أربعا </a:t>
            </a:r>
            <a:r>
              <a:rPr kumimoji="0" lang="ar-SA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وعشرين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ar-SA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24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)براءة اختراع </a:t>
            </a:r>
            <a:r>
              <a:rPr kumimoji="0" lang="ar-SA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فقط".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ar-SA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ar-SA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ar-SA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ar-SA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-125760" y="4157642"/>
            <a:ext cx="9090248" cy="1731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5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من هنا تكمن أهمية التخصص لكونها تشكل لبنة أساس في بناء مستقبل شبابنا وقيادتهم نحو التميز والمشاركة في نهضة أمتنا,وتثبيت أقدامها في ساحة الصراع الحضاري والتنافس الأممي</a:t>
            </a:r>
            <a:endParaRPr lang="ar-SA" sz="4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683568" y="260648"/>
            <a:ext cx="786343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349375" algn="l"/>
              </a:tabLst>
            </a:pPr>
            <a:r>
              <a:rPr kumimoji="0" lang="ar-S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إحصائيات نشرتها جامعتا </a:t>
            </a:r>
            <a:r>
              <a:rPr kumimoji="0" lang="ar-SA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مينيسوتا</a:t>
            </a:r>
            <a:r>
              <a:rPr kumimoji="0" lang="ar-S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و الإمارات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259632" y="1124744"/>
          <a:ext cx="6576392" cy="553302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02206"/>
                <a:gridCol w="5274186"/>
              </a:tblGrid>
              <a:tr h="686705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75%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من الطلاب لا يعرفون كيف يختارون تخصصاتهم!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ar-SA" sz="2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86705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60%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ar-SA" sz="28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من هؤلاء الطلاب يبدلون </a:t>
                      </a:r>
                      <a:r>
                        <a:rPr kumimoji="0" lang="ar-SA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تخصصهم !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ar-SA" sz="28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86705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40%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منهم يبدلون تخصصهم من السنة </a:t>
                      </a:r>
                      <a:r>
                        <a:rPr kumimoji="0" lang="ar-SA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الأولى .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86705">
                <a:tc gridSpan="2"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49375" algn="l"/>
                        </a:tabLst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معظم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49375" algn="l"/>
                        </a:tabLst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الطلاب ينتقلون من 4 إلى 5 تخصصات قبل التخرج!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686705"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3من</a:t>
                      </a:r>
                      <a:r>
                        <a:rPr kumimoji="0" lang="ar-S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4 طلاب غير متأكدين من اختيار تخصص المناسب عند دخولهم الجامعة.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686705">
                <a:tc gridSpan="2"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49375" algn="l"/>
                        </a:tabLst>
                      </a:pPr>
                      <a:r>
                        <a:rPr kumimoji="0" lang="ar-S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50%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49375" algn="l"/>
                        </a:tabLst>
                      </a:pPr>
                      <a:r>
                        <a:rPr kumimoji="0" lang="ar-S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من الخرجين يعملون في وظائف ليس لها علاقة بتخصصاتهم.</a:t>
                      </a:r>
                      <a:endParaRPr kumimoji="0" lang="ar-SA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2638</TotalTime>
  <Words>759</Words>
  <Application>Microsoft Office PowerPoint</Application>
  <PresentationFormat>عرض على الشاشة (3:4)‏</PresentationFormat>
  <Paragraphs>161</Paragraphs>
  <Slides>19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0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cimaat</dc:creator>
  <cp:lastModifiedBy>Asus</cp:lastModifiedBy>
  <cp:revision>74</cp:revision>
  <dcterms:created xsi:type="dcterms:W3CDTF">2013-08-31T11:09:31Z</dcterms:created>
  <dcterms:modified xsi:type="dcterms:W3CDTF">2014-03-18T05:59:03Z</dcterms:modified>
</cp:coreProperties>
</file>