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8" r:id="rId3"/>
    <p:sldId id="285" r:id="rId4"/>
    <p:sldId id="286" r:id="rId5"/>
    <p:sldId id="262" r:id="rId6"/>
    <p:sldId id="263" r:id="rId7"/>
    <p:sldId id="287" r:id="rId8"/>
    <p:sldId id="288" r:id="rId9"/>
    <p:sldId id="264" r:id="rId10"/>
    <p:sldId id="272" r:id="rId11"/>
    <p:sldId id="265" r:id="rId12"/>
    <p:sldId id="280" r:id="rId13"/>
    <p:sldId id="281" r:id="rId14"/>
    <p:sldId id="277" r:id="rId15"/>
    <p:sldId id="289"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نمط متوسط 4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2" d="100"/>
          <a:sy n="52" d="100"/>
        </p:scale>
        <p:origin x="-1219"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06/09/34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06/09/34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06/09/34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06/09/34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06/09/34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06/09/34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alpha val="85000"/>
              </a:schemeClr>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06/09/34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484784"/>
            <a:ext cx="7772400" cy="2304255"/>
          </a:xfrm>
        </p:spPr>
        <p:style>
          <a:lnRef idx="1">
            <a:schemeClr val="accent6"/>
          </a:lnRef>
          <a:fillRef idx="2">
            <a:schemeClr val="accent6"/>
          </a:fillRef>
          <a:effectRef idx="1">
            <a:schemeClr val="accent6"/>
          </a:effectRef>
          <a:fontRef idx="minor">
            <a:schemeClr val="dk1"/>
          </a:fontRef>
        </p:style>
        <p:txBody>
          <a:bodyPr>
            <a:normAutofit/>
          </a:bodyPr>
          <a:lstStyle/>
          <a:p>
            <a:r>
              <a:rPr lang="ar-SA" dirty="0" smtClean="0"/>
              <a:t>بقية أقسام الناس في الصيام</a:t>
            </a:r>
            <a:br>
              <a:rPr lang="ar-SA" dirty="0" smtClean="0"/>
            </a:br>
            <a:r>
              <a:rPr lang="ar-SA" dirty="0" smtClean="0"/>
              <a:t>من مجالس شهر رمضان لابن عثيمين رحمه الله</a:t>
            </a:r>
            <a:endParaRPr lang="ar-SA" dirty="0"/>
          </a:p>
        </p:txBody>
      </p:sp>
      <p:sp>
        <p:nvSpPr>
          <p:cNvPr id="5" name="مربع نص 4"/>
          <p:cNvSpPr txBox="1"/>
          <p:nvPr/>
        </p:nvSpPr>
        <p:spPr>
          <a:xfrm>
            <a:off x="467544" y="6237312"/>
            <a:ext cx="2210863" cy="369332"/>
          </a:xfrm>
          <a:prstGeom prst="rect">
            <a:avLst/>
          </a:prstGeom>
          <a:solidFill>
            <a:schemeClr val="accent5">
              <a:lumMod val="60000"/>
              <a:lumOff val="40000"/>
            </a:schemeClr>
          </a:solidFill>
        </p:spPr>
        <p:txBody>
          <a:bodyPr wrap="none" rtlCol="1">
            <a:spAutoFit/>
          </a:bodyPr>
          <a:lstStyle/>
          <a:p>
            <a:r>
              <a:rPr lang="ar-SA" dirty="0" smtClean="0"/>
              <a:t>إعداد: أبوزيد بن محمد مكي</a:t>
            </a:r>
            <a:endParaRPr lang="ar-SA" dirty="0"/>
          </a:p>
        </p:txBody>
      </p:sp>
    </p:spTree>
    <p:extLst>
      <p:ext uri="{BB962C8B-B14F-4D97-AF65-F5344CB8AC3E}">
        <p14:creationId xmlns:p14="http://schemas.microsoft.com/office/powerpoint/2010/main" val="1672714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640765299"/>
              </p:ext>
            </p:extLst>
          </p:nvPr>
        </p:nvGraphicFramePr>
        <p:xfrm>
          <a:off x="323529" y="1457464"/>
          <a:ext cx="8363271" cy="5125720"/>
        </p:xfrm>
        <a:graphic>
          <a:graphicData uri="http://schemas.openxmlformats.org/drawingml/2006/table">
            <a:tbl>
              <a:tblPr rtl="1" firstRow="1" bandRow="1">
                <a:tableStyleId>{5C22544A-7EE6-4342-B048-85BDC9FD1C3A}</a:tableStyleId>
              </a:tblPr>
              <a:tblGrid>
                <a:gridCol w="924864"/>
                <a:gridCol w="1919860"/>
                <a:gridCol w="5518547"/>
              </a:tblGrid>
              <a:tr h="3708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r>
              <a:tr h="370840">
                <a:tc>
                  <a:txBody>
                    <a:bodyPr/>
                    <a:lstStyle/>
                    <a:p>
                      <a:pPr rtl="1"/>
                      <a:r>
                        <a:rPr lang="ar-SA" sz="1800" b="1" kern="1200" dirty="0" smtClean="0">
                          <a:solidFill>
                            <a:schemeClr val="dk1"/>
                          </a:solidFill>
                          <a:effectLst/>
                          <a:latin typeface="+mn-lt"/>
                          <a:ea typeface="+mn-ea"/>
                          <a:cs typeface="+mn-cs"/>
                        </a:rPr>
                        <a:t>الحائضُ</a:t>
                      </a:r>
                    </a:p>
                    <a:p>
                      <a:pPr rtl="1"/>
                      <a:r>
                        <a:rPr lang="ar-SA" sz="1800" b="1" kern="1200" dirty="0" smtClean="0">
                          <a:solidFill>
                            <a:schemeClr val="dk1"/>
                          </a:solidFill>
                          <a:effectLst/>
                          <a:latin typeface="+mn-lt"/>
                          <a:ea typeface="+mn-ea"/>
                          <a:cs typeface="+mn-cs"/>
                        </a:rPr>
                        <a:t>والنفساء</a:t>
                      </a:r>
                      <a:endParaRPr lang="ar-SA" dirty="0"/>
                    </a:p>
                  </a:txBody>
                  <a:tcPr/>
                </a:tc>
                <a:tc>
                  <a:txBody>
                    <a:bodyPr/>
                    <a:lstStyle/>
                    <a:p>
                      <a:pPr rtl="1"/>
                      <a:r>
                        <a:rPr lang="ar-SA" sz="1800" b="1" kern="1200" dirty="0" smtClean="0">
                          <a:solidFill>
                            <a:schemeClr val="dk1"/>
                          </a:solidFill>
                          <a:effectLst/>
                          <a:latin typeface="+mn-lt"/>
                          <a:ea typeface="+mn-ea"/>
                          <a:cs typeface="+mn-cs"/>
                        </a:rPr>
                        <a:t>فيحرمُ عليهما الصيامُ </a:t>
                      </a:r>
                    </a:p>
                    <a:p>
                      <a:pPr rtl="1"/>
                      <a:r>
                        <a:rPr lang="ar-SA" sz="1800" b="1" kern="1200" dirty="0" smtClean="0">
                          <a:solidFill>
                            <a:schemeClr val="dk1"/>
                          </a:solidFill>
                          <a:effectLst/>
                          <a:latin typeface="+mn-lt"/>
                          <a:ea typeface="+mn-ea"/>
                          <a:cs typeface="+mn-cs"/>
                        </a:rPr>
                        <a:t>ولا يصحُّ منهما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ل</a:t>
                      </a:r>
                      <a:r>
                        <a:rPr lang="ar-SA" sz="3200" b="1" kern="1200" dirty="0" smtClean="0">
                          <a:solidFill>
                            <a:schemeClr val="dk1"/>
                          </a:solidFill>
                          <a:effectLst/>
                          <a:latin typeface="+mn-lt"/>
                          <a:ea typeface="+mn-ea"/>
                          <a:cs typeface="+mn-cs"/>
                        </a:rPr>
                        <a:t>قول النبيِّ صلى الله عليه وسلّم في النساءِ: «ما رأيت مِنْ ناقصاتِ عَقْلٍ ودينٍ أذْهَبَ للُبِّ الرَّجل الحازمِ مِنْ إحداكُنَّ، قُلنَ: وما نقصانُ عقلِنا ودينِنا يا رسولَ الله؟ قال: أَلْيسَ شَهادةُ المرأةِ مثلَ نصْفِ شهادةِ الرَّجُلِ؟ قُلنَ: بلى. قال: فذلك نقصانُ عَقْلِها، أليس إذا حاضتْ لم تُصلِّ ولَم تُصم؟ قلن: بلى. قال: فذلك مِنْ نقصانِ دِيْنِها»، متفق عليه.</a:t>
                      </a:r>
                      <a:endParaRPr lang="en-US" sz="3200" kern="1200" dirty="0" smtClean="0">
                        <a:solidFill>
                          <a:schemeClr val="dk1"/>
                        </a:solidFill>
                        <a:effectLst/>
                        <a:latin typeface="+mn-lt"/>
                        <a:ea typeface="+mn-ea"/>
                        <a:cs typeface="+mn-cs"/>
                      </a:endParaRPr>
                    </a:p>
                    <a:p>
                      <a:pPr rtl="1"/>
                      <a:endParaRPr lang="ar-SA" dirty="0"/>
                    </a:p>
                  </a:txBody>
                  <a:tcPr/>
                </a:tc>
              </a:tr>
            </a:tbl>
          </a:graphicData>
        </a:graphic>
      </p:graphicFrame>
      <p:sp>
        <p:nvSpPr>
          <p:cNvPr id="5" name="عنوان 1"/>
          <p:cNvSpPr>
            <a:spLocks noGrp="1"/>
          </p:cNvSpPr>
          <p:nvPr>
            <p:ph type="title"/>
          </p:nvPr>
        </p:nvSpPr>
        <p:spPr>
          <a:xfrm>
            <a:off x="395536" y="332656"/>
            <a:ext cx="8229600" cy="778098"/>
          </a:xfrm>
        </p:spPr>
        <p:style>
          <a:lnRef idx="1">
            <a:schemeClr val="accent3"/>
          </a:lnRef>
          <a:fillRef idx="2">
            <a:schemeClr val="accent3"/>
          </a:fillRef>
          <a:effectRef idx="1">
            <a:schemeClr val="accent3"/>
          </a:effectRef>
          <a:fontRef idx="minor">
            <a:schemeClr val="dk1"/>
          </a:fontRef>
        </p:style>
        <p:txBody>
          <a:bodyPr>
            <a:normAutofit/>
          </a:bodyPr>
          <a:lstStyle/>
          <a:p>
            <a:r>
              <a:rPr lang="ar-SA" dirty="0" smtClean="0"/>
              <a:t>القسم الثامن: الحائض والنفساء</a:t>
            </a:r>
            <a:endParaRPr lang="ar-SA" dirty="0"/>
          </a:p>
        </p:txBody>
      </p:sp>
    </p:spTree>
    <p:extLst>
      <p:ext uri="{BB962C8B-B14F-4D97-AF65-F5344CB8AC3E}">
        <p14:creationId xmlns:p14="http://schemas.microsoft.com/office/powerpoint/2010/main" val="8517584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ar-SA" dirty="0" smtClean="0"/>
              <a:t>مسائل متعلقة بالحائض والنفساء</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2323217"/>
              </p:ext>
            </p:extLst>
          </p:nvPr>
        </p:nvGraphicFramePr>
        <p:xfrm>
          <a:off x="467544" y="1052736"/>
          <a:ext cx="8363271" cy="5034280"/>
        </p:xfrm>
        <a:graphic>
          <a:graphicData uri="http://schemas.openxmlformats.org/drawingml/2006/table">
            <a:tbl>
              <a:tblPr rtl="1" firstRow="1" bandRow="1">
                <a:tableStyleId>{5C22544A-7EE6-4342-B048-85BDC9FD1C3A}</a:tableStyleId>
              </a:tblPr>
              <a:tblGrid>
                <a:gridCol w="2467346"/>
                <a:gridCol w="1995336"/>
                <a:gridCol w="3900589"/>
              </a:tblGrid>
              <a:tr h="370840">
                <a:tc>
                  <a:txBody>
                    <a:bodyPr/>
                    <a:lstStyle/>
                    <a:p>
                      <a:pPr rtl="1"/>
                      <a:r>
                        <a:rPr lang="ar-SA" dirty="0" smtClean="0"/>
                        <a:t>المسألة</a:t>
                      </a:r>
                      <a:endParaRPr lang="ar-SA" dirty="0"/>
                    </a:p>
                  </a:txBody>
                  <a:tcPr/>
                </a:tc>
                <a:tc>
                  <a:txBody>
                    <a:bodyPr/>
                    <a:lstStyle/>
                    <a:p>
                      <a:pPr rtl="1"/>
                      <a:r>
                        <a:rPr lang="ar-SA" dirty="0" smtClean="0"/>
                        <a:t>الحكم</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b="1" dirty="0" smtClean="0"/>
                        <a:t>إذا ظَهَرَ الحيضُ منها وهي صائمةٌ ولو قبلَ الغروبِ بلحْظَةٍ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بَطلَ صومُ يومِها ولزِمَها قضاؤه إلاَّ أنْ يكون صومُها تطوُّعاً فقضاؤه تطوُّعٌ لا واجبٌ.</a:t>
                      </a:r>
                      <a:endParaRPr lang="en-US" dirty="0" smtClean="0"/>
                    </a:p>
                    <a:p>
                      <a:pPr rtl="1"/>
                      <a:endParaRPr lang="ar-SA" dirty="0"/>
                    </a:p>
                  </a:txBody>
                  <a:tcPr/>
                </a:tc>
                <a:tc>
                  <a:txBody>
                    <a:bodyPr/>
                    <a:lstStyle/>
                    <a:p>
                      <a:pPr rtl="1"/>
                      <a:endParaRPr lang="ar-SA"/>
                    </a:p>
                  </a:txBody>
                  <a:tcPr/>
                </a:tc>
              </a:tr>
              <a:tr h="370840">
                <a:tc>
                  <a:txBody>
                    <a:bodyPr/>
                    <a:lstStyle/>
                    <a:p>
                      <a:pPr rtl="1"/>
                      <a:r>
                        <a:rPr lang="ar-SA" b="1" dirty="0" smtClean="0"/>
                        <a:t>إذا طهُرتْ من الحيضِ في أثناءِ رمضانَ </a:t>
                      </a:r>
                      <a:endParaRPr lang="ar-SA" dirty="0"/>
                    </a:p>
                  </a:txBody>
                  <a:tcPr/>
                </a:tc>
                <a:tc>
                  <a:txBody>
                    <a:bodyPr/>
                    <a:lstStyle/>
                    <a:p>
                      <a:pPr rtl="1"/>
                      <a:r>
                        <a:rPr lang="ar-SA" b="1" dirty="0" smtClean="0"/>
                        <a:t>لم يصحَّ صومُها بقيَّة اليومِ لوجودِ ما يُنافي الصيامَ في حقِّها في أولِّ النهارِ</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وهل يَلزمُها الإِمْساك بقيَّة اليوم؟ فيه خلافٌ بين العلماء سبق ذِكْرُه في المسافر إذا قدِم مُفطِراً.</a:t>
                      </a:r>
                      <a:endParaRPr lang="en-US" dirty="0" smtClean="0"/>
                    </a:p>
                    <a:p>
                      <a:pPr rtl="1"/>
                      <a:endParaRPr lang="ar-SA" dirty="0"/>
                    </a:p>
                  </a:txBody>
                  <a:tcPr/>
                </a:tc>
              </a:tr>
              <a:tr h="370840">
                <a:tc>
                  <a:txBody>
                    <a:bodyPr/>
                    <a:lstStyle/>
                    <a:p>
                      <a:pPr rtl="1"/>
                      <a:r>
                        <a:rPr lang="ar-SA" b="1" dirty="0" smtClean="0"/>
                        <a:t>وإذا طهرتْ في الليل في رمضان ولو قبْل الفجرِ بلحظة </a:t>
                      </a:r>
                      <a:endParaRPr lang="ar-SA" dirty="0"/>
                    </a:p>
                  </a:txBody>
                  <a:tcPr/>
                </a:tc>
                <a:tc>
                  <a:txBody>
                    <a:bodyPr/>
                    <a:lstStyle/>
                    <a:p>
                      <a:pPr rtl="1"/>
                      <a:r>
                        <a:rPr lang="ar-SA" b="1" dirty="0" smtClean="0"/>
                        <a:t>وجب عليها الصومُ لأنها مِنْ أهلِ الصيام وليس فيها ما يمنعُه فوجبَ عليها الصيامُ</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ويصحُّ صومُها حينئذٍ وإنْ لم تَغْتَسل إلاَّ بعد طلوعِ الفجر كالجُنبِ إذا صامَ ولم يغْتسِلْ إلاَّ بعدَ طلوعِ الْفجرِ فإنَّه يصحُّ صومُه لقول عائشة رضي الله عنها: «كان النبيُّ صلى الله عليه وسلّم يصبحُ جُنُباً من جماعٍ غير احتلامٍ ثم يصومُ في رَمضانَ»، متفق عليه.</a:t>
                      </a:r>
                      <a:endParaRPr lang="en-US" dirty="0" smtClean="0"/>
                    </a:p>
                    <a:p>
                      <a:pPr rtl="1"/>
                      <a:endParaRPr lang="ar-SA" dirty="0"/>
                    </a:p>
                  </a:txBody>
                  <a:tcPr/>
                </a:tc>
              </a:tr>
            </a:tbl>
          </a:graphicData>
        </a:graphic>
      </p:graphicFrame>
    </p:spTree>
    <p:extLst>
      <p:ext uri="{BB962C8B-B14F-4D97-AF65-F5344CB8AC3E}">
        <p14:creationId xmlns:p14="http://schemas.microsoft.com/office/powerpoint/2010/main" val="4227073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696919930"/>
              </p:ext>
            </p:extLst>
          </p:nvPr>
        </p:nvGraphicFramePr>
        <p:xfrm>
          <a:off x="107505" y="1457464"/>
          <a:ext cx="8579295" cy="2656840"/>
        </p:xfrm>
        <a:graphic>
          <a:graphicData uri="http://schemas.openxmlformats.org/drawingml/2006/table">
            <a:tbl>
              <a:tblPr rtl="1" firstRow="1" bandRow="1">
                <a:tableStyleId>{5C22544A-7EE6-4342-B048-85BDC9FD1C3A}</a:tableStyleId>
              </a:tblPr>
              <a:tblGrid>
                <a:gridCol w="2859765"/>
                <a:gridCol w="1058105"/>
                <a:gridCol w="4661425"/>
              </a:tblGrid>
              <a:tr h="3708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r>
              <a:tr h="370840">
                <a:tc>
                  <a:txBody>
                    <a:bodyPr/>
                    <a:lstStyle/>
                    <a:p>
                      <a:pPr rtl="1"/>
                      <a:r>
                        <a:rPr lang="ar-SA" sz="1800" b="1" kern="1200" dirty="0" smtClean="0">
                          <a:solidFill>
                            <a:schemeClr val="dk1"/>
                          </a:solidFill>
                          <a:effectLst/>
                          <a:latin typeface="+mn-lt"/>
                          <a:ea typeface="+mn-ea"/>
                          <a:cs typeface="+mn-cs"/>
                        </a:rPr>
                        <a:t>المرأة إذا كانت مُرضعاً أو حاملاً وخافتْ على نفسِها أو على الولَد من الصَّوم </a:t>
                      </a:r>
                      <a:endParaRPr lang="ar-SA" dirty="0"/>
                    </a:p>
                  </a:txBody>
                  <a:tcPr/>
                </a:tc>
                <a:tc>
                  <a:txBody>
                    <a:bodyPr/>
                    <a:lstStyle/>
                    <a:p>
                      <a:pPr rtl="1"/>
                      <a:r>
                        <a:rPr lang="ar-SA" sz="1800" b="1" kern="1200" dirty="0" smtClean="0">
                          <a:solidFill>
                            <a:schemeClr val="dk1"/>
                          </a:solidFill>
                          <a:effectLst/>
                          <a:latin typeface="+mn-lt"/>
                          <a:ea typeface="+mn-ea"/>
                          <a:cs typeface="+mn-cs"/>
                        </a:rPr>
                        <a:t>فإنها تفطرُ </a:t>
                      </a:r>
                      <a:endParaRPr lang="ar-SA" dirty="0"/>
                    </a:p>
                  </a:txBody>
                  <a:tcPr/>
                </a:tc>
                <a:tc>
                  <a:txBody>
                    <a:bodyPr/>
                    <a:lstStyle/>
                    <a:p>
                      <a:pPr rtl="1"/>
                      <a:r>
                        <a:rPr lang="ar-SA" sz="1800" b="1" kern="1200" dirty="0" smtClean="0">
                          <a:solidFill>
                            <a:schemeClr val="dk1"/>
                          </a:solidFill>
                          <a:effectLst/>
                          <a:latin typeface="+mn-lt"/>
                          <a:ea typeface="+mn-ea"/>
                          <a:cs typeface="+mn-cs"/>
                        </a:rPr>
                        <a:t>لحديث أنسِ بن مالك الْكعِبي رضي الله عنه قال: قالَ رسولُ الله صلى الله عليه وسلّم: «إن الله وضَع عن المسافر شطرَ الصلاة وعن المسافر والحامل والمرضع الصومَ أو الصيام»، أخرجه الخمسة، وهذا لفظ ابن ماجة</a:t>
                      </a:r>
                      <a:r>
                        <a:rPr lang="en-US" sz="1800" b="1" kern="1200" baseline="30000" dirty="0" smtClean="0">
                          <a:solidFill>
                            <a:schemeClr val="dk1"/>
                          </a:solidFill>
                          <a:effectLst/>
                          <a:latin typeface="+mn-lt"/>
                          <a:ea typeface="+mn-ea"/>
                          <a:cs typeface="+mn-cs"/>
                        </a:rPr>
                        <a:t>[17]</a:t>
                      </a:r>
                      <a:r>
                        <a:rPr lang="ar-SA" sz="1800" b="1" kern="1200" dirty="0" smtClean="0">
                          <a:solidFill>
                            <a:schemeClr val="dk1"/>
                          </a:solidFill>
                          <a:effectLst/>
                          <a:latin typeface="+mn-lt"/>
                          <a:ea typeface="+mn-ea"/>
                          <a:cs typeface="+mn-cs"/>
                        </a:rPr>
                        <a:t>. ويلزمُهَا القضاءُ بِعَدَدِ الأيامِ التي أفطرتْ حِينَ يتيسَّرُ لها ذلك ويزولُ عنها الخوفُ كالمريض إذا بَرِأ.</a:t>
                      </a:r>
                      <a:endParaRPr lang="en-US" sz="1800" kern="1200" dirty="0" smtClean="0">
                        <a:solidFill>
                          <a:schemeClr val="dk1"/>
                        </a:solidFill>
                        <a:effectLst/>
                        <a:latin typeface="+mn-lt"/>
                        <a:ea typeface="+mn-ea"/>
                        <a:cs typeface="+mn-cs"/>
                      </a:endParaRPr>
                    </a:p>
                    <a:p>
                      <a:pPr rtl="1"/>
                      <a:r>
                        <a:rPr lang="en-US" sz="1800" kern="1200" baseline="30000" dirty="0" smtClean="0">
                          <a:solidFill>
                            <a:schemeClr val="dk1"/>
                          </a:solidFill>
                          <a:effectLst/>
                          <a:latin typeface="+mn-lt"/>
                          <a:ea typeface="+mn-ea"/>
                          <a:cs typeface="+mn-cs"/>
                        </a:rPr>
                        <a:t>[17]</a:t>
                      </a:r>
                      <a:r>
                        <a:rPr lang="en-US" sz="1800" kern="1200" dirty="0" smtClean="0">
                          <a:solidFill>
                            <a:schemeClr val="dk1"/>
                          </a:solidFill>
                          <a:effectLst/>
                          <a:latin typeface="+mn-lt"/>
                          <a:ea typeface="+mn-ea"/>
                          <a:cs typeface="+mn-cs"/>
                        </a:rPr>
                        <a:t>  </a:t>
                      </a:r>
                      <a:r>
                        <a:rPr lang="ar-SA" sz="1800" kern="1200" dirty="0" smtClean="0">
                          <a:solidFill>
                            <a:schemeClr val="dk1"/>
                          </a:solidFill>
                          <a:effectLst/>
                          <a:latin typeface="+mn-lt"/>
                          <a:ea typeface="+mn-ea"/>
                          <a:cs typeface="+mn-cs"/>
                        </a:rPr>
                        <a:t>وهو حسن.</a:t>
                      </a:r>
                      <a:endParaRPr lang="en-US" sz="1800" kern="1200" dirty="0" smtClean="0">
                        <a:solidFill>
                          <a:schemeClr val="dk1"/>
                        </a:solidFill>
                        <a:effectLst/>
                        <a:latin typeface="+mn-lt"/>
                        <a:ea typeface="+mn-ea"/>
                        <a:cs typeface="+mn-cs"/>
                      </a:endParaRPr>
                    </a:p>
                    <a:p>
                      <a:pPr rtl="1"/>
                      <a:endParaRPr lang="ar-SA" dirty="0"/>
                    </a:p>
                  </a:txBody>
                  <a:tcPr/>
                </a:tc>
              </a:tr>
            </a:tbl>
          </a:graphicData>
        </a:graphic>
      </p:graphicFrame>
      <p:sp>
        <p:nvSpPr>
          <p:cNvPr id="5" name="عنوان 1"/>
          <p:cNvSpPr>
            <a:spLocks noGrp="1"/>
          </p:cNvSpPr>
          <p:nvPr>
            <p:ph type="title"/>
          </p:nvPr>
        </p:nvSpPr>
        <p:spPr>
          <a:xfrm>
            <a:off x="395536" y="332656"/>
            <a:ext cx="8229600" cy="778098"/>
          </a:xfrm>
        </p:spPr>
        <p:style>
          <a:lnRef idx="1">
            <a:schemeClr val="accent3"/>
          </a:lnRef>
          <a:fillRef idx="2">
            <a:schemeClr val="accent3"/>
          </a:fillRef>
          <a:effectRef idx="1">
            <a:schemeClr val="accent3"/>
          </a:effectRef>
          <a:fontRef idx="minor">
            <a:schemeClr val="dk1"/>
          </a:fontRef>
        </p:style>
        <p:txBody>
          <a:bodyPr>
            <a:normAutofit/>
          </a:bodyPr>
          <a:lstStyle/>
          <a:p>
            <a:r>
              <a:rPr lang="ar-SA" dirty="0" smtClean="0"/>
              <a:t>القسم التاسع: المرضع والحامل</a:t>
            </a:r>
            <a:endParaRPr lang="ar-SA" dirty="0"/>
          </a:p>
        </p:txBody>
      </p:sp>
    </p:spTree>
    <p:extLst>
      <p:ext uri="{BB962C8B-B14F-4D97-AF65-F5344CB8AC3E}">
        <p14:creationId xmlns:p14="http://schemas.microsoft.com/office/powerpoint/2010/main" val="3371926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21665854"/>
              </p:ext>
            </p:extLst>
          </p:nvPr>
        </p:nvGraphicFramePr>
        <p:xfrm>
          <a:off x="457200" y="1457464"/>
          <a:ext cx="8229600" cy="3205480"/>
        </p:xfrm>
        <a:graphic>
          <a:graphicData uri="http://schemas.openxmlformats.org/drawingml/2006/table">
            <a:tbl>
              <a:tblPr rtl="1" firstRow="1" bandRow="1">
                <a:tableStyleId>{5C22544A-7EE6-4342-B048-85BDC9FD1C3A}</a:tableStyleId>
              </a:tblPr>
              <a:tblGrid>
                <a:gridCol w="2057400"/>
                <a:gridCol w="2057400"/>
                <a:gridCol w="2057400"/>
                <a:gridCol w="2057400"/>
              </a:tblGrid>
              <a:tr h="3708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sz="1800" b="1" kern="1200" dirty="0" smtClean="0">
                          <a:solidFill>
                            <a:schemeClr val="dk1"/>
                          </a:solidFill>
                          <a:effectLst/>
                          <a:latin typeface="+mn-lt"/>
                          <a:ea typeface="+mn-ea"/>
                          <a:cs typeface="+mn-cs"/>
                        </a:rPr>
                        <a:t>مَن احتاج للْفطرِ لِدفْعِ ضرورةِ غيرهِ </a:t>
                      </a:r>
                    </a:p>
                    <a:p>
                      <a:pPr rtl="1"/>
                      <a:r>
                        <a:rPr lang="ar-SA" sz="1800" b="1" kern="1200" dirty="0" smtClean="0">
                          <a:solidFill>
                            <a:schemeClr val="dk1"/>
                          </a:solidFill>
                          <a:effectLst/>
                          <a:latin typeface="+mn-lt"/>
                          <a:ea typeface="+mn-ea"/>
                          <a:cs typeface="+mn-cs"/>
                        </a:rPr>
                        <a:t>كإِنقاذ معصومٍ</a:t>
                      </a:r>
                      <a:r>
                        <a:rPr lang="en-US" sz="1800" b="1" kern="1200" baseline="30000" dirty="0" smtClean="0">
                          <a:solidFill>
                            <a:schemeClr val="dk1"/>
                          </a:solidFill>
                          <a:effectLst/>
                          <a:latin typeface="+mn-lt"/>
                          <a:ea typeface="+mn-ea"/>
                          <a:cs typeface="+mn-cs"/>
                        </a:rPr>
                        <a:t>[18]</a:t>
                      </a:r>
                      <a:r>
                        <a:rPr lang="ar-SA" sz="1800" b="1" kern="1200" dirty="0" smtClean="0">
                          <a:solidFill>
                            <a:schemeClr val="dk1"/>
                          </a:solidFill>
                          <a:effectLst/>
                          <a:latin typeface="+mn-lt"/>
                          <a:ea typeface="+mn-ea"/>
                          <a:cs typeface="+mn-cs"/>
                        </a:rPr>
                        <a:t> مِنْ غرقٍ أوْ حريقٍ أو هدْمٍ أوْ نحوه </a:t>
                      </a:r>
                      <a:r>
                        <a:rPr lang="en-US" sz="1800" kern="1200" baseline="30000" dirty="0" smtClean="0">
                          <a:solidFill>
                            <a:schemeClr val="dk1"/>
                          </a:solidFill>
                          <a:effectLst/>
                          <a:latin typeface="+mn-lt"/>
                          <a:ea typeface="+mn-ea"/>
                          <a:cs typeface="+mn-cs"/>
                        </a:rPr>
                        <a:t>[18]</a:t>
                      </a:r>
                      <a:r>
                        <a:rPr lang="en-US" sz="1800" kern="1200" dirty="0" smtClean="0">
                          <a:solidFill>
                            <a:schemeClr val="dk1"/>
                          </a:solidFill>
                          <a:effectLst/>
                          <a:latin typeface="+mn-lt"/>
                          <a:ea typeface="+mn-ea"/>
                          <a:cs typeface="+mn-cs"/>
                        </a:rPr>
                        <a:t> </a:t>
                      </a:r>
                    </a:p>
                    <a:p>
                      <a:pPr rtl="1"/>
                      <a:endParaRPr lang="en-US" sz="1800" kern="1200" dirty="0" smtClean="0">
                        <a:solidFill>
                          <a:schemeClr val="dk1"/>
                        </a:solidFill>
                        <a:effectLst/>
                        <a:latin typeface="+mn-lt"/>
                        <a:ea typeface="+mn-ea"/>
                        <a:cs typeface="+mn-cs"/>
                      </a:endParaRPr>
                    </a:p>
                    <a:p>
                      <a:pPr rtl="1"/>
                      <a:r>
                        <a:rPr lang="en-US" sz="1800" kern="1200" dirty="0" smtClean="0">
                          <a:solidFill>
                            <a:schemeClr val="dk1"/>
                          </a:solidFill>
                          <a:effectLst/>
                          <a:latin typeface="+mn-lt"/>
                          <a:ea typeface="+mn-ea"/>
                          <a:cs typeface="+mn-cs"/>
                        </a:rPr>
                        <a:t> </a:t>
                      </a:r>
                      <a:r>
                        <a:rPr lang="ar-SA" sz="1800" kern="1200" dirty="0" smtClean="0">
                          <a:solidFill>
                            <a:schemeClr val="dk1"/>
                          </a:solidFill>
                          <a:effectLst/>
                          <a:latin typeface="+mn-lt"/>
                          <a:ea typeface="+mn-ea"/>
                          <a:cs typeface="+mn-cs"/>
                        </a:rPr>
                        <a:t>المعصوم هو: الآدمي المحرم قتله.</a:t>
                      </a:r>
                      <a:endParaRPr lang="en-US" sz="1800" kern="1200" dirty="0">
                        <a:solidFill>
                          <a:schemeClr val="dk1"/>
                        </a:solidFill>
                        <a:effectLst/>
                        <a:latin typeface="+mn-lt"/>
                        <a:ea typeface="+mn-ea"/>
                        <a:cs typeface="+mn-cs"/>
                      </a:endParaRPr>
                    </a:p>
                  </a:txBody>
                  <a:tcPr/>
                </a:tc>
                <a:tc>
                  <a:txBody>
                    <a:bodyPr/>
                    <a:lstStyle/>
                    <a:p>
                      <a:pPr rtl="1"/>
                      <a:r>
                        <a:rPr lang="ar-SA" sz="1800" b="1" kern="1200" smtClean="0">
                          <a:solidFill>
                            <a:schemeClr val="dk1"/>
                          </a:solidFill>
                          <a:effectLst/>
                          <a:latin typeface="+mn-lt"/>
                          <a:ea typeface="+mn-ea"/>
                          <a:cs typeface="+mn-cs"/>
                        </a:rPr>
                        <a:t>فإذا </a:t>
                      </a:r>
                      <a:r>
                        <a:rPr lang="ar-SA" sz="1800" b="1" kern="1200" dirty="0" smtClean="0">
                          <a:solidFill>
                            <a:schemeClr val="dk1"/>
                          </a:solidFill>
                          <a:effectLst/>
                          <a:latin typeface="+mn-lt"/>
                          <a:ea typeface="+mn-ea"/>
                          <a:cs typeface="+mn-cs"/>
                        </a:rPr>
                        <a:t>كان لا يمكنه إِنقَاذُه إلاَّ بالتَّقَوِّي عليه بالأكْل والشُّرب جاز له الفِطرُ، بل وَجبَ الفطرُ حِيْنئذٍ</a:t>
                      </a:r>
                      <a:endParaRPr lang="en-US" sz="1800" kern="1200" dirty="0">
                        <a:solidFill>
                          <a:schemeClr val="dk1"/>
                        </a:solidFill>
                        <a:effectLst/>
                        <a:latin typeface="+mn-lt"/>
                        <a:ea typeface="+mn-ea"/>
                        <a:cs typeface="+mn-cs"/>
                      </a:endParaRPr>
                    </a:p>
                  </a:txBody>
                  <a:tcPr/>
                </a:tc>
                <a:tc>
                  <a:txBody>
                    <a:bodyPr/>
                    <a:lstStyle/>
                    <a:p>
                      <a:pPr rtl="1"/>
                      <a:r>
                        <a:rPr lang="ar-SA" sz="1800" b="1" kern="1200" dirty="0" smtClean="0">
                          <a:solidFill>
                            <a:schemeClr val="dk1"/>
                          </a:solidFill>
                          <a:effectLst/>
                          <a:latin typeface="+mn-lt"/>
                          <a:ea typeface="+mn-ea"/>
                          <a:cs typeface="+mn-cs"/>
                        </a:rPr>
                        <a:t>لأن إنقاذ المعصوم من الْهَلكَةِ واجبٌ، وما لا يَتمُّ الواجبُ إلاَّ به فهو واجبُ، ويلزمُه قضاءُ ما أفْطَرَه.</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ومثلُ ذلك مَن احتاجَ إلى الْفِطرِ للتَّقَوِّي به على الْجهادِ في سبيل الله في قِتَاله الْعَدُوَّ فإنه يفْطر ويقضي ما أفطَر سواء كان ذلك في السفر أو في بلده إذا حضره العَدُوُّ لأنَّ في ذلك دفاعاً عن المسلمينَ وإعلاءً لكلمةٍ الله عزَّ وجَلَّ. </a:t>
                      </a:r>
                      <a:endParaRPr lang="ar-SA" dirty="0"/>
                    </a:p>
                  </a:txBody>
                  <a:tcPr/>
                </a:tc>
              </a:tr>
            </a:tbl>
          </a:graphicData>
        </a:graphic>
      </p:graphicFrame>
      <p:sp>
        <p:nvSpPr>
          <p:cNvPr id="5" name="عنوان 1"/>
          <p:cNvSpPr>
            <a:spLocks noGrp="1"/>
          </p:cNvSpPr>
          <p:nvPr>
            <p:ph type="title"/>
          </p:nvPr>
        </p:nvSpPr>
        <p:spPr>
          <a:xfrm>
            <a:off x="395536" y="332656"/>
            <a:ext cx="8229600" cy="77809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SA" dirty="0" smtClean="0"/>
              <a:t>القسم العاشر: المحتاج للفطر لدفع ضرورة غيره</a:t>
            </a:r>
            <a:endParaRPr lang="ar-SA" dirty="0"/>
          </a:p>
        </p:txBody>
      </p:sp>
    </p:spTree>
    <p:extLst>
      <p:ext uri="{BB962C8B-B14F-4D97-AF65-F5344CB8AC3E}">
        <p14:creationId xmlns:p14="http://schemas.microsoft.com/office/powerpoint/2010/main" val="1539150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925"/>
            <a:ext cx="8229600" cy="490066"/>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smtClean="0"/>
              <a:t>مسائل متفرقة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43059859"/>
              </p:ext>
            </p:extLst>
          </p:nvPr>
        </p:nvGraphicFramePr>
        <p:xfrm>
          <a:off x="323528" y="620688"/>
          <a:ext cx="8589640" cy="6009640"/>
        </p:xfrm>
        <a:graphic>
          <a:graphicData uri="http://schemas.openxmlformats.org/drawingml/2006/table">
            <a:tbl>
              <a:tblPr rtl="1" firstRow="1" bandRow="1">
                <a:tableStyleId>{5C22544A-7EE6-4342-B048-85BDC9FD1C3A}</a:tableStyleId>
              </a:tblPr>
              <a:tblGrid>
                <a:gridCol w="1804653"/>
                <a:gridCol w="3233513"/>
                <a:gridCol w="3551474"/>
              </a:tblGrid>
              <a:tr h="370840">
                <a:tc>
                  <a:txBody>
                    <a:bodyPr/>
                    <a:lstStyle/>
                    <a:p>
                      <a:pPr rtl="1"/>
                      <a:r>
                        <a:rPr lang="ar-SA" dirty="0" smtClean="0"/>
                        <a:t>المسالة</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b="1" dirty="0" smtClean="0"/>
                        <a:t>إعْلانُ فِطْرهِ </a:t>
                      </a:r>
                      <a:endParaRPr lang="ar-SA" dirty="0"/>
                    </a:p>
                  </a:txBody>
                  <a:tcPr/>
                </a:tc>
                <a:tc>
                  <a:txBody>
                    <a:bodyPr/>
                    <a:lstStyle/>
                    <a:p>
                      <a:pPr rtl="1"/>
                      <a:r>
                        <a:rPr lang="ar-SA" b="1" dirty="0" smtClean="0"/>
                        <a:t>إذا كان سبَبُه ظاهراً كالمريضِ والكبير الذي لا يستطيع الصومَ: جاز</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وأمَّا إن كان سببُ فطره خفيَّاً كالحائِضِ ومَنْ أنقَذَ معصوماً من هلَكةٍ فإنه يُفطر سرَّاً ولا يعْلِنُ فِطْرَه لئلا يَجُرَّ التهمةَ إلى نَفْسِه </a:t>
                      </a:r>
                      <a:r>
                        <a:rPr lang="ar-SA" b="1" dirty="0" err="1" smtClean="0"/>
                        <a:t>ولئلاَّ</a:t>
                      </a:r>
                      <a:r>
                        <a:rPr lang="ar-SA" b="1" dirty="0" smtClean="0"/>
                        <a:t> يَغْتَرَّ به الجاهلُ فيظنُّ أنَّ الفطرَ جائزٌ بدون عُذْر.</a:t>
                      </a:r>
                      <a:endParaRPr lang="ar-SA" dirty="0" smtClean="0"/>
                    </a:p>
                    <a:p>
                      <a:pPr rtl="1"/>
                      <a:endParaRPr lang="ar-SA" dirty="0"/>
                    </a:p>
                  </a:txBody>
                  <a:tcPr/>
                </a:tc>
              </a:tr>
              <a:tr h="370840">
                <a:tc>
                  <a:txBody>
                    <a:bodyPr/>
                    <a:lstStyle/>
                    <a:p>
                      <a:pPr rtl="1"/>
                      <a:r>
                        <a:rPr lang="ar-SA" dirty="0" smtClean="0"/>
                        <a:t>عدد أيام القضاء</a:t>
                      </a:r>
                      <a:endParaRPr lang="ar-SA" dirty="0"/>
                    </a:p>
                  </a:txBody>
                  <a:tcPr/>
                </a:tc>
                <a:tc>
                  <a:txBody>
                    <a:bodyPr/>
                    <a:lstStyle/>
                    <a:p>
                      <a:pPr rtl="1"/>
                      <a:r>
                        <a:rPr lang="ar-SA" b="1" dirty="0" smtClean="0"/>
                        <a:t>يقْضِي بعددِ الأيامِ التي أفْطر لقوله تعالى: {فَعِدَّةٌ مِّنْ أَيَّامٍ أُخَرَ }.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فإن كان الشهر ثلاثين يوماً لزمه ثلاثون يوماً، وإن كان تسعةً وعشرينَ يوماً لزمه تسعةٌ وعشرونَ يوماً فَقْط.</a:t>
                      </a:r>
                      <a:endParaRPr lang="en-US" dirty="0" smtClean="0"/>
                    </a:p>
                    <a:p>
                      <a:pPr rtl="1"/>
                      <a:endParaRPr lang="ar-SA" dirty="0"/>
                    </a:p>
                  </a:txBody>
                  <a:tcPr/>
                </a:tc>
              </a:tr>
              <a:tr h="370840">
                <a:tc>
                  <a:txBody>
                    <a:bodyPr/>
                    <a:lstStyle/>
                    <a:p>
                      <a:pPr rtl="1"/>
                      <a:r>
                        <a:rPr lang="ar-SA" dirty="0" smtClean="0"/>
                        <a:t>المبادرة بالقضاء</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هو الأوْلىَ من حينِ زوالِ الْعذرِ لأنه أسبقُ إلى الخيرِ وأسْرَعُ في إبراءِ الذِّمَّةِ.</a:t>
                      </a:r>
                      <a:endParaRPr lang="en-US" dirty="0" smtClean="0"/>
                    </a:p>
                    <a:p>
                      <a:pPr rtl="1"/>
                      <a:endParaRPr lang="ar-SA" dirty="0"/>
                    </a:p>
                  </a:txBody>
                  <a:tcPr/>
                </a:tc>
                <a:tc>
                  <a:txBody>
                    <a:bodyPr/>
                    <a:lstStyle/>
                    <a:p>
                      <a:pPr rtl="1"/>
                      <a:r>
                        <a:rPr lang="ar-SA" b="1" dirty="0" smtClean="0"/>
                        <a:t>ويجوز تأخيرهُ إلى أن يكونَ بينهُ وبين رمضانَ الثاني بعددِ الأيامِ التي عليه </a:t>
                      </a:r>
                      <a:endParaRPr lang="ar-SA" dirty="0"/>
                    </a:p>
                  </a:txBody>
                  <a:tcPr/>
                </a:tc>
              </a:tr>
              <a:tr h="370840">
                <a:tc>
                  <a:txBody>
                    <a:bodyPr/>
                    <a:lstStyle/>
                    <a:p>
                      <a:pPr rtl="1"/>
                      <a:r>
                        <a:rPr lang="ar-SA" sz="1600" b="1" dirty="0" smtClean="0"/>
                        <a:t>تأخيرُ القضاءِ إلى رمضانَ الثاني </a:t>
                      </a:r>
                      <a:endParaRPr lang="ar-SA" sz="1600" dirty="0"/>
                    </a:p>
                  </a:txBody>
                  <a:tcPr/>
                </a:tc>
                <a:tc>
                  <a:txBody>
                    <a:bodyPr/>
                    <a:lstStyle/>
                    <a:p>
                      <a:pPr rtl="1"/>
                      <a:r>
                        <a:rPr lang="ar-SA" sz="1600" b="1" dirty="0" smtClean="0"/>
                        <a:t>لا يجوز بدونِ عذرٍ لقولِ عائشة رضي الله عنها: «كان يكونُ عليَّ الصومُ من رمضانَ فما أسْتطيع أنْ أقضيه إلاَّ في شعبانَ»، رواه البخاري، ولأنَّ تأخيره إلى رمضانَ الثاني يُوْجبُ أنْ يتراكم عليه الصومُ وربَّمَا يعجزُ عنه أوْ يموتُ، ولأن الصومَ عبادةٌ متكرِّرةٌ فَلْم يَجُز تأخيرُ الأولَى إلى وقتِ الثانيةِ كالصلاةِ، </a:t>
                      </a:r>
                      <a:endParaRPr lang="ar-SA" sz="1600" dirty="0"/>
                    </a:p>
                  </a:txBody>
                  <a:tcPr/>
                </a:tc>
                <a:tc>
                  <a:txBody>
                    <a:bodyPr/>
                    <a:lstStyle/>
                    <a:p>
                      <a:r>
                        <a:rPr lang="ar-SA" sz="1600" b="1" dirty="0" smtClean="0"/>
                        <a:t>إن استَمرَّ به العذرُ حَتَّى ماتَ فلا شَيْءَ عليه لأن الله سبحانه أوجَبَ عليه عدَّةً من أيامٍ أُخَرَ ولم يتمكنْ منْها فسقطت عنه كمن مات قبلَ دخولِ شهر رمضانَ لا يلزمُه صومُه،</a:t>
                      </a:r>
                      <a:endParaRPr lang="ar-SA" sz="1600" dirty="0"/>
                    </a:p>
                  </a:txBody>
                  <a:tcPr/>
                </a:tc>
              </a:tr>
            </a:tbl>
          </a:graphicData>
        </a:graphic>
      </p:graphicFrame>
    </p:spTree>
    <p:extLst>
      <p:ext uri="{BB962C8B-B14F-4D97-AF65-F5344CB8AC3E}">
        <p14:creationId xmlns:p14="http://schemas.microsoft.com/office/powerpoint/2010/main" val="1832481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925"/>
            <a:ext cx="8229600" cy="490066"/>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smtClean="0"/>
              <a:t>مسائل متفرقة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246533648"/>
              </p:ext>
            </p:extLst>
          </p:nvPr>
        </p:nvGraphicFramePr>
        <p:xfrm>
          <a:off x="323528" y="620688"/>
          <a:ext cx="8589640" cy="4759960"/>
        </p:xfrm>
        <a:graphic>
          <a:graphicData uri="http://schemas.openxmlformats.org/drawingml/2006/table">
            <a:tbl>
              <a:tblPr rtl="1" firstRow="1" bandRow="1">
                <a:tableStyleId>{5C22544A-7EE6-4342-B048-85BDC9FD1C3A}</a:tableStyleId>
              </a:tblPr>
              <a:tblGrid>
                <a:gridCol w="1804653"/>
                <a:gridCol w="3233513"/>
                <a:gridCol w="3551474"/>
              </a:tblGrid>
              <a:tr h="370840">
                <a:tc>
                  <a:txBody>
                    <a:bodyPr/>
                    <a:lstStyle/>
                    <a:p>
                      <a:pPr rtl="1"/>
                      <a:r>
                        <a:rPr lang="ar-SA" dirty="0" smtClean="0"/>
                        <a:t>المسالة</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الملحوظات</a:t>
                      </a:r>
                      <a:endParaRPr lang="ar-SA" dirty="0"/>
                    </a:p>
                  </a:txBody>
                  <a:tcPr/>
                </a:tc>
              </a:tr>
              <a:tr h="370840">
                <a:tc>
                  <a:txBody>
                    <a:bodyPr/>
                    <a:lstStyle/>
                    <a:p>
                      <a:pPr rtl="1"/>
                      <a:r>
                        <a:rPr lang="ar-SA" b="1" dirty="0" smtClean="0"/>
                        <a:t>تمكَّن من القضاءِ فَفَرَّط فيه حتى مات </a:t>
                      </a:r>
                      <a:endParaRPr lang="ar-SA" dirty="0"/>
                    </a:p>
                  </a:txBody>
                  <a:tcPr/>
                </a:tc>
                <a:tc>
                  <a:txBody>
                    <a:bodyPr/>
                    <a:lstStyle/>
                    <a:p>
                      <a:pPr rtl="1"/>
                      <a:r>
                        <a:rPr lang="ar-SA" b="1" dirty="0" smtClean="0"/>
                        <a:t>صام وليُّهُ عنه جميعَ الأيامِ التي تمكَّنَ من قضائِها</a:t>
                      </a:r>
                    </a:p>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لقوله صلى الله عليه وسلّم: «مَنْ ماتَ وعليه صيامٌ صامَ عنه وليُّه»، متفق عليه.</a:t>
                      </a:r>
                      <a:endParaRPr lang="en-US" dirty="0" smtClean="0"/>
                    </a:p>
                    <a:p>
                      <a:pPr rtl="1"/>
                      <a:endParaRPr lang="ar-SA" dirty="0"/>
                    </a:p>
                  </a:txBody>
                  <a:tcPr/>
                </a:tc>
                <a:tc>
                  <a:txBody>
                    <a:bodyPr/>
                    <a:lstStyle/>
                    <a:p>
                      <a:pPr rtl="1"/>
                      <a:r>
                        <a:rPr lang="ar-SA" b="1" dirty="0" smtClean="0"/>
                        <a:t>ووَلِيُّهُ وارِثُه أو قريبُه</a:t>
                      </a:r>
                      <a:endParaRPr lang="ar-SA" dirty="0"/>
                    </a:p>
                  </a:txBody>
                  <a:tcPr/>
                </a:tc>
              </a:tr>
              <a:tr h="370840">
                <a:tc>
                  <a:txBody>
                    <a:bodyPr/>
                    <a:lstStyle/>
                    <a:p>
                      <a:pPr rtl="1"/>
                      <a:r>
                        <a:rPr lang="ar-SA" dirty="0" smtClean="0"/>
                        <a:t>صوم المجموعة عن واحد في يوم واحد</a:t>
                      </a:r>
                      <a:endParaRPr lang="ar-SA" dirty="0"/>
                    </a:p>
                  </a:txBody>
                  <a:tcPr/>
                </a:tc>
                <a:tc>
                  <a:txBody>
                    <a:bodyPr/>
                    <a:lstStyle/>
                    <a:p>
                      <a:pPr rtl="1"/>
                      <a:r>
                        <a:rPr lang="ar-SA" b="1" dirty="0" smtClean="0"/>
                        <a:t>يجوز أنْ يصومَ عنه جماعةٌ بعددِ الأيامِ التي عليه في يوم واحدٍ، </a:t>
                      </a:r>
                    </a:p>
                    <a:p>
                      <a:pPr rtl="1"/>
                      <a:r>
                        <a:rPr lang="ar-SA" b="1" dirty="0" smtClean="0"/>
                        <a:t>قال البخاري: قال الحسنُ: إن صامَ عنه ثلاثَونَ رجلاً يوماً واحداً جاز.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ar-SA" dirty="0"/>
                    </a:p>
                  </a:txBody>
                  <a:tcPr/>
                </a:tc>
              </a:tr>
              <a:tr h="370840">
                <a:tc>
                  <a:txBody>
                    <a:bodyPr/>
                    <a:lstStyle/>
                    <a:p>
                      <a:pPr rtl="1"/>
                      <a:r>
                        <a:rPr lang="ar-SA" b="1" dirty="0" smtClean="0"/>
                        <a:t>إن لم يكن له وليٌّ أو كان له وليٌّ لا يريدُ الصومَ عنه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أُطعمَ مِنْ تركتِه عن كلِّ يومٍ مسكينٌ بعددِ الأيام التي تمكَّنَ من قضائِها؛ لِكُلِّ مسكينٍ مدُّ بُرٍّ وزنه بالبرِّ الجيِّد نصفُ كيلو وعشرةُ جرامات.</a:t>
                      </a:r>
                      <a:endParaRPr lang="en-US" dirty="0" smtClean="0"/>
                    </a:p>
                    <a:p>
                      <a:pPr rtl="1"/>
                      <a:endParaRPr lang="ar-SA" dirty="0"/>
                    </a:p>
                  </a:txBody>
                  <a:tcPr/>
                </a:tc>
                <a:tc>
                  <a:txBody>
                    <a:bodyPr/>
                    <a:lstStyle/>
                    <a:p>
                      <a:pPr rtl="1"/>
                      <a:endParaRPr lang="ar-SA" dirty="0"/>
                    </a:p>
                  </a:txBody>
                  <a:tcPr/>
                </a:tc>
              </a:tr>
            </a:tbl>
          </a:graphicData>
        </a:graphic>
      </p:graphicFrame>
    </p:spTree>
    <p:extLst>
      <p:ext uri="{BB962C8B-B14F-4D97-AF65-F5344CB8AC3E}">
        <p14:creationId xmlns:p14="http://schemas.microsoft.com/office/powerpoint/2010/main" val="2862392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style>
          <a:lnRef idx="1">
            <a:schemeClr val="accent3"/>
          </a:lnRef>
          <a:fillRef idx="2">
            <a:schemeClr val="accent3"/>
          </a:fillRef>
          <a:effectRef idx="1">
            <a:schemeClr val="accent3"/>
          </a:effectRef>
          <a:fontRef idx="minor">
            <a:schemeClr val="dk1"/>
          </a:fontRef>
        </p:style>
        <p:txBody>
          <a:bodyPr/>
          <a:lstStyle/>
          <a:p>
            <a:r>
              <a:rPr lang="ar-SA" dirty="0" smtClean="0"/>
              <a:t>القسم السادس: المسافر</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5" name="عنصر نائب للمحتوى 3"/>
          <p:cNvGraphicFramePr>
            <a:graphicFrameLocks/>
          </p:cNvGraphicFramePr>
          <p:nvPr>
            <p:extLst>
              <p:ext uri="{D42A27DB-BD31-4B8C-83A1-F6EECF244321}">
                <p14:modId xmlns:p14="http://schemas.microsoft.com/office/powerpoint/2010/main" val="2077160714"/>
              </p:ext>
            </p:extLst>
          </p:nvPr>
        </p:nvGraphicFramePr>
        <p:xfrm>
          <a:off x="323528" y="1268760"/>
          <a:ext cx="8116416" cy="5134080"/>
        </p:xfrm>
        <a:graphic>
          <a:graphicData uri="http://schemas.openxmlformats.org/drawingml/2006/table">
            <a:tbl>
              <a:tblPr rtl="1" firstRow="1" bandRow="1">
                <a:tableStyleId>{93296810-A885-4BE3-A3E7-6D5BEEA58F35}</a:tableStyleId>
              </a:tblPr>
              <a:tblGrid>
                <a:gridCol w="2705472"/>
                <a:gridCol w="2705472"/>
                <a:gridCol w="2705472"/>
              </a:tblGrid>
              <a:tr h="4706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r>
              <a:tr h="4641928">
                <a:tc>
                  <a:txBody>
                    <a:bodyPr/>
                    <a:lstStyle/>
                    <a:p>
                      <a:pPr rtl="1"/>
                      <a:r>
                        <a:rPr lang="ar-SA" sz="2000" b="1" kern="1200" dirty="0" smtClean="0">
                          <a:effectLst/>
                        </a:rPr>
                        <a:t>المسافرُ </a:t>
                      </a:r>
                    </a:p>
                    <a:p>
                      <a:pPr rtl="1"/>
                      <a:endParaRPr lang="ar-SA" sz="2000" b="1" kern="1200" dirty="0" smtClean="0">
                        <a:effectLst/>
                      </a:endParaRPr>
                    </a:p>
                    <a:p>
                      <a:pPr rtl="1"/>
                      <a:r>
                        <a:rPr lang="ar-SA" sz="2000" b="1" kern="1200" dirty="0" smtClean="0">
                          <a:effectLst/>
                        </a:rPr>
                        <a:t>الذي لم يقْصُدْ بسَفَرِه التَّحيُّلَ على الفِطْرِ</a:t>
                      </a:r>
                    </a:p>
                    <a:p>
                      <a:pPr rtl="1"/>
                      <a:endParaRPr lang="ar-SA" sz="2000" b="1" kern="1200" dirty="0" smtClean="0">
                        <a:effectLst/>
                      </a:endParaRPr>
                    </a:p>
                    <a:p>
                      <a:pPr rtl="1"/>
                      <a:endParaRPr lang="ar-SA" sz="2000" b="1" kern="1200" dirty="0" smtClean="0">
                        <a:effectLst/>
                      </a:endParaRPr>
                    </a:p>
                    <a:p>
                      <a:pPr rtl="1"/>
                      <a:r>
                        <a:rPr lang="ar-SA" sz="2000" b="1" kern="1200" dirty="0" smtClean="0">
                          <a:effectLst/>
                        </a:rPr>
                        <a:t> </a:t>
                      </a:r>
                      <a:endParaRPr lang="ar-SA" sz="2000" b="1" dirty="0"/>
                    </a:p>
                  </a:txBody>
                  <a:tcPr/>
                </a:tc>
                <a:tc>
                  <a:txBody>
                    <a:bodyPr/>
                    <a:lstStyle/>
                    <a:p>
                      <a:pPr rtl="1"/>
                      <a:r>
                        <a:rPr lang="ar-SA" sz="2000" b="1" kern="1200" dirty="0" smtClean="0">
                          <a:effectLst/>
                        </a:rPr>
                        <a:t>مخيَّرٌ بين الصيام والفطر سواءٌ طالتْ مدةُ سفره أمْ قصُرتْ، وسواءٌ كان سفرُه طارِئاً لغَرض أمْ مُسْتَمِّراً، كسَائِقي الطائراتِ وسياراتِ الأجْرةِ </a:t>
                      </a:r>
                      <a:endParaRPr lang="ar-SA" sz="2000" b="1" dirty="0"/>
                    </a:p>
                  </a:txBody>
                  <a:tcPr/>
                </a:tc>
                <a:tc>
                  <a:txBody>
                    <a:bodyPr/>
                    <a:lstStyle/>
                    <a:p>
                      <a:pPr rtl="1"/>
                      <a:r>
                        <a:rPr lang="ar-SA" sz="2000" b="1" kern="1200" dirty="0" smtClean="0">
                          <a:effectLst/>
                        </a:rPr>
                        <a:t>لعموم قوله تعالى: {وَمَن كَانَ مَرِيضًا أَوْ عَلَى سَفَرٍ فَعِدَّةٌ مِّنْ أَيَّامٍ أُخَرَ يُرِيدُ اللَّهُ بِكُمُ الْيُسْرَ وَلاَ يُرِيدُ بِكُمُ الْعُسْرَ } [البقرة: 185]. وفي الصحيحين عن أنس بن مالكٍ رضي الله عنه قال: كُنَّا نُسَافر مع النبي صلى الله عليه وسلّم فَلَمْ يَعِب الصائمُ على المُفطِر ولا المفْطِرُ على الصائمِ. وفي صحيح مسلم عن أبي سعيدٍ الخدريِّ رضي الله عنه قال: يَرْونَ أنَّ مَنْ وجَدَ قُوَّة فصَام فإنَّ ذلك حَسَنٌ، ويرونَ أنَّ منْ وجَدَ ضعْفاً فأفْطرَ فإنَّ ذلك حَسَنٌ. </a:t>
                      </a:r>
                      <a:endParaRPr lang="ar-SA" sz="2000" b="1" dirty="0"/>
                    </a:p>
                  </a:txBody>
                  <a:tcPr/>
                </a:tc>
              </a:tr>
            </a:tbl>
          </a:graphicData>
        </a:graphic>
      </p:graphicFrame>
    </p:spTree>
    <p:extLst>
      <p:ext uri="{BB962C8B-B14F-4D97-AF65-F5344CB8AC3E}">
        <p14:creationId xmlns:p14="http://schemas.microsoft.com/office/powerpoint/2010/main" val="3838815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style>
          <a:lnRef idx="1">
            <a:schemeClr val="accent3"/>
          </a:lnRef>
          <a:fillRef idx="2">
            <a:schemeClr val="accent3"/>
          </a:fillRef>
          <a:effectRef idx="1">
            <a:schemeClr val="accent3"/>
          </a:effectRef>
          <a:fontRef idx="minor">
            <a:schemeClr val="dk1"/>
          </a:fontRef>
        </p:style>
        <p:txBody>
          <a:bodyPr/>
          <a:lstStyle/>
          <a:p>
            <a:r>
              <a:rPr lang="ar-SA" dirty="0" smtClean="0"/>
              <a:t>القسم السادس: المسافر</a:t>
            </a:r>
            <a:endParaRPr lang="ar-SA" dirty="0"/>
          </a:p>
        </p:txBody>
      </p:sp>
      <p:sp>
        <p:nvSpPr>
          <p:cNvPr id="3" name="عنصر نائب للمحتوى 2"/>
          <p:cNvSpPr>
            <a:spLocks noGrp="1"/>
          </p:cNvSpPr>
          <p:nvPr>
            <p:ph idx="1"/>
          </p:nvPr>
        </p:nvSpPr>
        <p:spPr/>
        <p:txBody>
          <a:bodyPr/>
          <a:lstStyle/>
          <a:p>
            <a:pPr marL="0" fontAlgn="t">
              <a:spcBef>
                <a:spcPts val="0"/>
              </a:spcBef>
            </a:pPr>
            <a:r>
              <a:rPr lang="ar-SA" b="1" dirty="0">
                <a:solidFill>
                  <a:srgbClr val="FFFFFF"/>
                </a:solidFill>
              </a:rPr>
              <a:t>القسم</a:t>
            </a:r>
            <a:endParaRPr lang="ar-SA" dirty="0">
              <a:latin typeface="Arial"/>
            </a:endParaRPr>
          </a:p>
          <a:p>
            <a:pPr marL="0" fontAlgn="t">
              <a:spcBef>
                <a:spcPts val="0"/>
              </a:spcBef>
            </a:pPr>
            <a:r>
              <a:rPr lang="ar-SA" b="1" dirty="0">
                <a:solidFill>
                  <a:srgbClr val="FFFFFF"/>
                </a:solidFill>
              </a:rPr>
              <a:t>الحكم </a:t>
            </a:r>
            <a:endParaRPr lang="ar-SA" dirty="0">
              <a:latin typeface="Arial"/>
            </a:endParaRPr>
          </a:p>
          <a:p>
            <a:pPr marL="0" fontAlgn="t">
              <a:spcBef>
                <a:spcPts val="0"/>
              </a:spcBef>
            </a:pPr>
            <a:r>
              <a:rPr lang="ar-SA" b="1" dirty="0">
                <a:solidFill>
                  <a:srgbClr val="FFFFFF"/>
                </a:solidFill>
              </a:rPr>
              <a:t>الدليل</a:t>
            </a:r>
            <a:endParaRPr lang="ar-SA" dirty="0">
              <a:latin typeface="Arial"/>
            </a:endParaRPr>
          </a:p>
          <a:p>
            <a:pPr marL="0" fontAlgn="t">
              <a:spcBef>
                <a:spcPts val="0"/>
              </a:spcBef>
            </a:pPr>
            <a:r>
              <a:rPr lang="ar-SA" b="1" dirty="0">
                <a:solidFill>
                  <a:srgbClr val="FFFFFF"/>
                </a:solidFill>
              </a:rPr>
              <a:t>الملحوظات</a:t>
            </a:r>
            <a:endParaRPr lang="ar-SA" dirty="0">
              <a:latin typeface="Arial"/>
            </a:endParaRPr>
          </a:p>
          <a:p>
            <a:endParaRPr lang="ar-SA" dirty="0"/>
          </a:p>
        </p:txBody>
      </p:sp>
      <p:graphicFrame>
        <p:nvGraphicFramePr>
          <p:cNvPr id="5" name="عنصر نائب للمحتوى 3"/>
          <p:cNvGraphicFramePr>
            <a:graphicFrameLocks/>
          </p:cNvGraphicFramePr>
          <p:nvPr>
            <p:extLst>
              <p:ext uri="{D42A27DB-BD31-4B8C-83A1-F6EECF244321}">
                <p14:modId xmlns:p14="http://schemas.microsoft.com/office/powerpoint/2010/main" val="1982431626"/>
              </p:ext>
            </p:extLst>
          </p:nvPr>
        </p:nvGraphicFramePr>
        <p:xfrm>
          <a:off x="323528" y="1268760"/>
          <a:ext cx="8116416" cy="5112568"/>
        </p:xfrm>
        <a:graphic>
          <a:graphicData uri="http://schemas.openxmlformats.org/drawingml/2006/table">
            <a:tbl>
              <a:tblPr rtl="1" firstRow="1" bandRow="1">
                <a:tableStyleId>{93296810-A885-4BE3-A3E7-6D5BEEA58F35}</a:tableStyleId>
              </a:tblPr>
              <a:tblGrid>
                <a:gridCol w="2705472"/>
                <a:gridCol w="2705472"/>
                <a:gridCol w="2705472"/>
              </a:tblGrid>
              <a:tr h="470640">
                <a:tc>
                  <a:txBody>
                    <a:bodyPr/>
                    <a:lstStyle/>
                    <a:p>
                      <a:pPr rtl="1"/>
                      <a:r>
                        <a:rPr lang="ar-SA" dirty="0" smtClean="0"/>
                        <a:t>القسم</a:t>
                      </a:r>
                      <a:endParaRPr lang="ar-SA" dirty="0"/>
                    </a:p>
                  </a:txBody>
                  <a:tcPr/>
                </a:tc>
                <a:tc>
                  <a:txBody>
                    <a:bodyPr/>
                    <a:lstStyle/>
                    <a:p>
                      <a:pPr rtl="1"/>
                      <a:r>
                        <a:rPr lang="ar-SA" dirty="0" smtClean="0"/>
                        <a:t>الحكم </a:t>
                      </a:r>
                      <a:endParaRPr lang="ar-SA" dirty="0"/>
                    </a:p>
                  </a:txBody>
                  <a:tcPr/>
                </a:tc>
                <a:tc>
                  <a:txBody>
                    <a:bodyPr/>
                    <a:lstStyle/>
                    <a:p>
                      <a:pPr rtl="1"/>
                      <a:r>
                        <a:rPr lang="ar-SA" dirty="0" smtClean="0"/>
                        <a:t>الدليل</a:t>
                      </a:r>
                      <a:endParaRPr lang="ar-SA" dirty="0"/>
                    </a:p>
                  </a:txBody>
                  <a:tcPr/>
                </a:tc>
              </a:tr>
              <a:tr h="4641928">
                <a:tc>
                  <a:txBody>
                    <a:bodyPr/>
                    <a:lstStyle/>
                    <a:p>
                      <a:pPr rtl="1"/>
                      <a:r>
                        <a:rPr lang="ar-SA" sz="2000" b="1" kern="1200" dirty="0" smtClean="0">
                          <a:effectLst/>
                        </a:rPr>
                        <a:t>المسافرُ </a:t>
                      </a:r>
                    </a:p>
                    <a:p>
                      <a:pPr rtl="1"/>
                      <a:endParaRPr lang="ar-SA" sz="2000" b="1" kern="1200" dirty="0" smtClean="0">
                        <a:effectLst/>
                      </a:endParaRPr>
                    </a:p>
                    <a:p>
                      <a:pPr rtl="1"/>
                      <a:endParaRPr lang="ar-SA" sz="2000" b="1" kern="1200" dirty="0" smtClean="0">
                        <a:effectLst/>
                      </a:endParaRPr>
                    </a:p>
                    <a:p>
                      <a:pPr rtl="1"/>
                      <a:endParaRPr lang="ar-SA" sz="2000" b="1" kern="1200" dirty="0" smtClean="0">
                        <a:effectLst/>
                      </a:endParaRPr>
                    </a:p>
                    <a:p>
                      <a:pPr rtl="1"/>
                      <a:r>
                        <a:rPr lang="ar-SA" sz="2000" b="1" kern="1200" dirty="0" smtClean="0">
                          <a:effectLst/>
                        </a:rPr>
                        <a:t>الذي قَصَد بسفره التحيل على الفطر</a:t>
                      </a:r>
                      <a:endParaRPr lang="ar-SA" sz="2000" b="1" dirty="0"/>
                    </a:p>
                  </a:txBody>
                  <a:tcPr/>
                </a:tc>
                <a:tc>
                  <a:txBody>
                    <a:bodyPr/>
                    <a:lstStyle/>
                    <a:p>
                      <a:pPr rtl="1"/>
                      <a:r>
                        <a:rPr lang="ar-SA" sz="2000" b="1" kern="1200" dirty="0" smtClean="0">
                          <a:effectLst/>
                        </a:rPr>
                        <a:t>الفطرُ عليه حرامٌ </a:t>
                      </a:r>
                    </a:p>
                    <a:p>
                      <a:pPr rtl="1"/>
                      <a:endParaRPr lang="ar-SA" sz="2000" b="1" kern="1200" dirty="0" smtClean="0">
                        <a:effectLst/>
                      </a:endParaRPr>
                    </a:p>
                    <a:p>
                      <a:pPr rtl="1"/>
                      <a:r>
                        <a:rPr lang="ar-SA" sz="2000" b="1" kern="1200" dirty="0" smtClean="0">
                          <a:effectLst/>
                        </a:rPr>
                        <a:t>والصيامُ واجبٌ عليه </a:t>
                      </a:r>
                    </a:p>
                    <a:p>
                      <a:pPr rtl="1"/>
                      <a:endParaRPr lang="ar-SA" sz="2000" b="1" kern="1200" dirty="0" smtClean="0">
                        <a:effectLst/>
                      </a:endParaRPr>
                    </a:p>
                  </a:txBody>
                  <a:tcPr/>
                </a:tc>
                <a:tc>
                  <a:txBody>
                    <a:bodyPr/>
                    <a:lstStyle/>
                    <a:p>
                      <a:pPr rtl="1"/>
                      <a:endParaRPr lang="ar-SA" sz="2000" b="1" dirty="0"/>
                    </a:p>
                  </a:txBody>
                  <a:tcPr/>
                </a:tc>
              </a:tr>
            </a:tbl>
          </a:graphicData>
        </a:graphic>
      </p:graphicFrame>
    </p:spTree>
    <p:extLst>
      <p:ext uri="{BB962C8B-B14F-4D97-AF65-F5344CB8AC3E}">
        <p14:creationId xmlns:p14="http://schemas.microsoft.com/office/powerpoint/2010/main" val="2912703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706090"/>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ar-SA" dirty="0" smtClean="0"/>
              <a:t>مسألة: صاحب الأجرة السفري</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49336844"/>
              </p:ext>
            </p:extLst>
          </p:nvPr>
        </p:nvGraphicFramePr>
        <p:xfrm>
          <a:off x="179512" y="980728"/>
          <a:ext cx="8856984" cy="4759960"/>
        </p:xfrm>
        <a:graphic>
          <a:graphicData uri="http://schemas.openxmlformats.org/drawingml/2006/table">
            <a:tbl>
              <a:tblPr rtl="1" firstRow="1" bandRow="1">
                <a:tableStyleId>{5C22544A-7EE6-4342-B048-85BDC9FD1C3A}</a:tableStyleId>
              </a:tblPr>
              <a:tblGrid>
                <a:gridCol w="897180"/>
                <a:gridCol w="1768910"/>
                <a:gridCol w="2418696"/>
                <a:gridCol w="3772198"/>
              </a:tblGrid>
              <a:tr h="370840">
                <a:tc>
                  <a:txBody>
                    <a:bodyPr/>
                    <a:lstStyle/>
                    <a:p>
                      <a:pPr rtl="1"/>
                      <a:r>
                        <a:rPr lang="ar-SA" dirty="0" smtClean="0"/>
                        <a:t>حالات صاحب الأجرة السفري</a:t>
                      </a:r>
                      <a:endParaRPr lang="ar-SA" dirty="0"/>
                    </a:p>
                  </a:txBody>
                  <a:tcPr/>
                </a:tc>
                <a:tc>
                  <a:txBody>
                    <a:bodyPr/>
                    <a:lstStyle/>
                    <a:p>
                      <a:pPr rtl="1"/>
                      <a:r>
                        <a:rPr lang="ar-SA" dirty="0" smtClean="0"/>
                        <a:t>الحالة</a:t>
                      </a:r>
                      <a:endParaRPr lang="ar-SA" dirty="0"/>
                    </a:p>
                  </a:txBody>
                  <a:tcPr/>
                </a:tc>
                <a:tc>
                  <a:txBody>
                    <a:bodyPr/>
                    <a:lstStyle/>
                    <a:p>
                      <a:pPr rtl="1"/>
                      <a:r>
                        <a:rPr lang="ar-SA" dirty="0" smtClean="0"/>
                        <a:t>الحكم</a:t>
                      </a:r>
                      <a:endParaRPr lang="ar-SA" dirty="0"/>
                    </a:p>
                  </a:txBody>
                  <a:tcPr/>
                </a:tc>
                <a:tc>
                  <a:txBody>
                    <a:bodyPr/>
                    <a:lstStyle/>
                    <a:p>
                      <a:pPr rtl="1"/>
                      <a:r>
                        <a:rPr lang="ar-SA" dirty="0" smtClean="0"/>
                        <a:t>الدليل</a:t>
                      </a:r>
                      <a:endParaRPr lang="ar-SA" dirty="0"/>
                    </a:p>
                  </a:txBody>
                  <a:tcPr/>
                </a:tc>
              </a:tr>
              <a:tr h="370840">
                <a:tc>
                  <a:txBody>
                    <a:bodyPr/>
                    <a:lstStyle/>
                    <a:p>
                      <a:pPr rtl="1"/>
                      <a:r>
                        <a:rPr lang="ar-SA" dirty="0" smtClean="0"/>
                        <a:t>1</a:t>
                      </a:r>
                      <a:endParaRPr lang="ar-SA" dirty="0"/>
                    </a:p>
                  </a:txBody>
                  <a:tcPr/>
                </a:tc>
                <a:tc>
                  <a:txBody>
                    <a:bodyPr/>
                    <a:lstStyle/>
                    <a:p>
                      <a:pPr rtl="1"/>
                      <a:r>
                        <a:rPr lang="ar-SA" b="1" dirty="0" smtClean="0"/>
                        <a:t>يشقُّ عليه الصومُ في رمضانَ في السَّفرِ من أجل الحرِّ مثلا</a:t>
                      </a:r>
                      <a:endParaRPr lang="ar-SA" dirty="0"/>
                    </a:p>
                  </a:txBody>
                  <a:tcPr/>
                </a:tc>
                <a:tc>
                  <a:txBody>
                    <a:bodyPr/>
                    <a:lstStyle/>
                    <a:p>
                      <a:pPr rtl="1"/>
                      <a:r>
                        <a:rPr lang="ar-SA" b="1" dirty="0" smtClean="0"/>
                        <a:t>يؤخره إلى وقت يبرد فيه الجو ويتيسَّر فيه الصيام عليه</a:t>
                      </a:r>
                      <a:endParaRPr lang="ar-SA" dirty="0"/>
                    </a:p>
                  </a:txBody>
                  <a:tcPr/>
                </a:tc>
                <a:tc>
                  <a:txBody>
                    <a:bodyPr/>
                    <a:lstStyle/>
                    <a:p>
                      <a:r>
                        <a:rPr lang="ar-SA" b="1" dirty="0" smtClean="0"/>
                        <a:t>ففي حديثِ جابرٍ السابق أنَّ النبي صلى الله عليه وسلّم لمَّا أفْطرَ حينَ شَقَّ الصومُ على الناس قيل له: إنَّ بعض الناسِ قد صَامَ، فقالَ النبيُّ صلى الله عليه وسلّم: «أولَئِك العُصاةُ، أولئك العصاة»، رواه مسلم.</a:t>
                      </a:r>
                      <a:endParaRPr lang="en-US" dirty="0"/>
                    </a:p>
                  </a:txBody>
                  <a:tcPr/>
                </a:tc>
              </a:tr>
              <a:tr h="370840">
                <a:tc>
                  <a:txBody>
                    <a:bodyPr/>
                    <a:lstStyle/>
                    <a:p>
                      <a:pPr rtl="1"/>
                      <a:r>
                        <a:rPr lang="ar-SA" dirty="0" smtClean="0"/>
                        <a:t>2</a:t>
                      </a:r>
                      <a:endParaRPr lang="ar-SA" dirty="0"/>
                    </a:p>
                  </a:txBody>
                  <a:tcPr/>
                </a:tc>
                <a:tc>
                  <a:txBody>
                    <a:bodyPr/>
                    <a:lstStyle/>
                    <a:p>
                      <a:pPr rtl="1"/>
                      <a:r>
                        <a:rPr lang="ar-SA" dirty="0" smtClean="0"/>
                        <a:t>يسهل عليه الصوم</a:t>
                      </a:r>
                      <a:endParaRPr lang="ar-SA" dirty="0"/>
                    </a:p>
                  </a:txBody>
                  <a:tcPr/>
                </a:tc>
                <a:tc>
                  <a:txBody>
                    <a:bodyPr/>
                    <a:lstStyle/>
                    <a:p>
                      <a:pPr rtl="1"/>
                      <a:r>
                        <a:rPr lang="ar-SA" dirty="0" smtClean="0"/>
                        <a:t>يصوم </a:t>
                      </a:r>
                      <a:endParaRPr lang="ar-SA" dirty="0"/>
                    </a:p>
                  </a:txBody>
                  <a:tcPr/>
                </a:tc>
                <a:tc>
                  <a:txBody>
                    <a:bodyPr/>
                    <a:lstStyle/>
                    <a:p>
                      <a:pPr rtl="1"/>
                      <a:endParaRPr lang="ar-SA"/>
                    </a:p>
                  </a:txBody>
                  <a:tcPr/>
                </a:tc>
              </a:tr>
              <a:tr h="370840">
                <a:tc>
                  <a:txBody>
                    <a:bodyPr/>
                    <a:lstStyle/>
                    <a:p>
                      <a:pPr rtl="1"/>
                      <a:r>
                        <a:rPr lang="ar-SA" dirty="0" smtClean="0"/>
                        <a:t>3</a:t>
                      </a:r>
                      <a:endParaRPr lang="ar-SA" dirty="0"/>
                    </a:p>
                  </a:txBody>
                  <a:tcPr/>
                </a:tc>
                <a:tc>
                  <a:txBody>
                    <a:bodyPr/>
                    <a:lstStyle/>
                    <a:p>
                      <a:pPr rtl="1"/>
                      <a:r>
                        <a:rPr lang="ar-SA" dirty="0" smtClean="0"/>
                        <a:t>تساويا</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فالصَّومُ أفضلُ لأنَه أسْرعُ في إبراء ذمته وأنشط له إذا صامَ معَ الناسِ، ولأنه فعلُ النبي صلى الله عليه وسلّم </a:t>
                      </a:r>
                      <a:endParaRPr lang="ar-SA" dirty="0" smtClean="0"/>
                    </a:p>
                    <a:p>
                      <a:pPr rtl="1"/>
                      <a:endParaRPr lang="ar-SA" dirty="0"/>
                    </a:p>
                  </a:txBody>
                  <a:tcPr/>
                </a:tc>
                <a:tc>
                  <a:txBody>
                    <a:bodyPr/>
                    <a:lstStyle/>
                    <a:p>
                      <a:pPr rtl="1"/>
                      <a:r>
                        <a:rPr lang="ar-SA" b="1" dirty="0" smtClean="0"/>
                        <a:t>في صحيح مسلمٍ عن أبي الدرداءِ رضي الله عنه قال: خَرَجنا مع النبي صلى الله عليه وسلّم في رمضانَ في حرٍّ شديدٍ، حتى إنْ كان أحَدُنا ليضع يَدَه على رأسِهِ من شدةِ الحرِّ، وما فينا صائمٌ إلاَّ رسول الله صلى الله عليه وسلّم وعبدُالله بنُ رواحة. </a:t>
                      </a:r>
                      <a:endParaRPr lang="ar-SA" dirty="0"/>
                    </a:p>
                  </a:txBody>
                  <a:tcPr/>
                </a:tc>
              </a:tr>
            </a:tbl>
          </a:graphicData>
        </a:graphic>
      </p:graphicFrame>
    </p:spTree>
    <p:extLst>
      <p:ext uri="{BB962C8B-B14F-4D97-AF65-F5344CB8AC3E}">
        <p14:creationId xmlns:p14="http://schemas.microsoft.com/office/powerpoint/2010/main" val="3233290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720080"/>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smtClean="0"/>
              <a:t>مسألة: قدوم المسافر مفطرا</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745276135"/>
              </p:ext>
            </p:extLst>
          </p:nvPr>
        </p:nvGraphicFramePr>
        <p:xfrm>
          <a:off x="179512" y="980728"/>
          <a:ext cx="8661648" cy="5758585"/>
        </p:xfrm>
        <a:graphic>
          <a:graphicData uri="http://schemas.openxmlformats.org/drawingml/2006/table">
            <a:tbl>
              <a:tblPr rtl="1" firstRow="1" bandRow="1">
                <a:tableStyleId>{5C22544A-7EE6-4342-B048-85BDC9FD1C3A}</a:tableStyleId>
              </a:tblPr>
              <a:tblGrid>
                <a:gridCol w="1312107"/>
                <a:gridCol w="1782338"/>
                <a:gridCol w="1081089"/>
                <a:gridCol w="1813385"/>
                <a:gridCol w="2672729"/>
              </a:tblGrid>
              <a:tr h="455065">
                <a:tc>
                  <a:txBody>
                    <a:bodyPr/>
                    <a:lstStyle/>
                    <a:p>
                      <a:pPr rtl="1"/>
                      <a:r>
                        <a:rPr lang="ar-SA" dirty="0" smtClean="0"/>
                        <a:t>المسألة</a:t>
                      </a:r>
                      <a:endParaRPr lang="ar-SA" dirty="0"/>
                    </a:p>
                  </a:txBody>
                  <a:tcPr/>
                </a:tc>
                <a:tc>
                  <a:txBody>
                    <a:bodyPr/>
                    <a:lstStyle/>
                    <a:p>
                      <a:pPr rtl="1"/>
                      <a:r>
                        <a:rPr lang="ar-SA" dirty="0" smtClean="0"/>
                        <a:t>الحكم</a:t>
                      </a:r>
                      <a:endParaRPr lang="ar-SA" dirty="0"/>
                    </a:p>
                  </a:txBody>
                  <a:tcPr/>
                </a:tc>
                <a:tc>
                  <a:txBody>
                    <a:bodyPr/>
                    <a:lstStyle/>
                    <a:p>
                      <a:pPr rtl="1"/>
                      <a:r>
                        <a:rPr lang="ar-SA" dirty="0" smtClean="0"/>
                        <a:t>الملحوظات</a:t>
                      </a:r>
                      <a:endParaRPr lang="ar-SA" dirty="0"/>
                    </a:p>
                  </a:txBody>
                  <a:tcPr/>
                </a:tc>
                <a:tc>
                  <a:txBody>
                    <a:bodyPr/>
                    <a:lstStyle/>
                    <a:p>
                      <a:pPr rtl="1"/>
                      <a:r>
                        <a:rPr lang="ar-SA" dirty="0" smtClean="0"/>
                        <a:t>القول الأول</a:t>
                      </a:r>
                      <a:endParaRPr lang="ar-SA" dirty="0"/>
                    </a:p>
                  </a:txBody>
                  <a:tcPr/>
                </a:tc>
                <a:tc>
                  <a:txBody>
                    <a:bodyPr/>
                    <a:lstStyle/>
                    <a:p>
                      <a:pPr rtl="1"/>
                      <a:r>
                        <a:rPr lang="ar-SA" dirty="0" smtClean="0"/>
                        <a:t>القول الثاني</a:t>
                      </a:r>
                      <a:endParaRPr lang="ar-SA" dirty="0"/>
                    </a:p>
                  </a:txBody>
                  <a:tcPr/>
                </a:tc>
              </a:tr>
              <a:tr h="5161559">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إذا قدِم المسافرُ إلى بلدِه في نهارِ رمضانَ مفطِراً </a:t>
                      </a:r>
                    </a:p>
                    <a:p>
                      <a:pPr rtl="1"/>
                      <a:endParaRPr lang="ar-SA" dirty="0"/>
                    </a:p>
                  </a:txBody>
                  <a:tcPr/>
                </a:tc>
                <a:tc>
                  <a:txBody>
                    <a:bodyPr/>
                    <a:lstStyle/>
                    <a:p>
                      <a:pPr rtl="1"/>
                      <a:r>
                        <a:rPr lang="ar-SA" b="1" dirty="0" smtClean="0"/>
                        <a:t>لم يصحَّ صومُه ذلكَ اليومَ، لأنه كان مُفْطِراً في أوَّل النهار. والصومُ الواجبُ لا يصح إلاَّ مِنْ طلُوعِ الفجر</a:t>
                      </a:r>
                      <a:endParaRPr lang="ar-SA" dirty="0"/>
                    </a:p>
                  </a:txBody>
                  <a:tcPr/>
                </a:tc>
                <a:tc>
                  <a:txBody>
                    <a:bodyPr/>
                    <a:lstStyle/>
                    <a:p>
                      <a:pPr rtl="1"/>
                      <a:r>
                        <a:rPr lang="ar-SA" b="1" dirty="0" smtClean="0"/>
                        <a:t>هل يلزمه الإِمساكُ بقيةَ اليوم؟</a:t>
                      </a:r>
                      <a:endParaRPr lang="ar-SA" dirty="0"/>
                    </a:p>
                  </a:txBody>
                  <a:tcPr/>
                </a:tc>
                <a:tc>
                  <a:txBody>
                    <a:bodyPr/>
                    <a:lstStyle/>
                    <a:p>
                      <a:pPr rtl="1"/>
                      <a:r>
                        <a:rPr lang="ar-SA" b="1" dirty="0" smtClean="0"/>
                        <a:t>يجب عليه أنْ يُمسِكَ بقيةَ اليومِ احتراماً للزمنِ، ويجب عليه الْقَضَاءُ أيضاً لِعَدَمِ صحةِ صومِ ذلك اليوم، وهذا المشهور من مذهب أحمد رحمه الله،</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وقال بعض العلماء: لا يجب عليه أن يمسك بقية ذلك اليوم، لأنه لا يستفيدُ من هذا الإِمساكِ شيئاً لوجوب القضاءِ عليه، وحُرْمةُ الزَّمن قد زالتْ بفِطره المباح له أوَّلَ النهارِ ظاهراً وباطناً. </a:t>
                      </a:r>
                    </a:p>
                    <a:p>
                      <a:pPr marL="0" marR="0" indent="0" algn="r" defTabSz="914400" rtl="1" eaLnBrk="1" fontAlgn="auto" latinLnBrk="0" hangingPunct="1">
                        <a:lnSpc>
                          <a:spcPct val="100000"/>
                        </a:lnSpc>
                        <a:spcBef>
                          <a:spcPts val="0"/>
                        </a:spcBef>
                        <a:spcAft>
                          <a:spcPts val="0"/>
                        </a:spcAft>
                        <a:buClrTx/>
                        <a:buSzTx/>
                        <a:buFontTx/>
                        <a:buNone/>
                        <a:tabLst/>
                        <a:defRPr/>
                      </a:pPr>
                      <a:endParaRPr lang="ar-SA"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قال عبدالله بن مسعود رضي الله عنه: من أكل أول النهار فلْيَأْكُلْ آخره، </a:t>
                      </a:r>
                    </a:p>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أي: من حلَّ له الأكل أولَ النهار بعُذرٍ حلَّ له الأكلُ آخِره. </a:t>
                      </a:r>
                    </a:p>
                    <a:p>
                      <a:pPr marL="0" marR="0" indent="0" algn="r" defTabSz="914400" rtl="1" eaLnBrk="1" fontAlgn="auto" latinLnBrk="0" hangingPunct="1">
                        <a:lnSpc>
                          <a:spcPct val="100000"/>
                        </a:lnSpc>
                        <a:spcBef>
                          <a:spcPts val="0"/>
                        </a:spcBef>
                        <a:spcAft>
                          <a:spcPts val="0"/>
                        </a:spcAft>
                        <a:buClrTx/>
                        <a:buSzTx/>
                        <a:buFontTx/>
                        <a:buNone/>
                        <a:tabLst/>
                        <a:defRPr/>
                      </a:pPr>
                      <a:endParaRPr lang="ar-SA" b="1"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وهذا مذهَبُ مالِك والشافعيّ ورواية عن الإِمام أحمد، </a:t>
                      </a:r>
                    </a:p>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ولكنْ لا يُعْلِنُ أكلَه ولا شربَه لخفاءِ سببِ الفطرِ فيُساء به الظَّنُّ أو يُقْتَدى به.</a:t>
                      </a:r>
                      <a:endParaRPr lang="en-US" dirty="0" smtClean="0"/>
                    </a:p>
                    <a:p>
                      <a:pPr rtl="1"/>
                      <a:endParaRPr lang="ar-SA" dirty="0"/>
                    </a:p>
                  </a:txBody>
                  <a:tcPr/>
                </a:tc>
              </a:tr>
            </a:tbl>
          </a:graphicData>
        </a:graphic>
      </p:graphicFrame>
    </p:spTree>
    <p:extLst>
      <p:ext uri="{BB962C8B-B14F-4D97-AF65-F5344CB8AC3E}">
        <p14:creationId xmlns:p14="http://schemas.microsoft.com/office/powerpoint/2010/main" val="2054449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20078042"/>
              </p:ext>
            </p:extLst>
          </p:nvPr>
        </p:nvGraphicFramePr>
        <p:xfrm>
          <a:off x="467544" y="1412776"/>
          <a:ext cx="8373615" cy="5273040"/>
        </p:xfrm>
        <a:graphic>
          <a:graphicData uri="http://schemas.openxmlformats.org/drawingml/2006/table">
            <a:tbl>
              <a:tblPr rtl="1" firstRow="1" bandRow="1">
                <a:tableStyleId>{93296810-A885-4BE3-A3E7-6D5BEEA58F35}</a:tableStyleId>
              </a:tblPr>
              <a:tblGrid>
                <a:gridCol w="2791205"/>
                <a:gridCol w="2791205"/>
                <a:gridCol w="2791205"/>
              </a:tblGrid>
              <a:tr h="267246">
                <a:tc>
                  <a:txBody>
                    <a:bodyPr/>
                    <a:lstStyle/>
                    <a:p>
                      <a:pPr rtl="1"/>
                      <a:r>
                        <a:rPr lang="ar-SA" sz="1400" b="1" dirty="0" smtClean="0"/>
                        <a:t>القسم</a:t>
                      </a:r>
                      <a:endParaRPr lang="ar-SA" sz="1400" b="1" dirty="0"/>
                    </a:p>
                  </a:txBody>
                  <a:tcPr/>
                </a:tc>
                <a:tc>
                  <a:txBody>
                    <a:bodyPr/>
                    <a:lstStyle/>
                    <a:p>
                      <a:pPr rtl="1"/>
                      <a:r>
                        <a:rPr lang="ar-SA" sz="1400" b="1" dirty="0" smtClean="0"/>
                        <a:t>الحكم</a:t>
                      </a:r>
                      <a:endParaRPr lang="ar-SA" sz="1400" b="1" dirty="0"/>
                    </a:p>
                  </a:txBody>
                  <a:tcPr/>
                </a:tc>
                <a:tc>
                  <a:txBody>
                    <a:bodyPr/>
                    <a:lstStyle/>
                    <a:p>
                      <a:pPr rtl="1"/>
                      <a:r>
                        <a:rPr lang="ar-SA" sz="1400" b="1" dirty="0" smtClean="0"/>
                        <a:t>الدليل</a:t>
                      </a:r>
                      <a:endParaRPr lang="ar-SA" sz="1400" b="1" dirty="0"/>
                    </a:p>
                  </a:txBody>
                  <a:tcPr/>
                </a:tc>
              </a:tr>
              <a:tr h="868550">
                <a:tc>
                  <a:txBody>
                    <a:bodyPr/>
                    <a:lstStyle/>
                    <a:p>
                      <a:pPr rtl="1"/>
                      <a:r>
                        <a:rPr lang="ar-SA" sz="4000" b="1" kern="1200" dirty="0" smtClean="0">
                          <a:effectLst/>
                        </a:rPr>
                        <a:t>المِريضُ الَّذِي يُرجَى برؤُ مرضِه وله ثلاثُ حالاتٍ:</a:t>
                      </a:r>
                      <a:endParaRPr lang="en-US" sz="4000" b="1" kern="1200" dirty="0" smtClean="0">
                        <a:effectLst/>
                      </a:endParaRPr>
                    </a:p>
                    <a:p>
                      <a:r>
                        <a:rPr lang="ar-SA" sz="4000" b="1" kern="1200" dirty="0" smtClean="0">
                          <a:effectLst/>
                        </a:rPr>
                        <a:t>إحداها: أنْ لا يشقَّ عليه الصومُ ولا يَضُرُّه</a:t>
                      </a:r>
                      <a:endParaRPr lang="ar-SA" sz="4000" b="1" dirty="0"/>
                    </a:p>
                  </a:txBody>
                  <a:tcPr/>
                </a:tc>
                <a:tc>
                  <a:txBody>
                    <a:bodyPr/>
                    <a:lstStyle/>
                    <a:p>
                      <a:pPr rtl="1"/>
                      <a:r>
                        <a:rPr lang="ar-SA" sz="4000" b="1" dirty="0" smtClean="0">
                          <a:effectLst/>
                        </a:rPr>
                        <a:t>فيجبُ عليه الصومُ</a:t>
                      </a:r>
                      <a:endParaRPr lang="ar-SA" sz="40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4000" b="1" dirty="0" smtClean="0">
                          <a:effectLst/>
                        </a:rPr>
                        <a:t>لأنه ليس له عُذْرٌ يُبِيح الْفِطْرَ</a:t>
                      </a:r>
                      <a:endParaRPr lang="ar-SA" sz="4000" b="1" dirty="0" smtClean="0"/>
                    </a:p>
                    <a:p>
                      <a:pPr rtl="1"/>
                      <a:endParaRPr lang="ar-SA" sz="4000" b="1" dirty="0"/>
                    </a:p>
                  </a:txBody>
                  <a:tcPr/>
                </a:tc>
              </a:tr>
            </a:tbl>
          </a:graphicData>
        </a:graphic>
      </p:graphicFrame>
      <p:sp>
        <p:nvSpPr>
          <p:cNvPr id="5" name="عنوان 1"/>
          <p:cNvSpPr>
            <a:spLocks noGrp="1"/>
          </p:cNvSpPr>
          <p:nvPr>
            <p:ph type="title"/>
          </p:nvPr>
        </p:nvSpPr>
        <p:spPr>
          <a:xfrm>
            <a:off x="395536" y="332656"/>
            <a:ext cx="8229600" cy="778098"/>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SA" dirty="0" smtClean="0"/>
              <a:t>القسم السابع: المريض الذي يرجى برؤ مرضه</a:t>
            </a:r>
            <a:endParaRPr lang="ar-SA" dirty="0"/>
          </a:p>
        </p:txBody>
      </p:sp>
    </p:spTree>
    <p:extLst>
      <p:ext uri="{BB962C8B-B14F-4D97-AF65-F5344CB8AC3E}">
        <p14:creationId xmlns:p14="http://schemas.microsoft.com/office/powerpoint/2010/main" val="2265990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06078263"/>
              </p:ext>
            </p:extLst>
          </p:nvPr>
        </p:nvGraphicFramePr>
        <p:xfrm>
          <a:off x="179513" y="188640"/>
          <a:ext cx="8373615" cy="5943600"/>
        </p:xfrm>
        <a:graphic>
          <a:graphicData uri="http://schemas.openxmlformats.org/drawingml/2006/table">
            <a:tbl>
              <a:tblPr rtl="1" firstRow="1" bandRow="1">
                <a:tableStyleId>{93296810-A885-4BE3-A3E7-6D5BEEA58F35}</a:tableStyleId>
              </a:tblPr>
              <a:tblGrid>
                <a:gridCol w="2791205"/>
                <a:gridCol w="2791205"/>
                <a:gridCol w="2791205"/>
              </a:tblGrid>
              <a:tr h="267246">
                <a:tc>
                  <a:txBody>
                    <a:bodyPr/>
                    <a:lstStyle/>
                    <a:p>
                      <a:pPr rtl="1"/>
                      <a:r>
                        <a:rPr lang="ar-SA" sz="1400" b="1" dirty="0" smtClean="0"/>
                        <a:t>القسم</a:t>
                      </a:r>
                      <a:endParaRPr lang="ar-SA" sz="1400" b="1" dirty="0"/>
                    </a:p>
                  </a:txBody>
                  <a:tcPr/>
                </a:tc>
                <a:tc>
                  <a:txBody>
                    <a:bodyPr/>
                    <a:lstStyle/>
                    <a:p>
                      <a:pPr rtl="1"/>
                      <a:r>
                        <a:rPr lang="ar-SA" sz="1400" b="1" dirty="0" smtClean="0"/>
                        <a:t>الحكم</a:t>
                      </a:r>
                      <a:endParaRPr lang="ar-SA" sz="1400" b="1" dirty="0"/>
                    </a:p>
                  </a:txBody>
                  <a:tcPr/>
                </a:tc>
                <a:tc>
                  <a:txBody>
                    <a:bodyPr/>
                    <a:lstStyle/>
                    <a:p>
                      <a:pPr rtl="1"/>
                      <a:r>
                        <a:rPr lang="ar-SA" sz="1400" b="1" dirty="0" smtClean="0"/>
                        <a:t>الدليل</a:t>
                      </a:r>
                      <a:endParaRPr lang="ar-SA" sz="1400" b="1" dirty="0"/>
                    </a:p>
                  </a:txBody>
                  <a:tcPr/>
                </a:tc>
              </a:tr>
              <a:tr h="2672462">
                <a:tc>
                  <a:txBody>
                    <a:bodyPr/>
                    <a:lstStyle/>
                    <a:p>
                      <a:r>
                        <a:rPr lang="ar-SA" sz="2400" b="1" kern="1200" dirty="0" smtClean="0">
                          <a:effectLst/>
                        </a:rPr>
                        <a:t>الثانيةُ: أنْ يشقَّ عليه الصومُ ولا يضُرُّه، </a:t>
                      </a:r>
                      <a:endParaRPr lang="ar-SA" sz="2400" b="1" dirty="0"/>
                    </a:p>
                  </a:txBody>
                  <a:tcPr/>
                </a:tc>
                <a:tc>
                  <a:txBody>
                    <a:bodyPr/>
                    <a:lstStyle/>
                    <a:p>
                      <a:pPr rtl="1"/>
                      <a:r>
                        <a:rPr lang="ar-SA" sz="2400" b="1" kern="1200" dirty="0" smtClean="0">
                          <a:effectLst/>
                        </a:rPr>
                        <a:t>فيفطرُ</a:t>
                      </a:r>
                      <a:endParaRPr lang="ar-SA" sz="2400" b="1" dirty="0"/>
                    </a:p>
                  </a:txBody>
                  <a:tcPr/>
                </a:tc>
                <a:tc>
                  <a:txBody>
                    <a:bodyPr/>
                    <a:lstStyle/>
                    <a:p>
                      <a:pPr rtl="1"/>
                      <a:r>
                        <a:rPr lang="ar-SA" sz="2000" b="1" kern="1200" dirty="0" smtClean="0">
                          <a:effectLst/>
                        </a:rPr>
                        <a:t>لقوله تعالى: {وَمَن كَانَ مَرِيضًا أَوْ عَلَى سَفَرٍ فَعِدَّةٌ مِّنْ أَيَّامٍ أُخَرَ } [البقرة: 185]. </a:t>
                      </a:r>
                    </a:p>
                    <a:p>
                      <a:pPr rtl="1"/>
                      <a:endParaRPr lang="ar-SA" sz="2000" b="1" kern="1200" dirty="0" smtClean="0">
                        <a:effectLst/>
                      </a:endParaRPr>
                    </a:p>
                    <a:p>
                      <a:pPr rtl="1"/>
                      <a:r>
                        <a:rPr lang="ar-SA" sz="2000" b="1" kern="1200" dirty="0" smtClean="0">
                          <a:effectLst/>
                        </a:rPr>
                        <a:t>ويُكْره له الصوم مع المشقَّةِ، لأنه خروجٌ عن رُخصةِ الله تعالى وتعْذيبٌ لنفسه، </a:t>
                      </a:r>
                    </a:p>
                    <a:p>
                      <a:pPr rtl="1"/>
                      <a:endParaRPr lang="ar-SA" sz="2000" b="1" kern="1200" dirty="0" smtClean="0">
                        <a:effectLst/>
                      </a:endParaRPr>
                    </a:p>
                    <a:p>
                      <a:pPr rtl="1"/>
                      <a:r>
                        <a:rPr lang="ar-SA" sz="2000" b="1" kern="1200" dirty="0" smtClean="0">
                          <a:effectLst/>
                        </a:rPr>
                        <a:t>وفي الحديث: «إن الله يُحب أن تُؤتى رُخَصُه كما يكرهُ أن تؤتى معْصِيتُه» رواه أحمد وابنُ حبان وابنُ خُزَيمة في صحيحيهما</a:t>
                      </a:r>
                      <a:r>
                        <a:rPr lang="en-US" sz="2000" b="1" kern="1200" baseline="30000" dirty="0" smtClean="0">
                          <a:effectLst/>
                        </a:rPr>
                        <a:t>[15]</a:t>
                      </a:r>
                      <a:r>
                        <a:rPr lang="ar-SA" sz="2000" b="1" kern="1200" dirty="0" smtClean="0">
                          <a:effectLst/>
                        </a:rPr>
                        <a:t>.</a:t>
                      </a:r>
                    </a:p>
                    <a:p>
                      <a:pPr rtl="1"/>
                      <a:endParaRPr lang="ar-SA" sz="2000" b="1" kern="1200" dirty="0" smtClean="0">
                        <a:effectLst/>
                      </a:endParaRPr>
                    </a:p>
                    <a:p>
                      <a:pPr rtl="1"/>
                      <a:endParaRPr lang="en-US" sz="2000" b="1" kern="1200" dirty="0" smtClean="0">
                        <a:effectLst/>
                      </a:endParaRPr>
                    </a:p>
                    <a:p>
                      <a:pPr rtl="1"/>
                      <a:r>
                        <a:rPr lang="en-US" sz="2000" b="1" kern="1200" baseline="30000" dirty="0" smtClean="0">
                          <a:effectLst/>
                        </a:rPr>
                        <a:t>[15]</a:t>
                      </a:r>
                      <a:r>
                        <a:rPr lang="en-US" sz="2000" b="1" kern="1200" dirty="0" smtClean="0">
                          <a:effectLst/>
                        </a:rPr>
                        <a:t>  </a:t>
                      </a:r>
                      <a:r>
                        <a:rPr lang="ar-SA" sz="2000" b="1" kern="1200" dirty="0" smtClean="0">
                          <a:effectLst/>
                        </a:rPr>
                        <a:t>في سنده شيء من الاضطراب لكن له شواهد من الحديث وأصول الشريعة.</a:t>
                      </a:r>
                      <a:endParaRPr lang="en-US" sz="2000" b="1" kern="1200" dirty="0" smtClean="0">
                        <a:effectLst/>
                      </a:endParaRPr>
                    </a:p>
                    <a:p>
                      <a:pPr rtl="1"/>
                      <a:endParaRPr lang="ar-SA" sz="2400" b="1" dirty="0"/>
                    </a:p>
                  </a:txBody>
                  <a:tcPr/>
                </a:tc>
              </a:tr>
            </a:tbl>
          </a:graphicData>
        </a:graphic>
      </p:graphicFrame>
    </p:spTree>
    <p:extLst>
      <p:ext uri="{BB962C8B-B14F-4D97-AF65-F5344CB8AC3E}">
        <p14:creationId xmlns:p14="http://schemas.microsoft.com/office/powerpoint/2010/main" val="735381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295728943"/>
              </p:ext>
            </p:extLst>
          </p:nvPr>
        </p:nvGraphicFramePr>
        <p:xfrm>
          <a:off x="179513" y="188640"/>
          <a:ext cx="8373615" cy="6522720"/>
        </p:xfrm>
        <a:graphic>
          <a:graphicData uri="http://schemas.openxmlformats.org/drawingml/2006/table">
            <a:tbl>
              <a:tblPr rtl="1" firstRow="1" bandRow="1">
                <a:tableStyleId>{93296810-A885-4BE3-A3E7-6D5BEEA58F35}</a:tableStyleId>
              </a:tblPr>
              <a:tblGrid>
                <a:gridCol w="2791205"/>
                <a:gridCol w="2791205"/>
                <a:gridCol w="2791205"/>
              </a:tblGrid>
              <a:tr h="267246">
                <a:tc>
                  <a:txBody>
                    <a:bodyPr/>
                    <a:lstStyle/>
                    <a:p>
                      <a:pPr rtl="1"/>
                      <a:r>
                        <a:rPr lang="ar-SA" sz="1400" b="1" dirty="0" smtClean="0"/>
                        <a:t>القسم</a:t>
                      </a:r>
                      <a:endParaRPr lang="ar-SA" sz="1400" b="1" dirty="0"/>
                    </a:p>
                  </a:txBody>
                  <a:tcPr/>
                </a:tc>
                <a:tc>
                  <a:txBody>
                    <a:bodyPr/>
                    <a:lstStyle/>
                    <a:p>
                      <a:pPr rtl="1"/>
                      <a:r>
                        <a:rPr lang="ar-SA" sz="1400" b="1" dirty="0" smtClean="0"/>
                        <a:t>الحكم</a:t>
                      </a:r>
                      <a:endParaRPr lang="ar-SA" sz="1400" b="1" dirty="0"/>
                    </a:p>
                  </a:txBody>
                  <a:tcPr/>
                </a:tc>
                <a:tc>
                  <a:txBody>
                    <a:bodyPr/>
                    <a:lstStyle/>
                    <a:p>
                      <a:pPr rtl="1"/>
                      <a:r>
                        <a:rPr lang="ar-SA" sz="1400" b="1" dirty="0" smtClean="0"/>
                        <a:t>الدليل</a:t>
                      </a:r>
                      <a:endParaRPr lang="ar-SA" sz="1400" b="1" dirty="0"/>
                    </a:p>
                  </a:txBody>
                  <a:tcPr/>
                </a:tc>
              </a:tr>
              <a:tr h="2672462">
                <a:tc>
                  <a:txBody>
                    <a:bodyPr/>
                    <a:lstStyle/>
                    <a:p>
                      <a:r>
                        <a:rPr lang="ar-SA" sz="2400" b="1" kern="1200" dirty="0" smtClean="0">
                          <a:effectLst/>
                        </a:rPr>
                        <a:t>الثالثةُ: أنْ يضُرَّه الصومُ </a:t>
                      </a:r>
                      <a:endParaRPr lang="ar-SA" sz="2400" b="1" dirty="0"/>
                    </a:p>
                  </a:txBody>
                  <a:tcPr/>
                </a:tc>
                <a:tc>
                  <a:txBody>
                    <a:bodyPr/>
                    <a:lstStyle/>
                    <a:p>
                      <a:pPr rtl="1"/>
                      <a:r>
                        <a:rPr lang="ar-SA" sz="2400" b="1" kern="1200" dirty="0" smtClean="0">
                          <a:effectLst/>
                        </a:rPr>
                        <a:t>فيجبُ عليه الْفطرُ ولا يجوزُ له الصومُ </a:t>
                      </a:r>
                      <a:endParaRPr lang="ar-SA" sz="2400" b="1"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لقولِه تعالى: {وَلاَ تَقْتُلُواْ أَنفُسَكُمْ إِنَّ اللَّهَ كَانَ بِكُمْ رَحِيماً } [النساء: 29]،</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 وقولِه: {وَلاَ تُلْقُواْ بِأَيْدِيكُمْ إِلَى التَّهْلُكَةِ } [البقرة: 195]،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ولقول النبي صلى الله عليه وسلّم: «إنَّ لِنفْسكَ عليْك حقَّاً»، رواه البخاري.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ومن حقهَا أنْ لا تضرَّها مع وجود رخصةِ الله سبحانه.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ولقولِه صلى الله عليه وسلّم: «لا ضَررَ ولا ضرارِ»، </a:t>
                      </a: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ar-SA" sz="1800" b="1" kern="1200" dirty="0" smtClean="0">
                        <a:effectLst/>
                      </a:endParaRPr>
                    </a:p>
                    <a:p>
                      <a:pPr marL="0" marR="0" indent="0" algn="r" defTabSz="914400" rtl="1" eaLnBrk="1" fontAlgn="auto" latinLnBrk="0" hangingPunct="1">
                        <a:lnSpc>
                          <a:spcPct val="100000"/>
                        </a:lnSpc>
                        <a:spcBef>
                          <a:spcPts val="0"/>
                        </a:spcBef>
                        <a:spcAft>
                          <a:spcPts val="0"/>
                        </a:spcAft>
                        <a:buClrTx/>
                        <a:buSzTx/>
                        <a:buFontTx/>
                        <a:buNone/>
                        <a:tabLst/>
                        <a:defRPr/>
                      </a:pPr>
                      <a:r>
                        <a:rPr lang="ar-SA" sz="1800" b="1" kern="1200" dirty="0" smtClean="0">
                          <a:effectLst/>
                        </a:rPr>
                        <a:t>أخرجه ابن ماجه والحاكم. قال النَّووي وله طرق يقويِ بعضها بعضاً.</a:t>
                      </a:r>
                      <a:endParaRPr lang="en-US" sz="1800" b="1" kern="1200" dirty="0" smtClean="0">
                        <a:effectLst/>
                      </a:endParaRPr>
                    </a:p>
                    <a:p>
                      <a:pPr rtl="1"/>
                      <a:endParaRPr lang="ar-SA" sz="2400" b="1" dirty="0"/>
                    </a:p>
                  </a:txBody>
                  <a:tcPr/>
                </a:tc>
              </a:tr>
            </a:tbl>
          </a:graphicData>
        </a:graphic>
      </p:graphicFrame>
    </p:spTree>
    <p:extLst>
      <p:ext uri="{BB962C8B-B14F-4D97-AF65-F5344CB8AC3E}">
        <p14:creationId xmlns:p14="http://schemas.microsoft.com/office/powerpoint/2010/main" val="1623094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562074"/>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ar-SA" dirty="0" smtClean="0"/>
              <a:t>مسائل متعلقة بالمريض</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034860998"/>
              </p:ext>
            </p:extLst>
          </p:nvPr>
        </p:nvGraphicFramePr>
        <p:xfrm>
          <a:off x="457200" y="1600200"/>
          <a:ext cx="8229600" cy="3484880"/>
        </p:xfrm>
        <a:graphic>
          <a:graphicData uri="http://schemas.openxmlformats.org/drawingml/2006/table">
            <a:tbl>
              <a:tblPr rtl="1" firstRow="1" bandRow="1">
                <a:tableStyleId>{5C22544A-7EE6-4342-B048-85BDC9FD1C3A}</a:tableStyleId>
              </a:tblPr>
              <a:tblGrid>
                <a:gridCol w="2743200"/>
                <a:gridCol w="2743200"/>
                <a:gridCol w="2743200"/>
              </a:tblGrid>
              <a:tr h="370840">
                <a:tc>
                  <a:txBody>
                    <a:bodyPr/>
                    <a:lstStyle/>
                    <a:p>
                      <a:pPr rtl="1"/>
                      <a:endParaRPr lang="ar-SA" dirty="0"/>
                    </a:p>
                  </a:txBody>
                  <a:tcPr/>
                </a:tc>
                <a:tc>
                  <a:txBody>
                    <a:bodyPr/>
                    <a:lstStyle/>
                    <a:p>
                      <a:pPr rtl="1"/>
                      <a:endParaRPr lang="ar-SA"/>
                    </a:p>
                  </a:txBody>
                  <a:tcPr/>
                </a:tc>
                <a:tc>
                  <a:txBody>
                    <a:bodyPr/>
                    <a:lstStyle/>
                    <a:p>
                      <a:pPr rtl="1"/>
                      <a:r>
                        <a:rPr lang="ar-SA" dirty="0" smtClean="0"/>
                        <a:t>الملحوظات</a:t>
                      </a:r>
                      <a:endParaRPr lang="ar-SA" dirty="0"/>
                    </a:p>
                  </a:txBody>
                  <a:tcPr/>
                </a:tc>
              </a:tr>
              <a:tr h="370840">
                <a:tc>
                  <a:txBody>
                    <a:bodyPr/>
                    <a:lstStyle/>
                    <a:p>
                      <a:pPr rtl="1"/>
                      <a:r>
                        <a:rPr lang="ar-SA" b="1" dirty="0" smtClean="0"/>
                        <a:t>إذا حدَث له المرَضُ في أثناءِ رمضانَ وهو صائمٌ وشقَّ عليه إتمامُه </a:t>
                      </a:r>
                      <a:endParaRPr lang="ar-SA" dirty="0"/>
                    </a:p>
                  </a:txBody>
                  <a:tcPr/>
                </a:tc>
                <a:tc>
                  <a:txBody>
                    <a:bodyPr/>
                    <a:lstStyle/>
                    <a:p>
                      <a:pPr rtl="1"/>
                      <a:r>
                        <a:rPr lang="ar-SA" b="1" dirty="0" smtClean="0"/>
                        <a:t>جاز له الفطرُ لوجودِ المُبيح للفطر</a:t>
                      </a:r>
                      <a:endParaRPr lang="ar-SA" dirty="0"/>
                    </a:p>
                  </a:txBody>
                  <a:tcPr/>
                </a:tc>
                <a:tc>
                  <a:txBody>
                    <a:bodyPr/>
                    <a:lstStyle/>
                    <a:p>
                      <a:pPr rtl="1"/>
                      <a:endParaRPr lang="ar-SA"/>
                    </a:p>
                  </a:txBody>
                  <a:tcPr/>
                </a:tc>
              </a:tr>
              <a:tr h="370840">
                <a:tc>
                  <a:txBody>
                    <a:bodyPr/>
                    <a:lstStyle/>
                    <a:p>
                      <a:pPr rtl="1"/>
                      <a:r>
                        <a:rPr lang="ar-SA" b="1" dirty="0" smtClean="0"/>
                        <a:t>إذا برأ في نهارِ رمضانَ وهو مفطر</a:t>
                      </a:r>
                      <a:endParaRPr lang="ar-SA" dirty="0"/>
                    </a:p>
                  </a:txBody>
                  <a:tcPr/>
                </a:tc>
                <a:tc>
                  <a:txBody>
                    <a:bodyPr/>
                    <a:lstStyle/>
                    <a:p>
                      <a:pPr rtl="1"/>
                      <a:r>
                        <a:rPr lang="ar-SA" b="1" dirty="0" smtClean="0"/>
                        <a:t>لم يصحَّ أنْ يصومَ ذلك اليَوْمَ لأنَّه كان مُفطِراً في أوَّلِ النهار، والصومُ الواجب لا يصحُّ إلاَّ مِنْ طلوع الفجر </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b="1" dirty="0" smtClean="0"/>
                        <a:t>هل يلْزَمه أنْ يُمسِكَ بقية يومِهِ؟ فيه خلافٌ بَيْنَ العلماء سبق ذكْرُه في المسافرِ إذا قدِم مُفطِراً.</a:t>
                      </a:r>
                      <a:endParaRPr lang="en-US" dirty="0" smtClean="0"/>
                    </a:p>
                    <a:p>
                      <a:pPr rtl="1"/>
                      <a:endParaRPr lang="ar-SA" dirty="0"/>
                    </a:p>
                  </a:txBody>
                  <a:tcPr/>
                </a:tc>
              </a:tr>
              <a:tr h="370840">
                <a:tc>
                  <a:txBody>
                    <a:bodyPr/>
                    <a:lstStyle/>
                    <a:p>
                      <a:pPr rtl="1"/>
                      <a:r>
                        <a:rPr lang="ar-SA" b="1" dirty="0" smtClean="0"/>
                        <a:t>إذا ثبت بالطِّبِّ أنَّ الصومَ يجلِبُ المرَضَ أو يؤخر بُرءَه </a:t>
                      </a:r>
                      <a:endParaRPr lang="ar-SA" dirty="0"/>
                    </a:p>
                  </a:txBody>
                  <a:tcPr/>
                </a:tc>
                <a:tc>
                  <a:txBody>
                    <a:bodyPr/>
                    <a:lstStyle/>
                    <a:p>
                      <a:pPr rtl="1"/>
                      <a:r>
                        <a:rPr lang="ar-SA" b="1" dirty="0" smtClean="0"/>
                        <a:t>جاز له الفطرُ محافظةً على صِحَّتِه واتقاءً للمرض</a:t>
                      </a:r>
                      <a:endParaRPr lang="ar-SA" dirty="0"/>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r>
            </a:tbl>
          </a:graphicData>
        </a:graphic>
      </p:graphicFrame>
    </p:spTree>
    <p:extLst>
      <p:ext uri="{BB962C8B-B14F-4D97-AF65-F5344CB8AC3E}">
        <p14:creationId xmlns:p14="http://schemas.microsoft.com/office/powerpoint/2010/main" val="858545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1586</Words>
  <Application>Microsoft Office PowerPoint</Application>
  <PresentationFormat>عرض على الشاشة (3:4)‏</PresentationFormat>
  <Paragraphs>185</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بقية أقسام الناس في الصيام من مجالس شهر رمضان لابن عثيمين رحمه الله</vt:lpstr>
      <vt:lpstr>القسم السادس: المسافر</vt:lpstr>
      <vt:lpstr>القسم السادس: المسافر</vt:lpstr>
      <vt:lpstr>مسألة: صاحب الأجرة السفري</vt:lpstr>
      <vt:lpstr>مسألة: قدوم المسافر مفطرا</vt:lpstr>
      <vt:lpstr>القسم السابع: المريض الذي يرجى برؤ مرضه</vt:lpstr>
      <vt:lpstr>عرض تقديمي في PowerPoint</vt:lpstr>
      <vt:lpstr>عرض تقديمي في PowerPoint</vt:lpstr>
      <vt:lpstr>مسائل متعلقة بالمريض</vt:lpstr>
      <vt:lpstr>القسم الثامن: الحائض والنفساء</vt:lpstr>
      <vt:lpstr>مسائل متعلقة بالحائض والنفساء</vt:lpstr>
      <vt:lpstr>القسم التاسع: المرضع والحامل</vt:lpstr>
      <vt:lpstr>القسم العاشر: المحتاج للفطر لدفع ضرورة غيره</vt:lpstr>
      <vt:lpstr>مسائل متفرقة</vt:lpstr>
      <vt:lpstr>مسائل متفرقة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أقسام الناس في الصيام</dc:title>
  <dc:creator>أبوزيد</dc:creator>
  <cp:lastModifiedBy>د أبوزيد</cp:lastModifiedBy>
  <cp:revision>23</cp:revision>
  <dcterms:created xsi:type="dcterms:W3CDTF">2013-07-11T10:29:28Z</dcterms:created>
  <dcterms:modified xsi:type="dcterms:W3CDTF">2013-07-13T11:49:11Z</dcterms:modified>
</cp:coreProperties>
</file>