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1"/>
  </p:notesMasterIdLst>
  <p:sldIdLst>
    <p:sldId id="256" r:id="rId2"/>
    <p:sldId id="257" r:id="rId3"/>
    <p:sldId id="258" r:id="rId4"/>
    <p:sldId id="269" r:id="rId5"/>
    <p:sldId id="270" r:id="rId6"/>
    <p:sldId id="259" r:id="rId7"/>
    <p:sldId id="266" r:id="rId8"/>
    <p:sldId id="267" r:id="rId9"/>
    <p:sldId id="285"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نمط متوسط 4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2" d="100"/>
          <a:sy n="52" d="100"/>
        </p:scale>
        <p:origin x="-1219"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5B97F51-4E40-4BFE-BAC4-8113C7C46197}" type="datetimeFigureOut">
              <a:rPr lang="ar-SA" smtClean="0"/>
              <a:t>06/09/34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8E60178-57FD-47DE-ABD7-C0DA6B8199F9}" type="slidenum">
              <a:rPr lang="ar-SA" smtClean="0"/>
              <a:t>‹#›</a:t>
            </a:fld>
            <a:endParaRPr lang="ar-SA"/>
          </a:p>
        </p:txBody>
      </p:sp>
    </p:spTree>
    <p:extLst>
      <p:ext uri="{BB962C8B-B14F-4D97-AF65-F5344CB8AC3E}">
        <p14:creationId xmlns:p14="http://schemas.microsoft.com/office/powerpoint/2010/main" val="310197436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AA96498-5AE9-4D41-869A-6480859783A1}" type="datetime1">
              <a:rPr lang="ar-SA" smtClean="0"/>
              <a:t>06/09/34</a:t>
            </a:fld>
            <a:endParaRPr lang="ar-SA"/>
          </a:p>
        </p:txBody>
      </p:sp>
      <p:sp>
        <p:nvSpPr>
          <p:cNvPr id="5" name="عنصر نائب للتذييل 4"/>
          <p:cNvSpPr>
            <a:spLocks noGrp="1"/>
          </p:cNvSpPr>
          <p:nvPr>
            <p:ph type="ftr" sz="quarter" idx="11"/>
          </p:nvPr>
        </p:nvSpPr>
        <p:spPr/>
        <p:txBody>
          <a:bodyPr/>
          <a:lstStyle/>
          <a:p>
            <a:r>
              <a:rPr lang="ar-SA" smtClean="0"/>
              <a:t>د أبوزيد مكي</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5164195-39DC-41CF-A252-294267AFA405}" type="datetime1">
              <a:rPr lang="ar-SA" smtClean="0"/>
              <a:t>06/09/34</a:t>
            </a:fld>
            <a:endParaRPr lang="ar-SA"/>
          </a:p>
        </p:txBody>
      </p:sp>
      <p:sp>
        <p:nvSpPr>
          <p:cNvPr id="5" name="عنصر نائب للتذييل 4"/>
          <p:cNvSpPr>
            <a:spLocks noGrp="1"/>
          </p:cNvSpPr>
          <p:nvPr>
            <p:ph type="ftr" sz="quarter" idx="11"/>
          </p:nvPr>
        </p:nvSpPr>
        <p:spPr/>
        <p:txBody>
          <a:bodyPr/>
          <a:lstStyle/>
          <a:p>
            <a:r>
              <a:rPr lang="ar-SA" smtClean="0"/>
              <a:t>د أبوزيد مكي</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9D94C8B-E3C0-4249-AA1E-2B67A6D84F44}" type="datetime1">
              <a:rPr lang="ar-SA" smtClean="0"/>
              <a:t>06/09/34</a:t>
            </a:fld>
            <a:endParaRPr lang="ar-SA"/>
          </a:p>
        </p:txBody>
      </p:sp>
      <p:sp>
        <p:nvSpPr>
          <p:cNvPr id="5" name="عنصر نائب للتذييل 4"/>
          <p:cNvSpPr>
            <a:spLocks noGrp="1"/>
          </p:cNvSpPr>
          <p:nvPr>
            <p:ph type="ftr" sz="quarter" idx="11"/>
          </p:nvPr>
        </p:nvSpPr>
        <p:spPr/>
        <p:txBody>
          <a:bodyPr/>
          <a:lstStyle/>
          <a:p>
            <a:r>
              <a:rPr lang="ar-SA" smtClean="0"/>
              <a:t>د أبوزيد مكي</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710B1CE-4CF0-42E4-8EEE-B22251B087F2}" type="datetime1">
              <a:rPr lang="ar-SA" smtClean="0"/>
              <a:t>06/09/34</a:t>
            </a:fld>
            <a:endParaRPr lang="ar-SA"/>
          </a:p>
        </p:txBody>
      </p:sp>
      <p:sp>
        <p:nvSpPr>
          <p:cNvPr id="5" name="عنصر نائب للتذييل 4"/>
          <p:cNvSpPr>
            <a:spLocks noGrp="1"/>
          </p:cNvSpPr>
          <p:nvPr>
            <p:ph type="ftr" sz="quarter" idx="11"/>
          </p:nvPr>
        </p:nvSpPr>
        <p:spPr/>
        <p:txBody>
          <a:bodyPr/>
          <a:lstStyle/>
          <a:p>
            <a:r>
              <a:rPr lang="ar-SA" smtClean="0"/>
              <a:t>د أبوزيد مكي</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91CF8EE-E5DE-4911-8934-01A3E65C82AD}" type="datetime1">
              <a:rPr lang="ar-SA" smtClean="0"/>
              <a:t>06/09/34</a:t>
            </a:fld>
            <a:endParaRPr lang="ar-SA"/>
          </a:p>
        </p:txBody>
      </p:sp>
      <p:sp>
        <p:nvSpPr>
          <p:cNvPr id="5" name="عنصر نائب للتذييل 4"/>
          <p:cNvSpPr>
            <a:spLocks noGrp="1"/>
          </p:cNvSpPr>
          <p:nvPr>
            <p:ph type="ftr" sz="quarter" idx="11"/>
          </p:nvPr>
        </p:nvSpPr>
        <p:spPr/>
        <p:txBody>
          <a:bodyPr/>
          <a:lstStyle/>
          <a:p>
            <a:r>
              <a:rPr lang="ar-SA" smtClean="0"/>
              <a:t>د أبوزيد مكي</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DA5B585A-B7D9-458E-9A2F-2902B2EBB77E}" type="datetime1">
              <a:rPr lang="ar-SA" smtClean="0"/>
              <a:t>06/09/34</a:t>
            </a:fld>
            <a:endParaRPr lang="ar-SA"/>
          </a:p>
        </p:txBody>
      </p:sp>
      <p:sp>
        <p:nvSpPr>
          <p:cNvPr id="6" name="عنصر نائب للتذييل 5"/>
          <p:cNvSpPr>
            <a:spLocks noGrp="1"/>
          </p:cNvSpPr>
          <p:nvPr>
            <p:ph type="ftr" sz="quarter" idx="11"/>
          </p:nvPr>
        </p:nvSpPr>
        <p:spPr/>
        <p:txBody>
          <a:bodyPr/>
          <a:lstStyle/>
          <a:p>
            <a:r>
              <a:rPr lang="ar-SA" smtClean="0"/>
              <a:t>د أبوزيد مكي</a:t>
            </a:r>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B17A65E0-E991-4064-9DBB-E205B7F1435F}" type="datetime1">
              <a:rPr lang="ar-SA" smtClean="0"/>
              <a:t>06/09/34</a:t>
            </a:fld>
            <a:endParaRPr lang="ar-SA"/>
          </a:p>
        </p:txBody>
      </p:sp>
      <p:sp>
        <p:nvSpPr>
          <p:cNvPr id="8" name="عنصر نائب للتذييل 7"/>
          <p:cNvSpPr>
            <a:spLocks noGrp="1"/>
          </p:cNvSpPr>
          <p:nvPr>
            <p:ph type="ftr" sz="quarter" idx="11"/>
          </p:nvPr>
        </p:nvSpPr>
        <p:spPr/>
        <p:txBody>
          <a:bodyPr/>
          <a:lstStyle/>
          <a:p>
            <a:r>
              <a:rPr lang="ar-SA" smtClean="0"/>
              <a:t>د أبوزيد مكي</a:t>
            </a:r>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5F593FB-0FD2-4185-80D9-5247D6775CDB}" type="datetime1">
              <a:rPr lang="ar-SA" smtClean="0"/>
              <a:t>06/09/34</a:t>
            </a:fld>
            <a:endParaRPr lang="ar-SA"/>
          </a:p>
        </p:txBody>
      </p:sp>
      <p:sp>
        <p:nvSpPr>
          <p:cNvPr id="4" name="عنصر نائب للتذييل 3"/>
          <p:cNvSpPr>
            <a:spLocks noGrp="1"/>
          </p:cNvSpPr>
          <p:nvPr>
            <p:ph type="ftr" sz="quarter" idx="11"/>
          </p:nvPr>
        </p:nvSpPr>
        <p:spPr/>
        <p:txBody>
          <a:bodyPr/>
          <a:lstStyle/>
          <a:p>
            <a:r>
              <a:rPr lang="ar-SA" smtClean="0"/>
              <a:t>د أبوزيد مكي</a:t>
            </a:r>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5B49808-C096-4F09-A528-85C4DD7FFA19}" type="datetime1">
              <a:rPr lang="ar-SA" smtClean="0"/>
              <a:t>06/09/34</a:t>
            </a:fld>
            <a:endParaRPr lang="ar-SA"/>
          </a:p>
        </p:txBody>
      </p:sp>
      <p:sp>
        <p:nvSpPr>
          <p:cNvPr id="3" name="عنصر نائب للتذييل 2"/>
          <p:cNvSpPr>
            <a:spLocks noGrp="1"/>
          </p:cNvSpPr>
          <p:nvPr>
            <p:ph type="ftr" sz="quarter" idx="11"/>
          </p:nvPr>
        </p:nvSpPr>
        <p:spPr/>
        <p:txBody>
          <a:bodyPr/>
          <a:lstStyle/>
          <a:p>
            <a:r>
              <a:rPr lang="ar-SA" smtClean="0"/>
              <a:t>د أبوزيد مكي</a:t>
            </a:r>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A859458-59A8-45B8-93C8-CCF7A0BA59D1}" type="datetime1">
              <a:rPr lang="ar-SA" smtClean="0"/>
              <a:t>06/09/34</a:t>
            </a:fld>
            <a:endParaRPr lang="ar-SA"/>
          </a:p>
        </p:txBody>
      </p:sp>
      <p:sp>
        <p:nvSpPr>
          <p:cNvPr id="6" name="عنصر نائب للتذييل 5"/>
          <p:cNvSpPr>
            <a:spLocks noGrp="1"/>
          </p:cNvSpPr>
          <p:nvPr>
            <p:ph type="ftr" sz="quarter" idx="11"/>
          </p:nvPr>
        </p:nvSpPr>
        <p:spPr/>
        <p:txBody>
          <a:bodyPr/>
          <a:lstStyle/>
          <a:p>
            <a:r>
              <a:rPr lang="ar-SA" smtClean="0"/>
              <a:t>د أبوزيد مكي</a:t>
            </a:r>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BA15132-E827-415A-A6B3-5A40B85899B6}" type="datetime1">
              <a:rPr lang="ar-SA" smtClean="0"/>
              <a:t>06/09/34</a:t>
            </a:fld>
            <a:endParaRPr lang="ar-SA"/>
          </a:p>
        </p:txBody>
      </p:sp>
      <p:sp>
        <p:nvSpPr>
          <p:cNvPr id="6" name="عنصر نائب للتذييل 5"/>
          <p:cNvSpPr>
            <a:spLocks noGrp="1"/>
          </p:cNvSpPr>
          <p:nvPr>
            <p:ph type="ftr" sz="quarter" idx="11"/>
          </p:nvPr>
        </p:nvSpPr>
        <p:spPr/>
        <p:txBody>
          <a:bodyPr/>
          <a:lstStyle/>
          <a:p>
            <a:r>
              <a:rPr lang="ar-SA" smtClean="0"/>
              <a:t>د أبوزيد مكي</a:t>
            </a:r>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alpha val="85000"/>
              </a:schemeClr>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81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A778508-2EA1-423E-BA87-93E8D42D3805}" type="datetime1">
              <a:rPr lang="ar-SA" smtClean="0"/>
              <a:t>06/09/34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smtClean="0"/>
              <a:t>د أبوزيد مكي</a:t>
            </a:r>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2090663"/>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ar-SA" dirty="0" smtClean="0"/>
              <a:t>أقسام الناس في </a:t>
            </a:r>
            <a:r>
              <a:rPr lang="ar-SA" dirty="0" smtClean="0"/>
              <a:t>الصيام</a:t>
            </a:r>
            <a:br>
              <a:rPr lang="ar-SA" dirty="0" smtClean="0"/>
            </a:br>
            <a:r>
              <a:rPr lang="ar-SA" dirty="0" smtClean="0"/>
              <a:t>من كتاب مجالس شهر رمضان</a:t>
            </a:r>
            <a:br>
              <a:rPr lang="ar-SA" dirty="0" smtClean="0"/>
            </a:br>
            <a:r>
              <a:rPr lang="ar-SA" dirty="0" smtClean="0"/>
              <a:t>لابن عثيمين</a:t>
            </a:r>
            <a:endParaRPr lang="ar-SA" dirty="0"/>
          </a:p>
        </p:txBody>
      </p:sp>
      <p:sp>
        <p:nvSpPr>
          <p:cNvPr id="3" name="عنصر نائب للتذييل 2"/>
          <p:cNvSpPr>
            <a:spLocks noGrp="1"/>
          </p:cNvSpPr>
          <p:nvPr>
            <p:ph type="ftr" sz="quarter" idx="11"/>
          </p:nvPr>
        </p:nvSpPr>
        <p:spPr/>
        <p:txBody>
          <a:bodyPr/>
          <a:lstStyle/>
          <a:p>
            <a:r>
              <a:rPr lang="ar-SA" b="1" dirty="0" smtClean="0">
                <a:solidFill>
                  <a:schemeClr val="tx1"/>
                </a:solidFill>
              </a:rPr>
              <a:t>د أبوزيد مكي</a:t>
            </a:r>
            <a:endParaRPr lang="ar-SA" b="1" dirty="0">
              <a:solidFill>
                <a:schemeClr val="tx1"/>
              </a:solidFill>
            </a:endParaRPr>
          </a:p>
        </p:txBody>
      </p:sp>
    </p:spTree>
    <p:extLst>
      <p:ext uri="{BB962C8B-B14F-4D97-AF65-F5344CB8AC3E}">
        <p14:creationId xmlns:p14="http://schemas.microsoft.com/office/powerpoint/2010/main" val="1672714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116632"/>
            <a:ext cx="8229600" cy="778098"/>
          </a:xfrm>
        </p:spPr>
        <p:style>
          <a:lnRef idx="2">
            <a:schemeClr val="accent3">
              <a:shade val="50000"/>
            </a:schemeClr>
          </a:lnRef>
          <a:fillRef idx="1">
            <a:schemeClr val="accent3"/>
          </a:fillRef>
          <a:effectRef idx="0">
            <a:schemeClr val="accent3"/>
          </a:effectRef>
          <a:fontRef idx="minor">
            <a:schemeClr val="lt1"/>
          </a:fontRef>
        </p:style>
        <p:txBody>
          <a:bodyPr/>
          <a:lstStyle/>
          <a:p>
            <a:r>
              <a:rPr lang="ar-SA" dirty="0" smtClean="0"/>
              <a:t>القسم الأول</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596762916"/>
              </p:ext>
            </p:extLst>
          </p:nvPr>
        </p:nvGraphicFramePr>
        <p:xfrm>
          <a:off x="107504" y="1052736"/>
          <a:ext cx="8856984" cy="5613400"/>
        </p:xfrm>
        <a:graphic>
          <a:graphicData uri="http://schemas.openxmlformats.org/drawingml/2006/table">
            <a:tbl>
              <a:tblPr rtl="1" firstRow="1" bandRow="1">
                <a:tableStyleId>{93296810-A885-4BE3-A3E7-6D5BEEA58F35}</a:tableStyleId>
              </a:tblPr>
              <a:tblGrid>
                <a:gridCol w="1885302"/>
                <a:gridCol w="2054330"/>
                <a:gridCol w="2431710"/>
                <a:gridCol w="2485642"/>
              </a:tblGrid>
              <a:tr h="370840">
                <a:tc>
                  <a:txBody>
                    <a:bodyPr/>
                    <a:lstStyle/>
                    <a:p>
                      <a:pPr rtl="1"/>
                      <a:r>
                        <a:rPr lang="ar-SA" b="1" dirty="0" smtClean="0">
                          <a:solidFill>
                            <a:schemeClr val="tx1"/>
                          </a:solidFill>
                        </a:rPr>
                        <a:t>القسم</a:t>
                      </a:r>
                      <a:endParaRPr lang="ar-SA" b="1" dirty="0">
                        <a:solidFill>
                          <a:schemeClr val="tx1"/>
                        </a:solidFill>
                      </a:endParaRPr>
                    </a:p>
                  </a:txBody>
                  <a:tcPr/>
                </a:tc>
                <a:tc>
                  <a:txBody>
                    <a:bodyPr/>
                    <a:lstStyle/>
                    <a:p>
                      <a:pPr rtl="1"/>
                      <a:r>
                        <a:rPr lang="ar-SA" b="1" dirty="0" smtClean="0">
                          <a:solidFill>
                            <a:schemeClr val="tx1"/>
                          </a:solidFill>
                        </a:rPr>
                        <a:t>الحكم </a:t>
                      </a:r>
                      <a:endParaRPr lang="ar-SA" b="1" dirty="0">
                        <a:solidFill>
                          <a:schemeClr val="tx1"/>
                        </a:solidFill>
                      </a:endParaRPr>
                    </a:p>
                  </a:txBody>
                  <a:tcPr/>
                </a:tc>
                <a:tc>
                  <a:txBody>
                    <a:bodyPr/>
                    <a:lstStyle/>
                    <a:p>
                      <a:pPr rtl="1"/>
                      <a:r>
                        <a:rPr lang="ar-SA" b="1" dirty="0" smtClean="0">
                          <a:solidFill>
                            <a:schemeClr val="tx1"/>
                          </a:solidFill>
                        </a:rPr>
                        <a:t>الدليل</a:t>
                      </a:r>
                      <a:endParaRPr lang="ar-SA" b="1" dirty="0">
                        <a:solidFill>
                          <a:schemeClr val="tx1"/>
                        </a:solidFill>
                      </a:endParaRPr>
                    </a:p>
                  </a:txBody>
                  <a:tcPr/>
                </a:tc>
                <a:tc>
                  <a:txBody>
                    <a:bodyPr/>
                    <a:lstStyle/>
                    <a:p>
                      <a:pPr rtl="1"/>
                      <a:r>
                        <a:rPr lang="ar-SA" b="1" dirty="0" smtClean="0">
                          <a:solidFill>
                            <a:schemeClr val="tx1"/>
                          </a:solidFill>
                        </a:rPr>
                        <a:t>الملحوظات</a:t>
                      </a:r>
                      <a:endParaRPr lang="ar-SA" b="1" dirty="0">
                        <a:solidFill>
                          <a:schemeClr val="tx1"/>
                        </a:solidFill>
                      </a:endParaRPr>
                    </a:p>
                  </a:txBody>
                  <a:tcPr/>
                </a:tc>
              </a:tr>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4000" b="1" kern="1200" dirty="0" smtClean="0">
                          <a:solidFill>
                            <a:schemeClr val="tx1"/>
                          </a:solidFill>
                          <a:effectLst/>
                        </a:rPr>
                        <a:t>1-المُسلِمُ </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4000" b="1" kern="1200" dirty="0" smtClean="0">
                          <a:solidFill>
                            <a:schemeClr val="tx1"/>
                          </a:solidFill>
                          <a:effectLst/>
                        </a:rPr>
                        <a:t>2-البالغُ</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4000" b="1" kern="1200" dirty="0" smtClean="0">
                          <a:solidFill>
                            <a:schemeClr val="tx1"/>
                          </a:solidFill>
                          <a:effectLst/>
                        </a:rPr>
                        <a:t>3-العاقلُ </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4000" b="1" kern="1200" dirty="0" smtClean="0">
                          <a:solidFill>
                            <a:schemeClr val="tx1"/>
                          </a:solidFill>
                          <a:effectLst/>
                        </a:rPr>
                        <a:t>4-المقيمُ </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4000" b="1" kern="1200" dirty="0" smtClean="0">
                          <a:solidFill>
                            <a:schemeClr val="tx1"/>
                          </a:solidFill>
                          <a:effectLst/>
                        </a:rPr>
                        <a:t>5-القادر </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4000" b="1" kern="1200" dirty="0" smtClean="0">
                          <a:solidFill>
                            <a:schemeClr val="tx1"/>
                          </a:solidFill>
                          <a:effectLst/>
                        </a:rPr>
                        <a:t>6-السالمُ من الموانعِ</a:t>
                      </a:r>
                      <a:endParaRPr kumimoji="0" lang="ar-SA" sz="4000" b="1" u="none" strike="noStrike" kern="1200" cap="none" spc="0" normalizeH="0" baseline="0" noProof="0" dirty="0" smtClean="0">
                        <a:ln>
                          <a:noFill/>
                        </a:ln>
                        <a:solidFill>
                          <a:schemeClr val="tx1"/>
                        </a:solidFill>
                        <a:effectLst/>
                        <a:uLnTx/>
                        <a:uFillTx/>
                      </a:endParaRPr>
                    </a:p>
                    <a:p>
                      <a:pPr rtl="1"/>
                      <a:endParaRPr lang="ar-SA" b="1" dirty="0">
                        <a:solidFill>
                          <a:schemeClr val="tx1"/>
                        </a:solidFill>
                      </a:endParaRPr>
                    </a:p>
                  </a:txBody>
                  <a:tcPr/>
                </a:tc>
                <a:tc>
                  <a:txBody>
                    <a:bodyPr/>
                    <a:lstStyle/>
                    <a:p>
                      <a:pPr rtl="1"/>
                      <a:r>
                        <a:rPr lang="ar-SA" sz="3600" b="1" kern="1200" dirty="0" smtClean="0">
                          <a:solidFill>
                            <a:schemeClr val="tx1"/>
                          </a:solidFill>
                          <a:effectLst/>
                        </a:rPr>
                        <a:t>يجبُ عليه صومُ رمضانَ أدَاءً في وقتِه لدلالةِ الكتاب والسُنَّةِ والإِجْماع على ذلك</a:t>
                      </a:r>
                      <a:endParaRPr lang="ar-SA" sz="3600" b="1" dirty="0">
                        <a:solidFill>
                          <a:schemeClr val="tx1"/>
                        </a:solidFill>
                      </a:endParaRPr>
                    </a:p>
                  </a:txBody>
                  <a:tcPr/>
                </a:tc>
                <a:tc>
                  <a:txBody>
                    <a:bodyPr/>
                    <a:lstStyle/>
                    <a:p>
                      <a:pPr rtl="1"/>
                      <a:r>
                        <a:rPr lang="ar-SA" sz="1800" b="1" kern="1200" dirty="0" smtClean="0">
                          <a:solidFill>
                            <a:schemeClr val="tx1"/>
                          </a:solidFill>
                          <a:effectLst/>
                        </a:rPr>
                        <a:t>قال الله تعالى: {شَهْرُ رَمَضَانَ الَّذِى أُنزِلَ فِيهِ الْقُرْآنُ هُدًى لِّلنَّاسِ وَبَيِّنَـتٍ مِّنَ الْهُدَى وَالْفُرْقَانِ فَمَن شَهِدَ مِنكُمُ الشَّهْرَ فَلْيَصُمْهُ } [البقرة: 185] </a:t>
                      </a:r>
                    </a:p>
                    <a:p>
                      <a:pPr rtl="1"/>
                      <a:endParaRPr lang="ar-SA" sz="1800" b="1" kern="1200" dirty="0" smtClean="0">
                        <a:solidFill>
                          <a:schemeClr val="tx1"/>
                        </a:solidFill>
                        <a:effectLst/>
                      </a:endParaRPr>
                    </a:p>
                    <a:p>
                      <a:pPr rtl="1"/>
                      <a:endParaRPr lang="ar-SA" sz="1800" b="1" kern="1200" dirty="0" smtClean="0">
                        <a:solidFill>
                          <a:schemeClr val="tx1"/>
                        </a:solidFill>
                        <a:effectLst/>
                      </a:endParaRPr>
                    </a:p>
                    <a:p>
                      <a:pPr rtl="1"/>
                      <a:r>
                        <a:rPr lang="ar-SA" sz="1800" b="1" kern="1200" dirty="0" smtClean="0">
                          <a:solidFill>
                            <a:schemeClr val="tx1"/>
                          </a:solidFill>
                          <a:effectLst/>
                        </a:rPr>
                        <a:t>وقال النبيُّ صلى الله عليه وسلّم: «إذا رأيتمُ الهلاَلَ فصُوموا»، متفق عليه. </a:t>
                      </a:r>
                    </a:p>
                    <a:p>
                      <a:pPr rtl="1"/>
                      <a:endParaRPr lang="ar-SA" sz="1800" b="1" kern="1200" dirty="0" smtClean="0">
                        <a:solidFill>
                          <a:schemeClr val="tx1"/>
                        </a:solidFill>
                        <a:effectLst/>
                      </a:endParaRPr>
                    </a:p>
                    <a:p>
                      <a:pPr rtl="1"/>
                      <a:endParaRPr lang="ar-SA" sz="1800" b="1" kern="1200" dirty="0" smtClean="0">
                        <a:solidFill>
                          <a:schemeClr val="tx1"/>
                        </a:solidFill>
                        <a:effectLst/>
                      </a:endParaRPr>
                    </a:p>
                    <a:p>
                      <a:pPr rtl="1"/>
                      <a:r>
                        <a:rPr lang="ar-SA" sz="1800" b="1" kern="1200" dirty="0" smtClean="0">
                          <a:solidFill>
                            <a:schemeClr val="tx1"/>
                          </a:solidFill>
                          <a:effectLst/>
                        </a:rPr>
                        <a:t>وأجمع المسلمونَ على وُجوبِ الصيامِ أداءً على مَنْ وصفنا</a:t>
                      </a:r>
                      <a:endParaRPr lang="ar-SA" b="1"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الكافرُ فلا يجب عليه الصيام ولا يصِحُّ منه لأنَّه ليس أهلاً للعبادةِ، </a:t>
                      </a: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b="1" kern="1200" dirty="0" smtClean="0">
                        <a:solidFill>
                          <a:schemeClr val="tx1"/>
                        </a:solidFill>
                        <a:effectLst/>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فإذَا أسْلمَ في أثْناءِ شهرِ رمضانَ لم يلزمه قضاءُ الأيام الماضية، لقولِه تعالى: {قُل لِلَّذِينَ كَفَرُواْ إِن يَنتَهُواْ يُغْفَرْ لَهُمْ مَّا قَدْ سَلَفَ } [الأنفال: 38]. </a:t>
                      </a: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b="1" kern="1200" dirty="0" smtClean="0">
                        <a:solidFill>
                          <a:schemeClr val="tx1"/>
                        </a:solidFill>
                        <a:effectLst/>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وإنْ أسْلمَ في أثَناءِ يوم منه لزمه إمساكُ بقيِّة اليَومِ لأنَّه صار من أهلْ الوجوبِ حين إسلامه ولا يلزمه قضاؤه لأنه لم يكن من أهل الوجوب حينَ وقْت وجوبِ الإِمسَاكِ.</a:t>
                      </a:r>
                      <a:endParaRPr lang="en-US" sz="1800" b="1" kern="1200" dirty="0" smtClean="0">
                        <a:solidFill>
                          <a:schemeClr val="tx1"/>
                        </a:solidFill>
                        <a:effectLst/>
                      </a:endParaRPr>
                    </a:p>
                    <a:p>
                      <a:pPr rtl="1"/>
                      <a:endParaRPr lang="ar-SA" b="1" dirty="0">
                        <a:solidFill>
                          <a:schemeClr val="tx1"/>
                        </a:solidFill>
                      </a:endParaRPr>
                    </a:p>
                  </a:txBody>
                  <a:tcPr/>
                </a:tc>
              </a:tr>
            </a:tbl>
          </a:graphicData>
        </a:graphic>
      </p:graphicFrame>
      <p:sp>
        <p:nvSpPr>
          <p:cNvPr id="3" name="عنصر نائب للتذييل 2"/>
          <p:cNvSpPr>
            <a:spLocks noGrp="1"/>
          </p:cNvSpPr>
          <p:nvPr>
            <p:ph type="ftr" sz="quarter" idx="11"/>
          </p:nvPr>
        </p:nvSpPr>
        <p:spPr/>
        <p:txBody>
          <a:bodyPr/>
          <a:lstStyle/>
          <a:p>
            <a:r>
              <a:rPr lang="ar-SA" smtClean="0"/>
              <a:t>د أبوزيد مكي</a:t>
            </a:r>
            <a:endParaRPr lang="ar-SA"/>
          </a:p>
        </p:txBody>
      </p:sp>
    </p:spTree>
    <p:extLst>
      <p:ext uri="{BB962C8B-B14F-4D97-AF65-F5344CB8AC3E}">
        <p14:creationId xmlns:p14="http://schemas.microsoft.com/office/powerpoint/2010/main" val="850153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ar-SA" dirty="0" smtClean="0"/>
              <a:t>القسم الثاني: الصغير</a:t>
            </a:r>
            <a:endParaRPr lang="ar-SA" dirty="0"/>
          </a:p>
        </p:txBody>
      </p:sp>
      <p:sp>
        <p:nvSpPr>
          <p:cNvPr id="3" name="عنصر نائب للمحتوى 2"/>
          <p:cNvSpPr>
            <a:spLocks noGrp="1"/>
          </p:cNvSpPr>
          <p:nvPr>
            <p:ph idx="1"/>
          </p:nvPr>
        </p:nvSpPr>
        <p:spPr/>
        <p:txBody>
          <a:bodyPr/>
          <a:lstStyle/>
          <a:p>
            <a:pPr marL="0" fontAlgn="t">
              <a:spcBef>
                <a:spcPts val="0"/>
              </a:spcBef>
            </a:pPr>
            <a:r>
              <a:rPr lang="ar-SA" b="1" dirty="0">
                <a:solidFill>
                  <a:srgbClr val="FFFFFF"/>
                </a:solidFill>
              </a:rPr>
              <a:t>القسم</a:t>
            </a:r>
            <a:endParaRPr lang="ar-SA" dirty="0">
              <a:latin typeface="Arial"/>
            </a:endParaRPr>
          </a:p>
          <a:p>
            <a:pPr marL="0" fontAlgn="t">
              <a:spcBef>
                <a:spcPts val="0"/>
              </a:spcBef>
            </a:pPr>
            <a:r>
              <a:rPr lang="ar-SA" b="1" dirty="0">
                <a:solidFill>
                  <a:srgbClr val="FFFFFF"/>
                </a:solidFill>
              </a:rPr>
              <a:t>الحكم </a:t>
            </a:r>
            <a:endParaRPr lang="ar-SA" dirty="0">
              <a:latin typeface="Arial"/>
            </a:endParaRPr>
          </a:p>
          <a:p>
            <a:pPr marL="0" fontAlgn="t">
              <a:spcBef>
                <a:spcPts val="0"/>
              </a:spcBef>
            </a:pPr>
            <a:r>
              <a:rPr lang="ar-SA" b="1" dirty="0">
                <a:solidFill>
                  <a:srgbClr val="FFFFFF"/>
                </a:solidFill>
              </a:rPr>
              <a:t>الدليل</a:t>
            </a:r>
            <a:endParaRPr lang="ar-SA" dirty="0">
              <a:latin typeface="Arial"/>
            </a:endParaRPr>
          </a:p>
          <a:p>
            <a:pPr marL="0" fontAlgn="t">
              <a:spcBef>
                <a:spcPts val="0"/>
              </a:spcBef>
            </a:pPr>
            <a:r>
              <a:rPr lang="ar-SA" b="1" dirty="0">
                <a:solidFill>
                  <a:srgbClr val="FFFFFF"/>
                </a:solidFill>
              </a:rPr>
              <a:t>الملحوظات</a:t>
            </a:r>
            <a:endParaRPr lang="ar-SA" dirty="0">
              <a:latin typeface="Arial"/>
            </a:endParaRPr>
          </a:p>
          <a:p>
            <a:endParaRPr lang="ar-SA" dirty="0"/>
          </a:p>
        </p:txBody>
      </p:sp>
      <p:graphicFrame>
        <p:nvGraphicFramePr>
          <p:cNvPr id="4" name="عنصر نائب للمحتوى 3"/>
          <p:cNvGraphicFramePr>
            <a:graphicFrameLocks/>
          </p:cNvGraphicFramePr>
          <p:nvPr>
            <p:extLst>
              <p:ext uri="{D42A27DB-BD31-4B8C-83A1-F6EECF244321}">
                <p14:modId xmlns:p14="http://schemas.microsoft.com/office/powerpoint/2010/main" val="1670605465"/>
              </p:ext>
            </p:extLst>
          </p:nvPr>
        </p:nvGraphicFramePr>
        <p:xfrm>
          <a:off x="467544" y="1196752"/>
          <a:ext cx="8229600" cy="5339080"/>
        </p:xfrm>
        <a:graphic>
          <a:graphicData uri="http://schemas.openxmlformats.org/drawingml/2006/table">
            <a:tbl>
              <a:tblPr rtl="1" firstRow="1" bandRow="1">
                <a:tableStyleId>{16D9F66E-5EB9-4882-86FB-DCBF35E3C3E4}</a:tableStyleId>
              </a:tblPr>
              <a:tblGrid>
                <a:gridCol w="2057400"/>
                <a:gridCol w="2057400"/>
                <a:gridCol w="2057400"/>
                <a:gridCol w="2057400"/>
              </a:tblGrid>
              <a:tr h="370840">
                <a:tc>
                  <a:txBody>
                    <a:bodyPr/>
                    <a:lstStyle/>
                    <a:p>
                      <a:pPr rtl="1"/>
                      <a:r>
                        <a:rPr lang="ar-SA" dirty="0" smtClean="0"/>
                        <a:t>القسم</a:t>
                      </a:r>
                      <a:endParaRPr lang="ar-SA" dirty="0"/>
                    </a:p>
                  </a:txBody>
                  <a:tcPr/>
                </a:tc>
                <a:tc>
                  <a:txBody>
                    <a:bodyPr/>
                    <a:lstStyle/>
                    <a:p>
                      <a:pPr rtl="1"/>
                      <a:r>
                        <a:rPr lang="ar-SA" dirty="0" smtClean="0"/>
                        <a:t>الحكم </a:t>
                      </a:r>
                      <a:endParaRPr lang="ar-SA" dirty="0"/>
                    </a:p>
                  </a:txBody>
                  <a:tcPr/>
                </a:tc>
                <a:tc>
                  <a:txBody>
                    <a:bodyPr/>
                    <a:lstStyle/>
                    <a:p>
                      <a:pPr rtl="1"/>
                      <a:r>
                        <a:rPr lang="ar-SA" dirty="0" smtClean="0"/>
                        <a:t>الدليل</a:t>
                      </a:r>
                      <a:endParaRPr lang="ar-SA" dirty="0"/>
                    </a:p>
                  </a:txBody>
                  <a:tcPr/>
                </a:tc>
                <a:tc>
                  <a:txBody>
                    <a:bodyPr/>
                    <a:lstStyle/>
                    <a:p>
                      <a:pPr rtl="1"/>
                      <a:r>
                        <a:rPr lang="ar-SA" dirty="0" smtClean="0"/>
                        <a:t>الملحوظات</a:t>
                      </a:r>
                      <a:endParaRPr lang="ar-SA" dirty="0"/>
                    </a:p>
                  </a:txBody>
                  <a:tcPr/>
                </a:tc>
              </a:tr>
              <a:tr h="370840">
                <a:tc>
                  <a:txBody>
                    <a:bodyPr/>
                    <a:lstStyle/>
                    <a:p>
                      <a:pPr rtl="1"/>
                      <a:r>
                        <a:rPr lang="ar-SA" sz="2000" b="1" kern="1200" dirty="0" smtClean="0">
                          <a:solidFill>
                            <a:schemeClr val="tx1"/>
                          </a:solidFill>
                          <a:effectLst/>
                        </a:rPr>
                        <a:t>الصغيرُ</a:t>
                      </a:r>
                      <a:endParaRPr lang="ar-SA" sz="2000" b="1" dirty="0">
                        <a:solidFill>
                          <a:schemeClr val="tx1"/>
                        </a:solidFill>
                      </a:endParaRPr>
                    </a:p>
                  </a:txBody>
                  <a:tcPr/>
                </a:tc>
                <a:tc>
                  <a:txBody>
                    <a:bodyPr/>
                    <a:lstStyle/>
                    <a:p>
                      <a:pPr rtl="1"/>
                      <a:r>
                        <a:rPr lang="ar-SA" sz="2000" b="1" kern="1200" dirty="0" smtClean="0">
                          <a:solidFill>
                            <a:schemeClr val="tx1"/>
                          </a:solidFill>
                          <a:effectLst/>
                        </a:rPr>
                        <a:t>لا يجب عليه الصيامُ حتى يبلُغَ</a:t>
                      </a:r>
                      <a:endParaRPr lang="ar-SA" sz="2000" b="1" dirty="0">
                        <a:solidFill>
                          <a:schemeClr val="tx1"/>
                        </a:solidFill>
                      </a:endParaRPr>
                    </a:p>
                  </a:txBody>
                  <a:tcPr/>
                </a:tc>
                <a:tc>
                  <a:txBody>
                    <a:bodyPr/>
                    <a:lstStyle/>
                    <a:p>
                      <a:pPr rtl="1"/>
                      <a:r>
                        <a:rPr lang="ar-SA" sz="2000" b="1" kern="1200" dirty="0" smtClean="0">
                          <a:solidFill>
                            <a:schemeClr val="tx1"/>
                          </a:solidFill>
                          <a:effectLst/>
                        </a:rPr>
                        <a:t>لقول النبيِّ صلى الله عليه وسلّم: «رُفِعَ القَلَمُ عن ثلاثةٍ: عن النائم حتى يستيقِظَ وعن الصغير حتى يكْبُرَ وعن المجنونِ حتى يفيقَ»،</a:t>
                      </a:r>
                    </a:p>
                    <a:p>
                      <a:pPr rtl="1"/>
                      <a:r>
                        <a:rPr lang="ar-SA" sz="2000" b="1" kern="1200" dirty="0" smtClean="0">
                          <a:solidFill>
                            <a:schemeClr val="tx1"/>
                          </a:solidFill>
                          <a:effectLst/>
                        </a:rPr>
                        <a:t> رواه أحمدُ وأبو داودَ والنسائيُّ وصححه الحاكم</a:t>
                      </a:r>
                      <a:endParaRPr lang="ar-SA" sz="2000" b="1"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000" b="1" kern="1200" dirty="0" smtClean="0">
                          <a:solidFill>
                            <a:schemeClr val="tx1"/>
                          </a:solidFill>
                          <a:effectLst/>
                        </a:rPr>
                        <a:t>لكن يأمُرُه وليُّه بالصومِ إِذَا أطاقه تمريناً لَهُ على الطاعة ليألفَهَا بعْدَ بلوغِهِ اقتداءً بالسلفِ الصالح رضي الله عَنْهم. فقد كان الصحابةُ رُضوان الله عليهم يُصَوِّمُون أولادَهم وهُمَ صِغارٌ ويذْهَبون إلى المسجد فيجعلون لهم اللُّعْبةَ من الْعِهنِ (يعني الصوف أو نحوَه) فإذا بكَوا من فقْدِ الطعامِ أعطوهُم اللعبة يتَلهَّوْن بها.</a:t>
                      </a:r>
                      <a:endParaRPr lang="en-US" sz="2000" b="1" kern="1200" dirty="0" smtClean="0">
                        <a:solidFill>
                          <a:schemeClr val="tx1"/>
                        </a:solidFill>
                        <a:effectLst/>
                      </a:endParaRPr>
                    </a:p>
                    <a:p>
                      <a:pPr rtl="1"/>
                      <a:endParaRPr lang="ar-SA" sz="2000" b="1" dirty="0">
                        <a:solidFill>
                          <a:schemeClr val="tx1"/>
                        </a:solidFill>
                      </a:endParaRPr>
                    </a:p>
                  </a:txBody>
                  <a:tcPr/>
                </a:tc>
              </a:tr>
            </a:tbl>
          </a:graphicData>
        </a:graphic>
      </p:graphicFrame>
      <p:sp>
        <p:nvSpPr>
          <p:cNvPr id="5" name="عنصر نائب للتذييل 4"/>
          <p:cNvSpPr>
            <a:spLocks noGrp="1"/>
          </p:cNvSpPr>
          <p:nvPr>
            <p:ph type="ftr" sz="quarter" idx="11"/>
          </p:nvPr>
        </p:nvSpPr>
        <p:spPr/>
        <p:txBody>
          <a:bodyPr/>
          <a:lstStyle/>
          <a:p>
            <a:r>
              <a:rPr lang="ar-SA" smtClean="0"/>
              <a:t>د أبوزيد مكي</a:t>
            </a:r>
            <a:endParaRPr lang="ar-SA"/>
          </a:p>
        </p:txBody>
      </p:sp>
    </p:spTree>
    <p:extLst>
      <p:ext uri="{BB962C8B-B14F-4D97-AF65-F5344CB8AC3E}">
        <p14:creationId xmlns:p14="http://schemas.microsoft.com/office/powerpoint/2010/main" val="151156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fontAlgn="t">
              <a:spcBef>
                <a:spcPts val="0"/>
              </a:spcBef>
            </a:pPr>
            <a:r>
              <a:rPr lang="ar-SA" b="1" dirty="0">
                <a:solidFill>
                  <a:srgbClr val="FFFFFF"/>
                </a:solidFill>
              </a:rPr>
              <a:t>القسم</a:t>
            </a:r>
            <a:endParaRPr lang="ar-SA" dirty="0">
              <a:latin typeface="Arial"/>
            </a:endParaRPr>
          </a:p>
          <a:p>
            <a:pPr marL="0" fontAlgn="t">
              <a:spcBef>
                <a:spcPts val="0"/>
              </a:spcBef>
            </a:pPr>
            <a:r>
              <a:rPr lang="ar-SA" b="1" dirty="0">
                <a:solidFill>
                  <a:srgbClr val="FFFFFF"/>
                </a:solidFill>
              </a:rPr>
              <a:t>الحكم </a:t>
            </a:r>
            <a:endParaRPr lang="ar-SA" dirty="0">
              <a:latin typeface="Arial"/>
            </a:endParaRPr>
          </a:p>
          <a:p>
            <a:pPr marL="0" fontAlgn="t">
              <a:spcBef>
                <a:spcPts val="0"/>
              </a:spcBef>
            </a:pPr>
            <a:r>
              <a:rPr lang="ar-SA" b="1" dirty="0">
                <a:solidFill>
                  <a:srgbClr val="FFFFFF"/>
                </a:solidFill>
              </a:rPr>
              <a:t>الدليل</a:t>
            </a:r>
            <a:endParaRPr lang="ar-SA" dirty="0">
              <a:latin typeface="Arial"/>
            </a:endParaRPr>
          </a:p>
          <a:p>
            <a:pPr marL="0" fontAlgn="t">
              <a:spcBef>
                <a:spcPts val="0"/>
              </a:spcBef>
            </a:pPr>
            <a:r>
              <a:rPr lang="ar-SA" b="1" dirty="0">
                <a:solidFill>
                  <a:srgbClr val="FFFFFF"/>
                </a:solidFill>
              </a:rPr>
              <a:t>الملحوظات</a:t>
            </a:r>
            <a:endParaRPr lang="ar-SA" dirty="0">
              <a:latin typeface="Arial"/>
            </a:endParaRPr>
          </a:p>
          <a:p>
            <a:endParaRPr lang="ar-SA" dirty="0"/>
          </a:p>
        </p:txBody>
      </p:sp>
      <p:graphicFrame>
        <p:nvGraphicFramePr>
          <p:cNvPr id="4" name="عنصر نائب للمحتوى 3"/>
          <p:cNvGraphicFramePr>
            <a:graphicFrameLocks/>
          </p:cNvGraphicFramePr>
          <p:nvPr>
            <p:extLst>
              <p:ext uri="{D42A27DB-BD31-4B8C-83A1-F6EECF244321}">
                <p14:modId xmlns:p14="http://schemas.microsoft.com/office/powerpoint/2010/main" val="1075720441"/>
              </p:ext>
            </p:extLst>
          </p:nvPr>
        </p:nvGraphicFramePr>
        <p:xfrm>
          <a:off x="183857" y="1"/>
          <a:ext cx="8960143" cy="6728431"/>
        </p:xfrm>
        <a:graphic>
          <a:graphicData uri="http://schemas.openxmlformats.org/drawingml/2006/table">
            <a:tbl>
              <a:tblPr rtl="1" firstRow="1" bandRow="1">
                <a:tableStyleId>{5C22544A-7EE6-4342-B048-85BDC9FD1C3A}</a:tableStyleId>
              </a:tblPr>
              <a:tblGrid>
                <a:gridCol w="2356215"/>
                <a:gridCol w="6603928"/>
              </a:tblGrid>
              <a:tr h="363812">
                <a:tc>
                  <a:txBody>
                    <a:bodyPr/>
                    <a:lstStyle/>
                    <a:p>
                      <a:pPr rtl="1"/>
                      <a:r>
                        <a:rPr lang="ar-SA" dirty="0" smtClean="0"/>
                        <a:t>علامات البلوغ</a:t>
                      </a:r>
                    </a:p>
                  </a:txBody>
                  <a:tcPr/>
                </a:tc>
                <a:tc>
                  <a:txBody>
                    <a:bodyPr/>
                    <a:lstStyle/>
                    <a:p>
                      <a:pPr rtl="1"/>
                      <a:r>
                        <a:rPr lang="ar-SA" dirty="0" smtClean="0"/>
                        <a:t>الدليل</a:t>
                      </a:r>
                      <a:endParaRPr lang="ar-SA" dirty="0"/>
                    </a:p>
                  </a:txBody>
                  <a:tcPr/>
                </a:tc>
              </a:tr>
              <a:tr h="1166189">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1-</a:t>
                      </a:r>
                      <a:r>
                        <a:rPr lang="ar-SA" sz="1800" b="1" kern="1200" dirty="0" smtClean="0">
                          <a:solidFill>
                            <a:schemeClr val="dk1"/>
                          </a:solidFill>
                          <a:effectLst/>
                          <a:latin typeface="+mn-lt"/>
                          <a:ea typeface="+mn-ea"/>
                          <a:cs typeface="+mn-cs"/>
                        </a:rPr>
                        <a:t>أحدُها: إِنزالُ المَنيِّ باحتلامٍ أو غيرهِ </a:t>
                      </a:r>
                    </a:p>
                    <a:p>
                      <a:pPr rtl="1"/>
                      <a:endParaRPr lang="ar-SA" dirty="0"/>
                    </a:p>
                  </a:txBody>
                  <a:tcPr>
                    <a:solidFill>
                      <a:srgbClr val="92D050"/>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dk1"/>
                          </a:solidFill>
                          <a:effectLst/>
                          <a:latin typeface="+mn-lt"/>
                          <a:ea typeface="+mn-ea"/>
                          <a:cs typeface="+mn-cs"/>
                        </a:rPr>
                        <a:t>لقولِه تعالى: {وَإِذَا بَلَغَ الاْطْفَالُ مِنكُمُ الْحُلُمَ فَلْيَسْتَأْذِنُواْ كَمَا اسْتَأْذَنَ الَّذِينَ مِن قَبْلِهِمْ } [النور: 59]، وقولِهِ صلى الله عليه وسلّم: «غُسْلُ الجُمُعةِ واجِبٌ على كلِّ محتلم»، متفق عليه.</a:t>
                      </a:r>
                      <a:endParaRPr lang="en-US" sz="1800" kern="1200" dirty="0" smtClean="0">
                        <a:solidFill>
                          <a:schemeClr val="dk1"/>
                        </a:solidFill>
                        <a:effectLst/>
                        <a:latin typeface="+mn-lt"/>
                        <a:ea typeface="+mn-ea"/>
                        <a:cs typeface="+mn-cs"/>
                      </a:endParaRPr>
                    </a:p>
                    <a:p>
                      <a:pPr rtl="1"/>
                      <a:endParaRPr lang="ar-SA" sz="1800" b="1" kern="1200" dirty="0" smtClean="0">
                        <a:solidFill>
                          <a:schemeClr val="dk1"/>
                        </a:solidFill>
                        <a:effectLst/>
                        <a:latin typeface="+mn-lt"/>
                        <a:ea typeface="+mn-ea"/>
                        <a:cs typeface="+mn-cs"/>
                      </a:endParaRPr>
                    </a:p>
                  </a:txBody>
                  <a:tcPr>
                    <a:solidFill>
                      <a:srgbClr val="FFC000"/>
                    </a:solidFill>
                  </a:tcPr>
                </a:tc>
              </a:tr>
              <a:tr h="89706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dk1"/>
                          </a:solidFill>
                          <a:effectLst/>
                          <a:latin typeface="+mn-lt"/>
                          <a:ea typeface="+mn-ea"/>
                          <a:cs typeface="+mn-cs"/>
                        </a:rPr>
                        <a:t>2-نبَاتُ شَعرِ العَانةِ وهو الشَّعْر الْخشِنُ ينْبُت حوْلَ الْقُبلِ</a:t>
                      </a:r>
                    </a:p>
                    <a:p>
                      <a:pPr rtl="1"/>
                      <a:endParaRPr lang="ar-SA" dirty="0"/>
                    </a:p>
                  </a:txBody>
                  <a:tcPr>
                    <a:solidFill>
                      <a:srgbClr val="92D050"/>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dk1"/>
                          </a:solidFill>
                          <a:effectLst/>
                          <a:latin typeface="+mn-lt"/>
                          <a:ea typeface="+mn-ea"/>
                          <a:cs typeface="+mn-cs"/>
                        </a:rPr>
                        <a:t>لقول عَطيَّة الْقُرَظِّي رضي الله عنه: «عُرِضْنا على النبيِّ صلى الله عليه وسلّم يومَ قُرَيْظةَ فمن كان محتلماً أو أنبتت عانته قتل ومن لا تُرِكَ»، رواه أحمد والنسائي وهو صحيح.</a:t>
                      </a:r>
                      <a:endParaRPr lang="en-US" sz="1800" kern="1200" dirty="0" smtClean="0">
                        <a:solidFill>
                          <a:schemeClr val="dk1"/>
                        </a:solidFill>
                        <a:effectLst/>
                        <a:latin typeface="+mn-lt"/>
                        <a:ea typeface="+mn-ea"/>
                        <a:cs typeface="+mn-cs"/>
                      </a:endParaRPr>
                    </a:p>
                    <a:p>
                      <a:pPr rtl="1"/>
                      <a:endParaRPr lang="ar-SA" dirty="0"/>
                    </a:p>
                  </a:txBody>
                  <a:tcPr>
                    <a:solidFill>
                      <a:srgbClr val="FFC000"/>
                    </a:solidFill>
                  </a:tcPr>
                </a:tc>
              </a:tr>
              <a:tr h="2124724">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dk1"/>
                          </a:solidFill>
                          <a:effectLst/>
                          <a:latin typeface="+mn-lt"/>
                          <a:ea typeface="+mn-ea"/>
                          <a:cs typeface="+mn-cs"/>
                        </a:rPr>
                        <a:t>3-بلوغُ تمامِ خَمْسَ عَشْرةَ سنةً </a:t>
                      </a:r>
                      <a:endParaRPr lang="ar-SA" dirty="0" smtClean="0"/>
                    </a:p>
                    <a:p>
                      <a:pPr rtl="1"/>
                      <a:endParaRPr lang="ar-SA" dirty="0"/>
                    </a:p>
                  </a:txBody>
                  <a:tcPr>
                    <a:solidFill>
                      <a:srgbClr val="92D050"/>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dk1"/>
                          </a:solidFill>
                          <a:effectLst/>
                          <a:latin typeface="+mn-lt"/>
                          <a:ea typeface="+mn-ea"/>
                          <a:cs typeface="+mn-cs"/>
                        </a:rPr>
                        <a:t>لقولِ عبدالله بن عُمرَ رضي الله عنهما: «عُرِضْت على النبيِّ صلى الله عليه وسلّم يوم أحد وأنا ابنُ أربَعَ عَشرَةَ سنةً فلم يُجْزني» (يعني: القتالِ) زاد البيهقيَّ وابنُ حبَانَ في صحيحه بسند صحيح: «ولم يرني بلغت، وعرضت عليه يوم الْخَنْدَقِ وأنا ابنُ خمْسَ عَشْرةَ سنةً فأجازنِي»، زاد البيهقي وابن حبان في صحيحه بسند صحيح: «ورآني بَلغْت» رواه الجماعة. قال ابن نافع: فقَدِمتُ على عُمرَ بن عبدِالعزيز وهو خليفة فحدثته الحديث فقال: إن هذا الحد بين الصغيرِ والكبيرِ، وكتَبَ لعُمَّاله أنْ يفرضُوا (يعني من العطاء) لمنْ بلَغَ خمسَ عَشْرَةَ سنةً، رواه البخاريُّ.</a:t>
                      </a:r>
                      <a:endParaRPr lang="en-US" sz="1800" kern="1200" dirty="0" smtClean="0">
                        <a:solidFill>
                          <a:schemeClr val="dk1"/>
                        </a:solidFill>
                        <a:effectLst/>
                        <a:latin typeface="+mn-lt"/>
                        <a:ea typeface="+mn-ea"/>
                        <a:cs typeface="+mn-cs"/>
                      </a:endParaRPr>
                    </a:p>
                    <a:p>
                      <a:pPr rtl="1"/>
                      <a:endParaRPr lang="ar-SA" dirty="0"/>
                    </a:p>
                  </a:txBody>
                  <a:tcPr>
                    <a:solidFill>
                      <a:srgbClr val="FFC000"/>
                    </a:solidFill>
                  </a:tcPr>
                </a:tc>
              </a:tr>
              <a:tr h="1973551">
                <a:tc>
                  <a:txBody>
                    <a:bodyPr/>
                    <a:lstStyle/>
                    <a:p>
                      <a:pPr rtl="1"/>
                      <a:r>
                        <a:rPr lang="ar-SA" sz="1800" b="1" kern="1200" dirty="0" smtClean="0">
                          <a:solidFill>
                            <a:schemeClr val="dk1"/>
                          </a:solidFill>
                          <a:effectLst/>
                          <a:latin typeface="+mn-lt"/>
                          <a:ea typeface="+mn-ea"/>
                          <a:cs typeface="+mn-cs"/>
                        </a:rPr>
                        <a:t>4-يحصل بلوغُ الأُنثى بما يحْصلُ به بلوغُ الذَكَرِ وزيادة أمرٍ رابعٍ وهو الحيضُ</a:t>
                      </a:r>
                      <a:endParaRPr lang="ar-SA" dirty="0"/>
                    </a:p>
                  </a:txBody>
                  <a:tcPr>
                    <a:solidFill>
                      <a:srgbClr val="92D050"/>
                    </a:solidFill>
                  </a:tcPr>
                </a:tc>
                <a:tc>
                  <a:txBody>
                    <a:bodyPr/>
                    <a:lstStyle/>
                    <a:p>
                      <a:pPr rtl="1"/>
                      <a:r>
                        <a:rPr lang="ar-SA" sz="1800" b="1" kern="1200" dirty="0" smtClean="0">
                          <a:solidFill>
                            <a:schemeClr val="dk1"/>
                          </a:solidFill>
                          <a:effectLst/>
                          <a:latin typeface="+mn-lt"/>
                          <a:ea typeface="+mn-ea"/>
                          <a:cs typeface="+mn-cs"/>
                        </a:rPr>
                        <a:t>متى حاضتْ الأُنثى فقد بلغتْ، فيجري عليها قلَمُ التكليفِ وإنْ لم تبلُغْ عشر سنينَ</a:t>
                      </a:r>
                      <a:endParaRPr lang="ar-SA" dirty="0"/>
                    </a:p>
                  </a:txBody>
                  <a:tcPr>
                    <a:solidFill>
                      <a:srgbClr val="FFC000"/>
                    </a:solidFill>
                  </a:tcPr>
                </a:tc>
              </a:tr>
            </a:tbl>
          </a:graphicData>
        </a:graphic>
      </p:graphicFrame>
      <p:sp>
        <p:nvSpPr>
          <p:cNvPr id="2" name="عنصر نائب للتذييل 1"/>
          <p:cNvSpPr>
            <a:spLocks noGrp="1"/>
          </p:cNvSpPr>
          <p:nvPr>
            <p:ph type="ftr" sz="quarter" idx="11"/>
          </p:nvPr>
        </p:nvSpPr>
        <p:spPr/>
        <p:txBody>
          <a:bodyPr/>
          <a:lstStyle/>
          <a:p>
            <a:r>
              <a:rPr lang="ar-SA" smtClean="0"/>
              <a:t>د أبوزيد مكي</a:t>
            </a:r>
            <a:endParaRPr lang="ar-SA"/>
          </a:p>
        </p:txBody>
      </p:sp>
    </p:spTree>
    <p:extLst>
      <p:ext uri="{BB962C8B-B14F-4D97-AF65-F5344CB8AC3E}">
        <p14:creationId xmlns:p14="http://schemas.microsoft.com/office/powerpoint/2010/main" val="4013289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ar-SA" dirty="0" smtClean="0"/>
              <a:t>مسألة</a:t>
            </a:r>
            <a:endParaRPr lang="ar-SA" dirty="0"/>
          </a:p>
        </p:txBody>
      </p:sp>
      <p:sp>
        <p:nvSpPr>
          <p:cNvPr id="3" name="عنصر نائب للمحتوى 2"/>
          <p:cNvSpPr>
            <a:spLocks noGrp="1"/>
          </p:cNvSpPr>
          <p:nvPr>
            <p:ph idx="1"/>
          </p:nvPr>
        </p:nvSpPr>
        <p:spPr>
          <a:solidFill>
            <a:srgbClr val="92D050"/>
          </a:solidFill>
        </p:spPr>
        <p:txBody>
          <a:bodyPr/>
          <a:lstStyle/>
          <a:p>
            <a:r>
              <a:rPr lang="ar-SA" b="1" dirty="0"/>
              <a:t>وإذا حصل البلوغُ أثْنَاء نهار </a:t>
            </a:r>
            <a:r>
              <a:rPr lang="ar-SA" b="1" dirty="0" smtClean="0"/>
              <a:t>رمضانَ</a:t>
            </a:r>
          </a:p>
          <a:p>
            <a:endParaRPr lang="ar-SA" b="1" dirty="0"/>
          </a:p>
          <a:p>
            <a:r>
              <a:rPr lang="ar-SA" b="1" dirty="0" smtClean="0"/>
              <a:t> </a:t>
            </a:r>
            <a:r>
              <a:rPr lang="ar-SA" b="1" dirty="0"/>
              <a:t>فإنْ كان منْ بَلغ صائماً أتمَّ صومَه ولاَ شَيْءً عليه </a:t>
            </a:r>
            <a:endParaRPr lang="ar-SA" b="1" dirty="0" smtClean="0"/>
          </a:p>
          <a:p>
            <a:endParaRPr lang="ar-SA" b="1" dirty="0"/>
          </a:p>
          <a:p>
            <a:r>
              <a:rPr lang="ar-SA" b="1" dirty="0" smtClean="0"/>
              <a:t>وإن </a:t>
            </a:r>
            <a:r>
              <a:rPr lang="ar-SA" b="1" dirty="0"/>
              <a:t>كان مفطراً لزمه إِمساكُ بقيةِ يوْمهِ لأنه صار مِنْ أهل الوجوبِ، </a:t>
            </a:r>
            <a:endParaRPr lang="ar-SA" b="1" dirty="0" smtClean="0"/>
          </a:p>
          <a:p>
            <a:r>
              <a:rPr lang="ar-SA" b="1" dirty="0" smtClean="0"/>
              <a:t>ولا </a:t>
            </a:r>
            <a:r>
              <a:rPr lang="ar-SA" b="1" dirty="0"/>
              <a:t>يلزمه قضاؤه لأنه لم يكن من أهلِ الوجوبِ حين وُجوبِ الإِمساكِ.</a:t>
            </a:r>
            <a:endParaRPr lang="en-US" dirty="0"/>
          </a:p>
          <a:p>
            <a:endParaRPr lang="ar-SA" dirty="0"/>
          </a:p>
        </p:txBody>
      </p:sp>
      <p:sp>
        <p:nvSpPr>
          <p:cNvPr id="4" name="عنصر نائب للتذييل 3"/>
          <p:cNvSpPr>
            <a:spLocks noGrp="1"/>
          </p:cNvSpPr>
          <p:nvPr>
            <p:ph type="ftr" sz="quarter" idx="11"/>
          </p:nvPr>
        </p:nvSpPr>
        <p:spPr/>
        <p:txBody>
          <a:bodyPr/>
          <a:lstStyle/>
          <a:p>
            <a:r>
              <a:rPr lang="ar-SA" smtClean="0"/>
              <a:t>د أبوزيد مكي</a:t>
            </a:r>
            <a:endParaRPr lang="ar-SA"/>
          </a:p>
        </p:txBody>
      </p:sp>
    </p:spTree>
    <p:extLst>
      <p:ext uri="{BB962C8B-B14F-4D97-AF65-F5344CB8AC3E}">
        <p14:creationId xmlns:p14="http://schemas.microsoft.com/office/powerpoint/2010/main" val="238324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a:solidFill>
            <a:srgbClr val="92D050"/>
          </a:solidFill>
        </p:spPr>
        <p:txBody>
          <a:bodyPr>
            <a:normAutofit fontScale="90000"/>
          </a:bodyPr>
          <a:lstStyle/>
          <a:p>
            <a:r>
              <a:rPr lang="ar-SA" dirty="0" smtClean="0"/>
              <a:t>القسم الثالث: المجنون</a:t>
            </a:r>
            <a:endParaRPr lang="ar-SA" dirty="0"/>
          </a:p>
        </p:txBody>
      </p:sp>
      <p:sp>
        <p:nvSpPr>
          <p:cNvPr id="3" name="عنصر نائب للمحتوى 2"/>
          <p:cNvSpPr>
            <a:spLocks noGrp="1"/>
          </p:cNvSpPr>
          <p:nvPr>
            <p:ph idx="1"/>
          </p:nvPr>
        </p:nvSpPr>
        <p:spPr/>
        <p:txBody>
          <a:bodyPr/>
          <a:lstStyle/>
          <a:p>
            <a:pPr marL="0" fontAlgn="t">
              <a:spcBef>
                <a:spcPts val="0"/>
              </a:spcBef>
            </a:pPr>
            <a:r>
              <a:rPr lang="ar-SA" b="1" dirty="0">
                <a:solidFill>
                  <a:srgbClr val="FFFFFF"/>
                </a:solidFill>
              </a:rPr>
              <a:t>القسم</a:t>
            </a:r>
            <a:endParaRPr lang="ar-SA" dirty="0">
              <a:latin typeface="Arial"/>
            </a:endParaRPr>
          </a:p>
          <a:p>
            <a:pPr marL="0" fontAlgn="t">
              <a:spcBef>
                <a:spcPts val="0"/>
              </a:spcBef>
            </a:pPr>
            <a:r>
              <a:rPr lang="ar-SA" b="1" dirty="0">
                <a:solidFill>
                  <a:srgbClr val="FFFFFF"/>
                </a:solidFill>
              </a:rPr>
              <a:t>الحكم </a:t>
            </a:r>
            <a:endParaRPr lang="ar-SA" dirty="0">
              <a:latin typeface="Arial"/>
            </a:endParaRPr>
          </a:p>
          <a:p>
            <a:pPr marL="0" fontAlgn="t">
              <a:spcBef>
                <a:spcPts val="0"/>
              </a:spcBef>
            </a:pPr>
            <a:r>
              <a:rPr lang="ar-SA" b="1" dirty="0">
                <a:solidFill>
                  <a:srgbClr val="FFFFFF"/>
                </a:solidFill>
              </a:rPr>
              <a:t>الدليل</a:t>
            </a:r>
            <a:endParaRPr lang="ar-SA" dirty="0">
              <a:latin typeface="Arial"/>
            </a:endParaRPr>
          </a:p>
          <a:p>
            <a:pPr marL="0" fontAlgn="t">
              <a:spcBef>
                <a:spcPts val="0"/>
              </a:spcBef>
            </a:pPr>
            <a:r>
              <a:rPr lang="ar-SA" b="1" dirty="0">
                <a:solidFill>
                  <a:srgbClr val="FFFFFF"/>
                </a:solidFill>
              </a:rPr>
              <a:t>الملحوظات</a:t>
            </a:r>
            <a:endParaRPr lang="ar-SA" dirty="0">
              <a:latin typeface="Arial"/>
            </a:endParaRPr>
          </a:p>
          <a:p>
            <a:endParaRPr lang="ar-SA" dirty="0"/>
          </a:p>
        </p:txBody>
      </p:sp>
      <p:graphicFrame>
        <p:nvGraphicFramePr>
          <p:cNvPr id="5" name="عنصر نائب للمحتوى 3"/>
          <p:cNvGraphicFramePr>
            <a:graphicFrameLocks/>
          </p:cNvGraphicFramePr>
          <p:nvPr>
            <p:extLst>
              <p:ext uri="{D42A27DB-BD31-4B8C-83A1-F6EECF244321}">
                <p14:modId xmlns:p14="http://schemas.microsoft.com/office/powerpoint/2010/main" val="2176029306"/>
              </p:ext>
            </p:extLst>
          </p:nvPr>
        </p:nvGraphicFramePr>
        <p:xfrm>
          <a:off x="539552" y="764704"/>
          <a:ext cx="8229600" cy="5674360"/>
        </p:xfrm>
        <a:graphic>
          <a:graphicData uri="http://schemas.openxmlformats.org/drawingml/2006/table">
            <a:tbl>
              <a:tblPr rtl="1" firstRow="1" bandRow="1">
                <a:tableStyleId>{93296810-A885-4BE3-A3E7-6D5BEEA58F35}</a:tableStyleId>
              </a:tblPr>
              <a:tblGrid>
                <a:gridCol w="2057400"/>
                <a:gridCol w="1929806"/>
                <a:gridCol w="2184994"/>
                <a:gridCol w="2057400"/>
              </a:tblGrid>
              <a:tr h="370840">
                <a:tc>
                  <a:txBody>
                    <a:bodyPr/>
                    <a:lstStyle/>
                    <a:p>
                      <a:pPr rtl="1"/>
                      <a:r>
                        <a:rPr lang="ar-SA" b="1" dirty="0" smtClean="0">
                          <a:solidFill>
                            <a:schemeClr val="tx1"/>
                          </a:solidFill>
                        </a:rPr>
                        <a:t>القسم</a:t>
                      </a:r>
                      <a:endParaRPr lang="ar-SA" b="1" dirty="0">
                        <a:solidFill>
                          <a:schemeClr val="tx1"/>
                        </a:solidFill>
                      </a:endParaRPr>
                    </a:p>
                  </a:txBody>
                  <a:tcPr/>
                </a:tc>
                <a:tc>
                  <a:txBody>
                    <a:bodyPr/>
                    <a:lstStyle/>
                    <a:p>
                      <a:pPr rtl="1"/>
                      <a:r>
                        <a:rPr lang="ar-SA" b="1" dirty="0" smtClean="0">
                          <a:solidFill>
                            <a:schemeClr val="tx1"/>
                          </a:solidFill>
                        </a:rPr>
                        <a:t>الحكم </a:t>
                      </a:r>
                      <a:endParaRPr lang="ar-SA" b="1" dirty="0">
                        <a:solidFill>
                          <a:schemeClr val="tx1"/>
                        </a:solidFill>
                      </a:endParaRPr>
                    </a:p>
                  </a:txBody>
                  <a:tcPr/>
                </a:tc>
                <a:tc>
                  <a:txBody>
                    <a:bodyPr/>
                    <a:lstStyle/>
                    <a:p>
                      <a:pPr rtl="1"/>
                      <a:r>
                        <a:rPr lang="ar-SA" b="1" dirty="0" smtClean="0">
                          <a:solidFill>
                            <a:schemeClr val="tx1"/>
                          </a:solidFill>
                        </a:rPr>
                        <a:t>الدليل</a:t>
                      </a:r>
                      <a:endParaRPr lang="ar-SA" b="1" dirty="0">
                        <a:solidFill>
                          <a:schemeClr val="tx1"/>
                        </a:solidFill>
                      </a:endParaRPr>
                    </a:p>
                  </a:txBody>
                  <a:tcPr/>
                </a:tc>
                <a:tc>
                  <a:txBody>
                    <a:bodyPr/>
                    <a:lstStyle/>
                    <a:p>
                      <a:pPr rtl="1"/>
                      <a:r>
                        <a:rPr lang="ar-SA" b="1" dirty="0" smtClean="0">
                          <a:solidFill>
                            <a:schemeClr val="tx1"/>
                          </a:solidFill>
                        </a:rPr>
                        <a:t>الملحوظات</a:t>
                      </a:r>
                      <a:endParaRPr lang="ar-SA" b="1" dirty="0">
                        <a:solidFill>
                          <a:schemeClr val="tx1"/>
                        </a:solidFill>
                      </a:endParaRPr>
                    </a:p>
                  </a:txBody>
                  <a:tcPr/>
                </a:tc>
              </a:tr>
              <a:tr h="370840">
                <a:tc>
                  <a:txBody>
                    <a:bodyPr/>
                    <a:lstStyle/>
                    <a:p>
                      <a:pPr rtl="1"/>
                      <a:r>
                        <a:rPr lang="ar-SA" sz="1800" b="1" kern="1200" dirty="0" smtClean="0">
                          <a:solidFill>
                            <a:schemeClr val="tx1"/>
                          </a:solidFill>
                          <a:effectLst/>
                        </a:rPr>
                        <a:t>المجنونُ وهو فاقِدُ العقلِ </a:t>
                      </a:r>
                      <a:endParaRPr lang="ar-SA" b="1" dirty="0">
                        <a:solidFill>
                          <a:schemeClr val="tx1"/>
                        </a:solidFill>
                      </a:endParaRPr>
                    </a:p>
                  </a:txBody>
                  <a:tcPr/>
                </a:tc>
                <a:tc>
                  <a:txBody>
                    <a:bodyPr/>
                    <a:lstStyle/>
                    <a:p>
                      <a:pPr rtl="1"/>
                      <a:r>
                        <a:rPr lang="ar-SA" sz="1800" b="1" kern="1200" dirty="0" smtClean="0">
                          <a:solidFill>
                            <a:schemeClr val="tx1"/>
                          </a:solidFill>
                          <a:effectLst/>
                        </a:rPr>
                        <a:t>فلا يجبُ عليه الصيامُ</a:t>
                      </a:r>
                      <a:endParaRPr lang="ar-SA" b="1" dirty="0">
                        <a:solidFill>
                          <a:schemeClr val="tx1"/>
                        </a:solidFill>
                      </a:endParaRPr>
                    </a:p>
                  </a:txBody>
                  <a:tcPr/>
                </a:tc>
                <a:tc>
                  <a:txBody>
                    <a:bodyPr/>
                    <a:lstStyle/>
                    <a:p>
                      <a:pPr rtl="1"/>
                      <a:r>
                        <a:rPr lang="ar-SA" sz="1800" b="1" kern="1200" dirty="0" smtClean="0">
                          <a:solidFill>
                            <a:schemeClr val="tx1"/>
                          </a:solidFill>
                          <a:effectLst/>
                        </a:rPr>
                        <a:t>لما سبق من قولِ النبي صلى الله عليه وسلّم: «رُفعَ القلمُ عن ثلاثةٍ..» الحديث.</a:t>
                      </a:r>
                      <a:endParaRPr lang="ar-SA" b="1" dirty="0">
                        <a:solidFill>
                          <a:schemeClr val="tx1"/>
                        </a:solidFill>
                      </a:endParaRPr>
                    </a:p>
                  </a:txBody>
                  <a:tcPr/>
                </a:tc>
                <a:tc>
                  <a:txBody>
                    <a:bodyPr/>
                    <a:lstStyle/>
                    <a:p>
                      <a:pPr rtl="1"/>
                      <a:r>
                        <a:rPr lang="ar-SA" sz="1800" b="1" kern="1200" dirty="0" smtClean="0">
                          <a:solidFill>
                            <a:schemeClr val="tx1"/>
                          </a:solidFill>
                          <a:effectLst/>
                        </a:rPr>
                        <a:t>ولا يصحُّ مِنه الصيامُ لأنه ليس له عَقْلٌ يعقِل به العبادةَ </a:t>
                      </a:r>
                      <a:r>
                        <a:rPr lang="ar-SA" sz="1800" b="1" kern="1200" dirty="0" err="1" smtClean="0">
                          <a:solidFill>
                            <a:schemeClr val="tx1"/>
                          </a:solidFill>
                          <a:effectLst/>
                        </a:rPr>
                        <a:t>وينويها</a:t>
                      </a:r>
                      <a:r>
                        <a:rPr lang="ar-SA" sz="1800" b="1" kern="1200" dirty="0" smtClean="0">
                          <a:solidFill>
                            <a:schemeClr val="tx1"/>
                          </a:solidFill>
                          <a:effectLst/>
                        </a:rPr>
                        <a:t>، والعبادة لا تصح إلا بنيَّةٍ لقولِ النبي صلى الله عليه وسلّم: «إنما الأعمالُ بالنيِّاتِ وإنما لكلِّ امرأ ما نَوى..» </a:t>
                      </a:r>
                      <a:endParaRPr lang="ar-SA" b="1" dirty="0">
                        <a:solidFill>
                          <a:schemeClr val="tx1"/>
                        </a:solidFill>
                      </a:endParaRPr>
                    </a:p>
                  </a:txBody>
                  <a:tcPr/>
                </a:tc>
              </a:tr>
              <a:tr h="223024">
                <a:tc>
                  <a:txBody>
                    <a:bodyPr/>
                    <a:lstStyle/>
                    <a:p>
                      <a:pPr rtl="1"/>
                      <a:r>
                        <a:rPr lang="ar-SA" sz="1800" b="1" kern="1200" dirty="0" smtClean="0">
                          <a:solidFill>
                            <a:schemeClr val="tx1"/>
                          </a:solidFill>
                          <a:effectLst/>
                        </a:rPr>
                        <a:t>فإنْ كان يجنُّ أحياناً ويُفيقُ أحيانا</a:t>
                      </a:r>
                      <a:endParaRPr lang="ar-SA" b="1" dirty="0">
                        <a:solidFill>
                          <a:schemeClr val="tx1"/>
                        </a:solidFill>
                      </a:endParaRPr>
                    </a:p>
                  </a:txBody>
                  <a:tcPr/>
                </a:tc>
                <a:tc>
                  <a:txBody>
                    <a:bodyPr/>
                    <a:lstStyle/>
                    <a:p>
                      <a:pPr rtl="1"/>
                      <a:r>
                        <a:rPr lang="ar-SA" sz="1800" b="1" kern="1200" dirty="0" smtClean="0">
                          <a:solidFill>
                            <a:schemeClr val="tx1"/>
                          </a:solidFill>
                          <a:effectLst/>
                        </a:rPr>
                        <a:t>لزمه الصيام في حالِ إفاقتهِ دون حالِ جنونِه</a:t>
                      </a:r>
                      <a:endParaRPr lang="ar-SA" b="1" dirty="0">
                        <a:solidFill>
                          <a:schemeClr val="tx1"/>
                        </a:solidFill>
                      </a:endParaRPr>
                    </a:p>
                  </a:txBody>
                  <a:tcPr/>
                </a:tc>
                <a:tc>
                  <a:txBody>
                    <a:bodyPr/>
                    <a:lstStyle/>
                    <a:p>
                      <a:pPr rtl="1"/>
                      <a:endParaRPr lang="ar-SA" b="1" dirty="0">
                        <a:solidFill>
                          <a:schemeClr val="tx1"/>
                        </a:solidFill>
                      </a:endParaRPr>
                    </a:p>
                  </a:txBody>
                  <a:tcPr/>
                </a:tc>
                <a:tc>
                  <a:txBody>
                    <a:bodyPr/>
                    <a:lstStyle/>
                    <a:p>
                      <a:pPr rtl="1"/>
                      <a:endParaRPr lang="ar-SA" b="1" dirty="0">
                        <a:solidFill>
                          <a:schemeClr val="tx1"/>
                        </a:solidFill>
                      </a:endParaRPr>
                    </a:p>
                  </a:txBody>
                  <a:tcPr/>
                </a:tc>
              </a:tr>
              <a:tr h="223024">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وإنْ جُنَّ في أثناءِ النهارِ</a:t>
                      </a:r>
                      <a:endParaRPr lang="ar-SA" b="1"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لم يبطُل صومُه كما لو أغمي عليه بمرضٍ أو غيره لأنَّه نوى الصومَ وهو عاقلٌ بنيَّةٍ صحيحةٍ. </a:t>
                      </a:r>
                      <a:endParaRPr lang="ar-SA" b="1"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ولا دليل على البطلانِ خصوصاً إذا كان معلوماً أنَّ الجنونَ ينْتَابُه في ساعاتٍ مُعيَّنةٍ. </a:t>
                      </a:r>
                      <a:endParaRPr lang="ar-SA" b="1" dirty="0" smtClean="0">
                        <a:solidFill>
                          <a:schemeClr val="tx1"/>
                        </a:solidFill>
                      </a:endParaRPr>
                    </a:p>
                    <a:p>
                      <a:pPr rtl="1"/>
                      <a:endParaRPr lang="ar-SA" b="1"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وعلى هذا فلا يلزمُ قضاءُ الْيَوْم الَّذِي حصل فيه الجُنونُ. </a:t>
                      </a:r>
                      <a:endParaRPr lang="ar-SA" b="1" dirty="0">
                        <a:solidFill>
                          <a:schemeClr val="tx1"/>
                        </a:solidFill>
                      </a:endParaRPr>
                    </a:p>
                  </a:txBody>
                  <a:tcPr/>
                </a:tc>
              </a:tr>
              <a:tr h="223024">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وإذا أفَاق المجنونُ أثناء نهار رمضانَ</a:t>
                      </a:r>
                      <a:endParaRPr lang="ar-SA" b="1"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لزمه إمْسَاكُ بقيَّةِ يومِهِ، </a:t>
                      </a:r>
                      <a:endParaRPr lang="ar-SA" b="1"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لأنَّه صار من أهلِ الوجوب، </a:t>
                      </a:r>
                      <a:endParaRPr lang="ar-SA" b="1"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tx1"/>
                          </a:solidFill>
                          <a:effectLst/>
                        </a:rPr>
                        <a:t>ولا يلزمُهُ قضاؤهُ كالصبيِّ إذا بلَغَ والكافرِ إذا أسْلَمَ.</a:t>
                      </a:r>
                      <a:endParaRPr lang="en-US" sz="1800" b="1" kern="1200" dirty="0" smtClean="0">
                        <a:solidFill>
                          <a:schemeClr val="tx1"/>
                        </a:solidFill>
                        <a:effectLst/>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b="1" dirty="0">
                        <a:solidFill>
                          <a:schemeClr val="tx1"/>
                        </a:solidFill>
                      </a:endParaRPr>
                    </a:p>
                  </a:txBody>
                  <a:tcPr/>
                </a:tc>
              </a:tr>
            </a:tbl>
          </a:graphicData>
        </a:graphic>
      </p:graphicFrame>
      <p:sp>
        <p:nvSpPr>
          <p:cNvPr id="4" name="عنصر نائب للتذييل 3"/>
          <p:cNvSpPr>
            <a:spLocks noGrp="1"/>
          </p:cNvSpPr>
          <p:nvPr>
            <p:ph type="ftr" sz="quarter" idx="11"/>
          </p:nvPr>
        </p:nvSpPr>
        <p:spPr/>
        <p:txBody>
          <a:bodyPr/>
          <a:lstStyle/>
          <a:p>
            <a:r>
              <a:rPr lang="ar-SA" smtClean="0"/>
              <a:t>د أبوزيد مكي</a:t>
            </a:r>
            <a:endParaRPr lang="ar-SA"/>
          </a:p>
        </p:txBody>
      </p:sp>
    </p:spTree>
    <p:extLst>
      <p:ext uri="{BB962C8B-B14F-4D97-AF65-F5344CB8AC3E}">
        <p14:creationId xmlns:p14="http://schemas.microsoft.com/office/powerpoint/2010/main" val="3671515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style>
          <a:lnRef idx="1">
            <a:schemeClr val="accent6"/>
          </a:lnRef>
          <a:fillRef idx="2">
            <a:schemeClr val="accent6"/>
          </a:fillRef>
          <a:effectRef idx="1">
            <a:schemeClr val="accent6"/>
          </a:effectRef>
          <a:fontRef idx="minor">
            <a:schemeClr val="dk1"/>
          </a:fontRef>
        </p:style>
        <p:txBody>
          <a:bodyPr/>
          <a:lstStyle/>
          <a:p>
            <a:r>
              <a:rPr lang="ar-SA" dirty="0" smtClean="0"/>
              <a:t>القسم الرابع: الهرم </a:t>
            </a:r>
            <a:endParaRPr lang="ar-SA" dirty="0"/>
          </a:p>
        </p:txBody>
      </p:sp>
      <p:sp>
        <p:nvSpPr>
          <p:cNvPr id="3" name="عنصر نائب للمحتوى 2"/>
          <p:cNvSpPr>
            <a:spLocks noGrp="1"/>
          </p:cNvSpPr>
          <p:nvPr>
            <p:ph idx="1"/>
          </p:nvPr>
        </p:nvSpPr>
        <p:spPr/>
        <p:txBody>
          <a:bodyPr/>
          <a:lstStyle/>
          <a:p>
            <a:pPr marL="0" fontAlgn="t">
              <a:spcBef>
                <a:spcPts val="0"/>
              </a:spcBef>
            </a:pPr>
            <a:r>
              <a:rPr lang="ar-SA" b="1" dirty="0">
                <a:solidFill>
                  <a:srgbClr val="FFFFFF"/>
                </a:solidFill>
              </a:rPr>
              <a:t>القسم</a:t>
            </a:r>
            <a:endParaRPr lang="ar-SA" dirty="0">
              <a:latin typeface="Arial"/>
            </a:endParaRPr>
          </a:p>
          <a:p>
            <a:pPr marL="0" fontAlgn="t">
              <a:spcBef>
                <a:spcPts val="0"/>
              </a:spcBef>
            </a:pPr>
            <a:r>
              <a:rPr lang="ar-SA" b="1" dirty="0">
                <a:solidFill>
                  <a:srgbClr val="FFFFFF"/>
                </a:solidFill>
              </a:rPr>
              <a:t>الحكم </a:t>
            </a:r>
            <a:endParaRPr lang="ar-SA" dirty="0">
              <a:latin typeface="Arial"/>
            </a:endParaRPr>
          </a:p>
          <a:p>
            <a:pPr marL="0" fontAlgn="t">
              <a:spcBef>
                <a:spcPts val="0"/>
              </a:spcBef>
            </a:pPr>
            <a:r>
              <a:rPr lang="ar-SA" b="1" dirty="0">
                <a:solidFill>
                  <a:srgbClr val="FFFFFF"/>
                </a:solidFill>
              </a:rPr>
              <a:t>الدليل</a:t>
            </a:r>
            <a:endParaRPr lang="ar-SA" dirty="0">
              <a:latin typeface="Arial"/>
            </a:endParaRPr>
          </a:p>
          <a:p>
            <a:pPr marL="0" fontAlgn="t">
              <a:spcBef>
                <a:spcPts val="0"/>
              </a:spcBef>
            </a:pPr>
            <a:r>
              <a:rPr lang="ar-SA" b="1" dirty="0">
                <a:solidFill>
                  <a:srgbClr val="FFFFFF"/>
                </a:solidFill>
              </a:rPr>
              <a:t>الملحوظات</a:t>
            </a:r>
            <a:endParaRPr lang="ar-SA" dirty="0">
              <a:latin typeface="Arial"/>
            </a:endParaRPr>
          </a:p>
          <a:p>
            <a:endParaRPr lang="ar-SA" dirty="0"/>
          </a:p>
        </p:txBody>
      </p:sp>
      <p:graphicFrame>
        <p:nvGraphicFramePr>
          <p:cNvPr id="5" name="عنصر نائب للمحتوى 3"/>
          <p:cNvGraphicFramePr>
            <a:graphicFrameLocks/>
          </p:cNvGraphicFramePr>
          <p:nvPr>
            <p:extLst>
              <p:ext uri="{D42A27DB-BD31-4B8C-83A1-F6EECF244321}">
                <p14:modId xmlns:p14="http://schemas.microsoft.com/office/powerpoint/2010/main" val="3979488859"/>
              </p:ext>
            </p:extLst>
          </p:nvPr>
        </p:nvGraphicFramePr>
        <p:xfrm>
          <a:off x="457200" y="1457464"/>
          <a:ext cx="8229600" cy="4618488"/>
        </p:xfrm>
        <a:graphic>
          <a:graphicData uri="http://schemas.openxmlformats.org/drawingml/2006/table">
            <a:tbl>
              <a:tblPr rtl="1" firstRow="1" bandRow="1">
                <a:tableStyleId>{93296810-A885-4BE3-A3E7-6D5BEEA58F35}</a:tableStyleId>
              </a:tblPr>
              <a:tblGrid>
                <a:gridCol w="2057400"/>
                <a:gridCol w="2057400"/>
                <a:gridCol w="2057400"/>
                <a:gridCol w="2057400"/>
              </a:tblGrid>
              <a:tr h="747400">
                <a:tc>
                  <a:txBody>
                    <a:bodyPr/>
                    <a:lstStyle/>
                    <a:p>
                      <a:pPr rtl="1"/>
                      <a:r>
                        <a:rPr lang="ar-SA" dirty="0" smtClean="0"/>
                        <a:t>القسم</a:t>
                      </a:r>
                      <a:endParaRPr lang="ar-SA" dirty="0"/>
                    </a:p>
                  </a:txBody>
                  <a:tcPr/>
                </a:tc>
                <a:tc>
                  <a:txBody>
                    <a:bodyPr/>
                    <a:lstStyle/>
                    <a:p>
                      <a:pPr rtl="1"/>
                      <a:r>
                        <a:rPr lang="ar-SA" dirty="0" smtClean="0"/>
                        <a:t>الحكم </a:t>
                      </a:r>
                      <a:endParaRPr lang="ar-SA" dirty="0"/>
                    </a:p>
                  </a:txBody>
                  <a:tcPr/>
                </a:tc>
                <a:tc>
                  <a:txBody>
                    <a:bodyPr/>
                    <a:lstStyle/>
                    <a:p>
                      <a:pPr rtl="1"/>
                      <a:r>
                        <a:rPr lang="ar-SA" dirty="0" smtClean="0"/>
                        <a:t>الدليل</a:t>
                      </a:r>
                      <a:endParaRPr lang="ar-SA" dirty="0"/>
                    </a:p>
                  </a:txBody>
                  <a:tcPr/>
                </a:tc>
                <a:tc>
                  <a:txBody>
                    <a:bodyPr/>
                    <a:lstStyle/>
                    <a:p>
                      <a:pPr rtl="1"/>
                      <a:r>
                        <a:rPr lang="ar-SA" dirty="0" smtClean="0"/>
                        <a:t>الملحوظات</a:t>
                      </a:r>
                      <a:endParaRPr lang="ar-SA" dirty="0"/>
                    </a:p>
                  </a:txBody>
                  <a:tcPr/>
                </a:tc>
              </a:tr>
              <a:tr h="1935544">
                <a:tc>
                  <a:txBody>
                    <a:bodyPr/>
                    <a:lstStyle/>
                    <a:p>
                      <a:pPr rtl="1"/>
                      <a:r>
                        <a:rPr lang="ar-SA" sz="2400" b="1" kern="1200" dirty="0" smtClean="0">
                          <a:effectLst/>
                        </a:rPr>
                        <a:t>الْهَرِمُ الَّذِي بلَغَ الهذَيَان وسقَط تَميِيزُه </a:t>
                      </a:r>
                      <a:endParaRPr lang="ar-SA" sz="2400" b="1" dirty="0"/>
                    </a:p>
                  </a:txBody>
                  <a:tcPr/>
                </a:tc>
                <a:tc>
                  <a:txBody>
                    <a:bodyPr/>
                    <a:lstStyle/>
                    <a:p>
                      <a:pPr rtl="1"/>
                      <a:r>
                        <a:rPr lang="ar-SA" sz="2400" b="1" kern="1200" dirty="0" smtClean="0">
                          <a:effectLst/>
                        </a:rPr>
                        <a:t>فلا يجبُ عليه الصيامُ ولا الإِطعام عنه </a:t>
                      </a:r>
                      <a:endParaRPr lang="ar-SA" sz="2400" b="1" dirty="0"/>
                    </a:p>
                  </a:txBody>
                  <a:tcPr/>
                </a:tc>
                <a:tc>
                  <a:txBody>
                    <a:bodyPr/>
                    <a:lstStyle/>
                    <a:p>
                      <a:pPr rtl="1"/>
                      <a:r>
                        <a:rPr lang="ar-SA" sz="2400" b="1" kern="1200" dirty="0" smtClean="0">
                          <a:effectLst/>
                        </a:rPr>
                        <a:t>لسُقوطِ التكليف عنه بزَوال تمييزهِ فأشْبهَ الصَّبيَّ قبل التمييزِ</a:t>
                      </a:r>
                      <a:endParaRPr lang="ar-SA" sz="2400" b="1" dirty="0"/>
                    </a:p>
                  </a:txBody>
                  <a:tcPr/>
                </a:tc>
                <a:tc>
                  <a:txBody>
                    <a:bodyPr/>
                    <a:lstStyle/>
                    <a:p>
                      <a:pPr rtl="1"/>
                      <a:endParaRPr lang="ar-SA" sz="2400" b="1"/>
                    </a:p>
                  </a:txBody>
                  <a:tcPr/>
                </a:tc>
              </a:tr>
              <a:tr h="1935544">
                <a:tc>
                  <a:txBody>
                    <a:bodyPr/>
                    <a:lstStyle/>
                    <a:p>
                      <a:pPr rtl="1"/>
                      <a:r>
                        <a:rPr lang="ar-SA" sz="2400" b="1" kern="1200" dirty="0" smtClean="0">
                          <a:effectLst/>
                        </a:rPr>
                        <a:t>فإن كان يميز أحياناً ويهذي أحياناً </a:t>
                      </a:r>
                      <a:endParaRPr lang="ar-SA" sz="2400" b="1" dirty="0"/>
                    </a:p>
                  </a:txBody>
                  <a:tcPr/>
                </a:tc>
                <a:tc>
                  <a:txBody>
                    <a:bodyPr/>
                    <a:lstStyle/>
                    <a:p>
                      <a:pPr rtl="1"/>
                      <a:r>
                        <a:rPr lang="ar-SA" sz="2400" b="1" kern="1200" dirty="0" smtClean="0">
                          <a:effectLst/>
                        </a:rPr>
                        <a:t>وجب عليه الصوم في حال تمييزه دونَ حالِ هذَيانِه</a:t>
                      </a:r>
                      <a:endParaRPr lang="ar-SA" sz="2400" b="1" dirty="0"/>
                    </a:p>
                  </a:txBody>
                  <a:tcPr/>
                </a:tc>
                <a:tc>
                  <a:txBody>
                    <a:bodyPr/>
                    <a:lstStyle/>
                    <a:p>
                      <a:pPr rtl="1"/>
                      <a:endParaRPr lang="ar-SA" sz="2400" b="1" dirty="0"/>
                    </a:p>
                  </a:txBody>
                  <a:tcPr/>
                </a:tc>
                <a:tc>
                  <a:txBody>
                    <a:bodyPr/>
                    <a:lstStyle/>
                    <a:p>
                      <a:pPr rtl="1"/>
                      <a:r>
                        <a:rPr lang="ar-SA" sz="2400" b="1" kern="1200" dirty="0" smtClean="0">
                          <a:effectLst/>
                        </a:rPr>
                        <a:t>والصلاةُ كالصومِ لا تلزمه حال هذيانه وتلزمه حالَ تمييزِه.</a:t>
                      </a:r>
                      <a:endParaRPr lang="ar-SA" sz="2400" b="1" dirty="0"/>
                    </a:p>
                  </a:txBody>
                  <a:tcPr/>
                </a:tc>
              </a:tr>
            </a:tbl>
          </a:graphicData>
        </a:graphic>
      </p:graphicFrame>
      <p:sp>
        <p:nvSpPr>
          <p:cNvPr id="4" name="عنصر نائب للتذييل 3"/>
          <p:cNvSpPr>
            <a:spLocks noGrp="1"/>
          </p:cNvSpPr>
          <p:nvPr>
            <p:ph type="ftr" sz="quarter" idx="11"/>
          </p:nvPr>
        </p:nvSpPr>
        <p:spPr/>
        <p:txBody>
          <a:bodyPr/>
          <a:lstStyle/>
          <a:p>
            <a:r>
              <a:rPr lang="ar-SA" smtClean="0"/>
              <a:t>د أبوزيد مكي</a:t>
            </a:r>
            <a:endParaRPr lang="ar-SA"/>
          </a:p>
        </p:txBody>
      </p:sp>
    </p:spTree>
    <p:extLst>
      <p:ext uri="{BB962C8B-B14F-4D97-AF65-F5344CB8AC3E}">
        <p14:creationId xmlns:p14="http://schemas.microsoft.com/office/powerpoint/2010/main" val="1466049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346050"/>
          </a:xfrm>
          <a:solidFill>
            <a:srgbClr val="92D050"/>
          </a:solidFill>
        </p:spPr>
        <p:txBody>
          <a:bodyPr>
            <a:normAutofit fontScale="90000"/>
          </a:bodyPr>
          <a:lstStyle/>
          <a:p>
            <a:r>
              <a:rPr lang="ar-SA" dirty="0" smtClean="0"/>
              <a:t>القسم الخامس: العاجز عن الصوم</a:t>
            </a:r>
            <a:endParaRPr lang="ar-SA" dirty="0"/>
          </a:p>
        </p:txBody>
      </p:sp>
      <p:sp>
        <p:nvSpPr>
          <p:cNvPr id="3" name="عنصر نائب للمحتوى 2"/>
          <p:cNvSpPr>
            <a:spLocks noGrp="1"/>
          </p:cNvSpPr>
          <p:nvPr>
            <p:ph idx="1"/>
          </p:nvPr>
        </p:nvSpPr>
        <p:spPr/>
        <p:txBody>
          <a:bodyPr/>
          <a:lstStyle/>
          <a:p>
            <a:pPr marL="0" fontAlgn="t">
              <a:spcBef>
                <a:spcPts val="0"/>
              </a:spcBef>
            </a:pPr>
            <a:r>
              <a:rPr lang="ar-SA" b="1" dirty="0">
                <a:solidFill>
                  <a:srgbClr val="FFFFFF"/>
                </a:solidFill>
              </a:rPr>
              <a:t>القسم</a:t>
            </a:r>
            <a:endParaRPr lang="ar-SA" dirty="0">
              <a:latin typeface="Arial"/>
            </a:endParaRPr>
          </a:p>
          <a:p>
            <a:pPr marL="0" fontAlgn="t">
              <a:spcBef>
                <a:spcPts val="0"/>
              </a:spcBef>
            </a:pPr>
            <a:r>
              <a:rPr lang="ar-SA" b="1" dirty="0">
                <a:solidFill>
                  <a:srgbClr val="FFFFFF"/>
                </a:solidFill>
              </a:rPr>
              <a:t>الحكم </a:t>
            </a:r>
            <a:endParaRPr lang="ar-SA" dirty="0">
              <a:latin typeface="Arial"/>
            </a:endParaRPr>
          </a:p>
          <a:p>
            <a:pPr marL="0" fontAlgn="t">
              <a:spcBef>
                <a:spcPts val="0"/>
              </a:spcBef>
            </a:pPr>
            <a:r>
              <a:rPr lang="ar-SA" b="1" dirty="0">
                <a:solidFill>
                  <a:srgbClr val="FFFFFF"/>
                </a:solidFill>
              </a:rPr>
              <a:t>الدليل</a:t>
            </a:r>
            <a:endParaRPr lang="ar-SA" dirty="0">
              <a:latin typeface="Arial"/>
            </a:endParaRPr>
          </a:p>
          <a:p>
            <a:pPr marL="0" fontAlgn="t">
              <a:spcBef>
                <a:spcPts val="0"/>
              </a:spcBef>
            </a:pPr>
            <a:r>
              <a:rPr lang="ar-SA" b="1" dirty="0">
                <a:solidFill>
                  <a:srgbClr val="FFFFFF"/>
                </a:solidFill>
              </a:rPr>
              <a:t>الملحوظات</a:t>
            </a:r>
            <a:endParaRPr lang="ar-SA" dirty="0">
              <a:latin typeface="Arial"/>
            </a:endParaRPr>
          </a:p>
          <a:p>
            <a:endParaRPr lang="ar-SA" dirty="0"/>
          </a:p>
        </p:txBody>
      </p:sp>
      <p:graphicFrame>
        <p:nvGraphicFramePr>
          <p:cNvPr id="5" name="عنصر نائب للمحتوى 3"/>
          <p:cNvGraphicFramePr>
            <a:graphicFrameLocks/>
          </p:cNvGraphicFramePr>
          <p:nvPr>
            <p:extLst>
              <p:ext uri="{D42A27DB-BD31-4B8C-83A1-F6EECF244321}">
                <p14:modId xmlns:p14="http://schemas.microsoft.com/office/powerpoint/2010/main" val="1372863441"/>
              </p:ext>
            </p:extLst>
          </p:nvPr>
        </p:nvGraphicFramePr>
        <p:xfrm>
          <a:off x="467544" y="692696"/>
          <a:ext cx="8229600" cy="6007080"/>
        </p:xfrm>
        <a:graphic>
          <a:graphicData uri="http://schemas.openxmlformats.org/drawingml/2006/table">
            <a:tbl>
              <a:tblPr rtl="1" firstRow="1" bandRow="1">
                <a:tableStyleId>{93296810-A885-4BE3-A3E7-6D5BEEA58F35}</a:tableStyleId>
              </a:tblPr>
              <a:tblGrid>
                <a:gridCol w="2057400"/>
                <a:gridCol w="2057400"/>
                <a:gridCol w="2057400"/>
                <a:gridCol w="2057400"/>
              </a:tblGrid>
              <a:tr h="703560">
                <a:tc>
                  <a:txBody>
                    <a:bodyPr/>
                    <a:lstStyle/>
                    <a:p>
                      <a:pPr rtl="1"/>
                      <a:r>
                        <a:rPr lang="ar-SA" dirty="0" smtClean="0"/>
                        <a:t>القسم</a:t>
                      </a:r>
                      <a:endParaRPr lang="ar-SA" dirty="0"/>
                    </a:p>
                  </a:txBody>
                  <a:tcPr/>
                </a:tc>
                <a:tc>
                  <a:txBody>
                    <a:bodyPr/>
                    <a:lstStyle/>
                    <a:p>
                      <a:pPr rtl="1"/>
                      <a:r>
                        <a:rPr lang="ar-SA" dirty="0" smtClean="0"/>
                        <a:t>الحكم </a:t>
                      </a:r>
                      <a:endParaRPr lang="ar-SA" dirty="0"/>
                    </a:p>
                  </a:txBody>
                  <a:tcPr/>
                </a:tc>
                <a:tc>
                  <a:txBody>
                    <a:bodyPr/>
                    <a:lstStyle/>
                    <a:p>
                      <a:pPr rtl="1"/>
                      <a:r>
                        <a:rPr lang="ar-SA" dirty="0" smtClean="0"/>
                        <a:t>الدليل</a:t>
                      </a:r>
                      <a:endParaRPr lang="ar-SA" dirty="0"/>
                    </a:p>
                  </a:txBody>
                  <a:tcPr/>
                </a:tc>
                <a:tc>
                  <a:txBody>
                    <a:bodyPr/>
                    <a:lstStyle/>
                    <a:p>
                      <a:pPr rtl="1"/>
                      <a:r>
                        <a:rPr lang="ar-SA" dirty="0" smtClean="0"/>
                        <a:t>الملحوظات</a:t>
                      </a:r>
                      <a:endParaRPr lang="ar-SA" dirty="0"/>
                    </a:p>
                  </a:txBody>
                  <a:tcPr/>
                </a:tc>
              </a:tr>
              <a:tr h="370840">
                <a:tc>
                  <a:txBody>
                    <a:bodyPr/>
                    <a:lstStyle/>
                    <a:p>
                      <a:pPr rtl="1"/>
                      <a:r>
                        <a:rPr lang="ar-SA" sz="1800" b="1" kern="1200" dirty="0" smtClean="0">
                          <a:effectLst/>
                        </a:rPr>
                        <a:t>العاجزُ عن الصيام عجْزاً مستَمِراً لا يُرجَى زوالُه، كالكبيرِ والمريض مرضاً لا يُرْجى برؤه كصاحبِ السَّرطانِ ونحوِه، </a:t>
                      </a:r>
                      <a:endParaRPr lang="ar-SA" b="1" dirty="0"/>
                    </a:p>
                  </a:txBody>
                  <a:tcPr/>
                </a:tc>
                <a:tc>
                  <a:txBody>
                    <a:bodyPr/>
                    <a:lstStyle/>
                    <a:p>
                      <a:pPr rtl="1"/>
                      <a:r>
                        <a:rPr lang="ar-SA" sz="1800" b="1" kern="1200" dirty="0" smtClean="0">
                          <a:effectLst/>
                        </a:rPr>
                        <a:t>فلا يجب عليه الصيامُ لأنَّه لا يستطيعُه. </a:t>
                      </a:r>
                    </a:p>
                    <a:p>
                      <a:pPr rtl="1"/>
                      <a:r>
                        <a:rPr lang="ar-SA" sz="1800" b="1" kern="1200" dirty="0" smtClean="0">
                          <a:effectLst/>
                        </a:rPr>
                        <a:t>لكن يجب عليه أن يُطعمَ بدلَ الصيامِ عنْ كلِّ يومٍ مسكيناً</a:t>
                      </a:r>
                      <a:endParaRPr lang="ar-SA" b="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effectLst/>
                        </a:rPr>
                        <a:t>لأنَّ الله سبحانَه جَعَل الإِطعامَ مُعَادلاً للصيامِ حينَ كان التخييرُ بينهُما أوَّلَ ما فُرِضَ الصيامُ فتعيَّن أنْ يكون بدلاً عن الصيامِ عند العَجزِ عنه لأنه معادله.</a:t>
                      </a:r>
                      <a:endParaRPr lang="en-US" sz="1800" b="1" kern="1200" dirty="0" smtClean="0">
                        <a:effectLst/>
                      </a:endParaRPr>
                    </a:p>
                    <a:p>
                      <a:pPr rtl="1"/>
                      <a:r>
                        <a:rPr lang="ar-SA" sz="1800" b="1" kern="1200" dirty="0" smtClean="0">
                          <a:effectLst/>
                        </a:rPr>
                        <a:t>قال البخاريُّ رحمه الله: وأمَّا الشيخُ الكبيرُ إذا لم يُطقِ الصيام فقَدْ أطعَمَ أنسٌ بعدمَا كبر عاماً أوْ عامين كُلَّ يوم مسكيناً خُبْزاً ولحماً، وَأفْطرَ. وقال ابنُ عباس رضي الله عنهما في الشيخ الكبيرِ والمَرأةِ الكبيرةِ لا يستطيعانِ أنْ يَصُومَا فيطعمانِ مكانَ كلِّ يوم مسكيناً، رواه البخاري.</a:t>
                      </a:r>
                      <a:endParaRPr lang="ar-SA" b="1" dirty="0"/>
                    </a:p>
                  </a:txBody>
                  <a:tcPr/>
                </a:tc>
                <a:tc>
                  <a:txBody>
                    <a:bodyPr/>
                    <a:lstStyle/>
                    <a:p>
                      <a:pPr rtl="1"/>
                      <a:r>
                        <a:rPr lang="ar-SA" sz="1800" b="1" kern="1200" dirty="0" smtClean="0">
                          <a:effectLst/>
                        </a:rPr>
                        <a:t>ويخيَّرُ في الإِطعام بين أنْ يُفرِّقَه حبَّاً على المسَاكينِ لكُلِّ واحدٍ مُدٌّ من البرِّ ربْعُ الصَّاع النَبوي، ووزنه ـ أي المُدِّ ـ نصفُ كِيلُو وعَشرةُ غراماتٍ بالْبُرِّ الرِّزينِ الجيِّدِ، وبينَ أنْ يُصلحَ طعاماً فيدعو إليهِ مساكينَ بقدْرِ الأيامِ الَّتِي عليه، </a:t>
                      </a:r>
                      <a:endParaRPr lang="ar-SA" b="1" dirty="0"/>
                    </a:p>
                  </a:txBody>
                  <a:tcPr/>
                </a:tc>
              </a:tr>
            </a:tbl>
          </a:graphicData>
        </a:graphic>
      </p:graphicFrame>
      <p:sp>
        <p:nvSpPr>
          <p:cNvPr id="4" name="عنصر نائب للتذييل 3"/>
          <p:cNvSpPr>
            <a:spLocks noGrp="1"/>
          </p:cNvSpPr>
          <p:nvPr>
            <p:ph type="ftr" sz="quarter" idx="11"/>
          </p:nvPr>
        </p:nvSpPr>
        <p:spPr/>
        <p:txBody>
          <a:bodyPr/>
          <a:lstStyle/>
          <a:p>
            <a:r>
              <a:rPr lang="ar-SA" smtClean="0"/>
              <a:t>د أبوزيد مكي</a:t>
            </a:r>
            <a:endParaRPr lang="ar-SA"/>
          </a:p>
        </p:txBody>
      </p:sp>
    </p:spTree>
    <p:extLst>
      <p:ext uri="{BB962C8B-B14F-4D97-AF65-F5344CB8AC3E}">
        <p14:creationId xmlns:p14="http://schemas.microsoft.com/office/powerpoint/2010/main" val="2678787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solidFill>
            <a:srgbClr val="92D050"/>
          </a:solidFill>
        </p:spPr>
        <p:txBody>
          <a:bodyPr/>
          <a:lstStyle/>
          <a:p>
            <a:r>
              <a:rPr lang="ar-SA" dirty="0" smtClean="0"/>
              <a:t>نهاية </a:t>
            </a:r>
            <a:r>
              <a:rPr lang="ar-SA" dirty="0" smtClean="0"/>
              <a:t>الدرس</a:t>
            </a:r>
            <a:br>
              <a:rPr lang="ar-SA" dirty="0" smtClean="0"/>
            </a:br>
            <a:r>
              <a:rPr lang="ar-SA" dirty="0" smtClean="0"/>
              <a:t>ويتبع في الدرس القادم بقية الأقسام</a:t>
            </a:r>
            <a:endParaRPr lang="ar-SA" dirty="0"/>
          </a:p>
        </p:txBody>
      </p:sp>
      <p:sp>
        <p:nvSpPr>
          <p:cNvPr id="2" name="عنصر نائب للتذييل 1"/>
          <p:cNvSpPr>
            <a:spLocks noGrp="1"/>
          </p:cNvSpPr>
          <p:nvPr>
            <p:ph type="ftr" sz="quarter" idx="11"/>
          </p:nvPr>
        </p:nvSpPr>
        <p:spPr/>
        <p:txBody>
          <a:bodyPr/>
          <a:lstStyle/>
          <a:p>
            <a:r>
              <a:rPr lang="ar-SA" smtClean="0"/>
              <a:t>د أبوزيد مكي</a:t>
            </a:r>
            <a:endParaRPr lang="ar-SA"/>
          </a:p>
        </p:txBody>
      </p:sp>
    </p:spTree>
    <p:extLst>
      <p:ext uri="{BB962C8B-B14F-4D97-AF65-F5344CB8AC3E}">
        <p14:creationId xmlns:p14="http://schemas.microsoft.com/office/powerpoint/2010/main" val="2290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976</Words>
  <Application>Microsoft Office PowerPoint</Application>
  <PresentationFormat>عرض على الشاشة (3:4)‏</PresentationFormat>
  <Paragraphs>123</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سمة Office</vt:lpstr>
      <vt:lpstr>أقسام الناس في الصيام من كتاب مجالس شهر رمضان لابن عثيمين</vt:lpstr>
      <vt:lpstr>القسم الأول</vt:lpstr>
      <vt:lpstr>القسم الثاني: الصغير</vt:lpstr>
      <vt:lpstr>عرض تقديمي في PowerPoint</vt:lpstr>
      <vt:lpstr>مسألة</vt:lpstr>
      <vt:lpstr>القسم الثالث: المجنون</vt:lpstr>
      <vt:lpstr>القسم الرابع: الهرم </vt:lpstr>
      <vt:lpstr>القسم الخامس: العاجز عن الصوم</vt:lpstr>
      <vt:lpstr>نهاية الدرس ويتبع في الدرس القادم بقية الأقسام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أقسام الناس في الصيام</dc:title>
  <dc:creator>أبوزيد</dc:creator>
  <cp:lastModifiedBy>د أبوزيد</cp:lastModifiedBy>
  <cp:revision>16</cp:revision>
  <dcterms:created xsi:type="dcterms:W3CDTF">2013-07-11T10:29:28Z</dcterms:created>
  <dcterms:modified xsi:type="dcterms:W3CDTF">2013-07-12T23:42:25Z</dcterms:modified>
</cp:coreProperties>
</file>