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412" autoAdjust="0"/>
    <p:restoredTop sz="94624" autoAdjust="0"/>
  </p:normalViewPr>
  <p:slideViewPr>
    <p:cSldViewPr>
      <p:cViewPr varScale="1">
        <p:scale>
          <a:sx n="69" d="100"/>
          <a:sy n="69" d="100"/>
        </p:scale>
        <p:origin x="-85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2FEAD0FB-083A-4DFA-93FB-5882B6D48F1C}" type="datetimeFigureOut">
              <a:rPr lang="ar-SA" smtClean="0"/>
              <a:t>22/06/34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36C46ED-AEB5-4953-ACAC-72F2E62A79DF}" type="slidenum">
              <a:rPr lang="ar-SA" smtClean="0"/>
              <a:t>‹#›</a:t>
            </a:fld>
            <a:endParaRPr lang="ar-SA"/>
          </a:p>
        </p:txBody>
      </p:sp>
    </p:spTree>
  </p:cSld>
  <p:clrMapOvr>
    <a:masterClrMapping/>
  </p:clrMapOvr>
  <p:transition spd="slow">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2FEAD0FB-083A-4DFA-93FB-5882B6D48F1C}" type="datetimeFigureOut">
              <a:rPr lang="ar-SA" smtClean="0"/>
              <a:t>22/06/34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36C46ED-AEB5-4953-ACAC-72F2E62A79DF}" type="slidenum">
              <a:rPr lang="ar-SA" smtClean="0"/>
              <a:t>‹#›</a:t>
            </a:fld>
            <a:endParaRPr lang="ar-SA"/>
          </a:p>
        </p:txBody>
      </p:sp>
    </p:spTree>
  </p:cSld>
  <p:clrMapOvr>
    <a:masterClrMapping/>
  </p:clrMapOvr>
  <p:transition spd="slow">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2FEAD0FB-083A-4DFA-93FB-5882B6D48F1C}" type="datetimeFigureOut">
              <a:rPr lang="ar-SA" smtClean="0"/>
              <a:t>22/06/34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36C46ED-AEB5-4953-ACAC-72F2E62A79DF}" type="slidenum">
              <a:rPr lang="ar-SA" smtClean="0"/>
              <a:t>‹#›</a:t>
            </a:fld>
            <a:endParaRPr lang="ar-SA"/>
          </a:p>
        </p:txBody>
      </p:sp>
    </p:spTree>
  </p:cSld>
  <p:clrMapOvr>
    <a:masterClrMapping/>
  </p:clrMapOvr>
  <p:transition spd="slow">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2FEAD0FB-083A-4DFA-93FB-5882B6D48F1C}" type="datetimeFigureOut">
              <a:rPr lang="ar-SA" smtClean="0"/>
              <a:t>22/06/34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36C46ED-AEB5-4953-ACAC-72F2E62A79DF}" type="slidenum">
              <a:rPr lang="ar-SA" smtClean="0"/>
              <a:t>‹#›</a:t>
            </a:fld>
            <a:endParaRPr lang="ar-SA"/>
          </a:p>
        </p:txBody>
      </p:sp>
    </p:spTree>
  </p:cSld>
  <p:clrMapOvr>
    <a:masterClrMapping/>
  </p:clrMapOvr>
  <p:transition spd="slow">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FEAD0FB-083A-4DFA-93FB-5882B6D48F1C}" type="datetimeFigureOut">
              <a:rPr lang="ar-SA" smtClean="0"/>
              <a:t>22/06/34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36C46ED-AEB5-4953-ACAC-72F2E62A79DF}" type="slidenum">
              <a:rPr lang="ar-SA" smtClean="0"/>
              <a:t>‹#›</a:t>
            </a:fld>
            <a:endParaRPr lang="ar-SA"/>
          </a:p>
        </p:txBody>
      </p:sp>
    </p:spTree>
  </p:cSld>
  <p:clrMapOvr>
    <a:masterClrMapping/>
  </p:clrMapOvr>
  <p:transition spd="slow">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2FEAD0FB-083A-4DFA-93FB-5882B6D48F1C}" type="datetimeFigureOut">
              <a:rPr lang="ar-SA" smtClean="0"/>
              <a:t>22/06/34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36C46ED-AEB5-4953-ACAC-72F2E62A79DF}" type="slidenum">
              <a:rPr lang="ar-SA" smtClean="0"/>
              <a:t>‹#›</a:t>
            </a:fld>
            <a:endParaRPr lang="ar-SA"/>
          </a:p>
        </p:txBody>
      </p:sp>
    </p:spTree>
  </p:cSld>
  <p:clrMapOvr>
    <a:masterClrMapping/>
  </p:clrMapOvr>
  <p:transition spd="slow">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2FEAD0FB-083A-4DFA-93FB-5882B6D48F1C}" type="datetimeFigureOut">
              <a:rPr lang="ar-SA" smtClean="0"/>
              <a:t>22/06/34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36C46ED-AEB5-4953-ACAC-72F2E62A79DF}" type="slidenum">
              <a:rPr lang="ar-SA" smtClean="0"/>
              <a:t>‹#›</a:t>
            </a:fld>
            <a:endParaRPr lang="ar-SA"/>
          </a:p>
        </p:txBody>
      </p:sp>
    </p:spTree>
  </p:cSld>
  <p:clrMapOvr>
    <a:masterClrMapping/>
  </p:clrMapOvr>
  <p:transition spd="slow">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2FEAD0FB-083A-4DFA-93FB-5882B6D48F1C}" type="datetimeFigureOut">
              <a:rPr lang="ar-SA" smtClean="0"/>
              <a:t>22/06/34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36C46ED-AEB5-4953-ACAC-72F2E62A79DF}" type="slidenum">
              <a:rPr lang="ar-SA" smtClean="0"/>
              <a:t>‹#›</a:t>
            </a:fld>
            <a:endParaRPr lang="ar-SA"/>
          </a:p>
        </p:txBody>
      </p:sp>
    </p:spTree>
  </p:cSld>
  <p:clrMapOvr>
    <a:masterClrMapping/>
  </p:clrMapOvr>
  <p:transition spd="slow">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FEAD0FB-083A-4DFA-93FB-5882B6D48F1C}" type="datetimeFigureOut">
              <a:rPr lang="ar-SA" smtClean="0"/>
              <a:t>22/06/34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36C46ED-AEB5-4953-ACAC-72F2E62A79DF}" type="slidenum">
              <a:rPr lang="ar-SA" smtClean="0"/>
              <a:t>‹#›</a:t>
            </a:fld>
            <a:endParaRPr lang="ar-SA"/>
          </a:p>
        </p:txBody>
      </p:sp>
    </p:spTree>
  </p:cSld>
  <p:clrMapOvr>
    <a:masterClrMapping/>
  </p:clrMapOvr>
  <p:transition spd="slow">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FEAD0FB-083A-4DFA-93FB-5882B6D48F1C}" type="datetimeFigureOut">
              <a:rPr lang="ar-SA" smtClean="0"/>
              <a:t>22/06/34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36C46ED-AEB5-4953-ACAC-72F2E62A79DF}" type="slidenum">
              <a:rPr lang="ar-SA" smtClean="0"/>
              <a:t>‹#›</a:t>
            </a:fld>
            <a:endParaRPr lang="ar-SA"/>
          </a:p>
        </p:txBody>
      </p:sp>
    </p:spTree>
  </p:cSld>
  <p:clrMapOvr>
    <a:masterClrMapping/>
  </p:clrMapOvr>
  <p:transition spd="slow">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FEAD0FB-083A-4DFA-93FB-5882B6D48F1C}" type="datetimeFigureOut">
              <a:rPr lang="ar-SA" smtClean="0"/>
              <a:t>22/06/34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36C46ED-AEB5-4953-ACAC-72F2E62A79DF}" type="slidenum">
              <a:rPr lang="ar-SA" smtClean="0"/>
              <a:t>‹#›</a:t>
            </a:fld>
            <a:endParaRPr lang="ar-SA"/>
          </a:p>
        </p:txBody>
      </p:sp>
    </p:spTree>
  </p:cSld>
  <p:clrMapOvr>
    <a:masterClrMapping/>
  </p:clrMapOvr>
  <p:transition spd="slow">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CCFF99"/>
            </a:gs>
            <a:gs pos="50000">
              <a:schemeClr val="bg1"/>
            </a:gs>
            <a:gs pos="100000">
              <a:schemeClr val="bg1"/>
            </a:gs>
          </a:gsLst>
          <a:lin ang="5400000" scaled="0"/>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FEAD0FB-083A-4DFA-93FB-5882B6D48F1C}" type="datetimeFigureOut">
              <a:rPr lang="ar-SA" smtClean="0"/>
              <a:t>22/06/34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36C46ED-AEB5-4953-ACAC-72F2E62A79DF}"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zoom/>
  </p:transition>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3.xml"/><Relationship Id="rId1" Type="http://schemas.openxmlformats.org/officeDocument/2006/relationships/slideLayout" Target="../slideLayouts/slideLayout7.xml"/><Relationship Id="rId5" Type="http://schemas.openxmlformats.org/officeDocument/2006/relationships/slide" Target="slide9.xml"/><Relationship Id="rId4" Type="http://schemas.openxmlformats.org/officeDocument/2006/relationships/slide" Target="slide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285720" y="857232"/>
            <a:ext cx="8858280" cy="3908762"/>
          </a:xfrm>
          <a:prstGeom prst="rect">
            <a:avLst/>
          </a:prstGeom>
        </p:spPr>
        <p:txBody>
          <a:bodyPr wrap="square">
            <a:spAutoFit/>
          </a:bodyPr>
          <a:lstStyle/>
          <a:p>
            <a:pPr algn="ctr"/>
            <a:r>
              <a:rPr lang="ar-SA" sz="4800" b="1" dirty="0">
                <a:solidFill>
                  <a:srgbClr val="00B050"/>
                </a:solidFill>
              </a:rPr>
              <a:t>الذي يراك حين تقوم</a:t>
            </a:r>
          </a:p>
          <a:p>
            <a:pPr algn="ctr"/>
            <a:r>
              <a:rPr lang="ar-SA" sz="4000" b="1" dirty="0"/>
              <a:t>خلق الله الخلق وابتلاهم لينظر كيف يعملون، وجعل الجنة محفوفة </a:t>
            </a:r>
            <a:r>
              <a:rPr lang="ar-SA" sz="4000" b="1" dirty="0" err="1"/>
              <a:t>بالمكاره</a:t>
            </a:r>
            <a:r>
              <a:rPr lang="ar-SA" sz="4000" b="1" dirty="0"/>
              <a:t> والنار محفوفة بالشهوات، فمن راقب الله في سره وعلنه وتذكر نظر الله إليه عند المعصية فاجتنبها فاز برضاه، وإلا فيا خسارته وبواره!</a:t>
            </a: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71488" y="714918"/>
            <a:ext cx="8501042" cy="1569660"/>
          </a:xfrm>
          <a:prstGeom prst="rect">
            <a:avLst/>
          </a:prstGeom>
        </p:spPr>
        <p:txBody>
          <a:bodyPr wrap="square">
            <a:spAutoFit/>
          </a:bodyPr>
          <a:lstStyle/>
          <a:p>
            <a:r>
              <a:rPr lang="ar-SA" sz="2400" b="1" dirty="0"/>
              <a:t>وجاء في الصحيحين عن أبى هريرة رضي الله عنه قال: قال رسول الله صلى الله عليه وسلم</a:t>
            </a:r>
            <a:r>
              <a:rPr lang="ar-SA" sz="2400" b="1" dirty="0" smtClean="0"/>
              <a:t>:</a:t>
            </a:r>
          </a:p>
          <a:p>
            <a:r>
              <a:rPr lang="ar-SA" sz="2400" b="1" dirty="0" smtClean="0"/>
              <a:t> </a:t>
            </a:r>
            <a:r>
              <a:rPr lang="ar-SA" sz="2400" b="1" dirty="0">
                <a:solidFill>
                  <a:srgbClr val="00B050"/>
                </a:solidFill>
              </a:rPr>
              <a:t>(إن لله تسعة وتسعين اسماً من أحصاها دخل الجنة، وهو وتر يحب الوتر)</a:t>
            </a:r>
            <a:r>
              <a:rPr lang="ar-SA" sz="2400" b="1" dirty="0"/>
              <a:t>، </a:t>
            </a:r>
            <a:endParaRPr lang="ar-SA" sz="2400" b="1" dirty="0" smtClean="0"/>
          </a:p>
          <a:p>
            <a:r>
              <a:rPr lang="ar-SA" sz="2400" b="1" dirty="0" smtClean="0"/>
              <a:t>ومعنى </a:t>
            </a:r>
            <a:r>
              <a:rPr lang="ar-SA" sz="2400" b="1" dirty="0"/>
              <a:t>أحصاها: حفظها وعدها واستوفاها وعمل بمقتضاها.</a:t>
            </a:r>
            <a:endParaRPr lang="ar-SA" sz="2400" dirty="0"/>
          </a:p>
        </p:txBody>
      </p:sp>
      <p:sp>
        <p:nvSpPr>
          <p:cNvPr id="3" name="مستطيل 2"/>
          <p:cNvSpPr/>
          <p:nvPr/>
        </p:nvSpPr>
        <p:spPr>
          <a:xfrm>
            <a:off x="-71470" y="2500868"/>
            <a:ext cx="9144000" cy="3785652"/>
          </a:xfrm>
          <a:prstGeom prst="rect">
            <a:avLst/>
          </a:prstGeom>
        </p:spPr>
        <p:txBody>
          <a:bodyPr wrap="square">
            <a:spAutoFit/>
          </a:bodyPr>
          <a:lstStyle/>
          <a:p>
            <a:r>
              <a:rPr lang="ar-SA" sz="2400" b="1" dirty="0"/>
              <a:t>فكما أن القرآن لا ينفع حفظ ألفاظه دون العمل </a:t>
            </a:r>
            <a:r>
              <a:rPr lang="ar-SA" sz="2400" b="1" dirty="0" err="1"/>
              <a:t>به</a:t>
            </a:r>
            <a:r>
              <a:rPr lang="ar-SA" sz="2400" b="1" dirty="0"/>
              <a:t> كذلك أسماء الله وصفاته، ولا بد أن نعلم أن أسماء الله ليست بمنحصرة في التسعة والتسعين المذكورة في حديث أبي هريرة ولا فيما استخرجه العلماء من القرآن، ولا فيما علمته الرسل والملائكة وجميع المخلوقين، لحديث ابن مسعود عند أحمد وغيره عن النبي صلى الله عليه وسلم أنه قال: </a:t>
            </a:r>
            <a:endParaRPr lang="ar-SA" sz="2400" b="1" dirty="0" smtClean="0"/>
          </a:p>
          <a:p>
            <a:r>
              <a:rPr lang="ar-SA" sz="2400" b="1" dirty="0" smtClean="0">
                <a:solidFill>
                  <a:srgbClr val="00B050"/>
                </a:solidFill>
              </a:rPr>
              <a:t>(</a:t>
            </a:r>
            <a:r>
              <a:rPr lang="ar-SA" sz="2400" b="1" dirty="0">
                <a:solidFill>
                  <a:srgbClr val="00B050"/>
                </a:solidFill>
              </a:rPr>
              <a:t>ما أصاب أحداً همّ ولا حزن فقال: اللهم أنا عبدك وابن عبدك وابن أمتك، ناصيتي بيدك ماض في حكمك عدل في قضاؤك، أسألك اللهم بكل اسم هو </a:t>
            </a:r>
            <a:r>
              <a:rPr lang="ar-SA" sz="2400" b="1" dirty="0" err="1">
                <a:solidFill>
                  <a:srgbClr val="00B050"/>
                </a:solidFill>
              </a:rPr>
              <a:t>لك</a:t>
            </a:r>
            <a:r>
              <a:rPr lang="ar-SA" sz="2400" b="1" dirty="0">
                <a:solidFill>
                  <a:srgbClr val="00B050"/>
                </a:solidFill>
              </a:rPr>
              <a:t> سميت </a:t>
            </a:r>
            <a:r>
              <a:rPr lang="ar-SA" sz="2400" b="1" dirty="0" err="1">
                <a:solidFill>
                  <a:srgbClr val="00B050"/>
                </a:solidFill>
              </a:rPr>
              <a:t>به</a:t>
            </a:r>
            <a:r>
              <a:rPr lang="ar-SA" sz="2400" b="1" dirty="0">
                <a:solidFill>
                  <a:srgbClr val="00B050"/>
                </a:solidFill>
              </a:rPr>
              <a:t> نفسك أو علمته أحداً من خلقك أو أنزلته في كتابك أو استأثرت </a:t>
            </a:r>
            <a:r>
              <a:rPr lang="ar-SA" sz="2400" b="1" dirty="0" err="1">
                <a:solidFill>
                  <a:srgbClr val="00B050"/>
                </a:solidFill>
              </a:rPr>
              <a:t>به</a:t>
            </a:r>
            <a:r>
              <a:rPr lang="ar-SA" sz="2400" b="1" dirty="0">
                <a:solidFill>
                  <a:srgbClr val="00B050"/>
                </a:solidFill>
              </a:rPr>
              <a:t> في علم الغيب عندك؛ أن تجعل القرآن العظيم ربيع قلبي ونور صدري وجلاء حزني وذهاب همي، من قالها أذهب الله حزنه وهمه وأبدله مكانه فرحاً، فقيل: يا رسول الله! أفلا نتعلمها؟ فقال: بلى.</a:t>
            </a:r>
          </a:p>
          <a:p>
            <a:r>
              <a:rPr lang="ar-SA" sz="2400" b="1" dirty="0">
                <a:solidFill>
                  <a:srgbClr val="00B050"/>
                </a:solidFill>
              </a:rPr>
              <a:t>ينبغي لكل من سمعها أن يتعلمها).</a:t>
            </a:r>
          </a:p>
        </p:txBody>
      </p:sp>
      <p:sp>
        <p:nvSpPr>
          <p:cNvPr id="4" name="مستطيل 3"/>
          <p:cNvSpPr/>
          <p:nvPr/>
        </p:nvSpPr>
        <p:spPr>
          <a:xfrm>
            <a:off x="-32" y="6143644"/>
            <a:ext cx="785818" cy="646331"/>
          </a:xfrm>
          <a:prstGeom prst="rect">
            <a:avLst/>
          </a:prstGeom>
        </p:spPr>
        <p:style>
          <a:lnRef idx="0">
            <a:schemeClr val="accent3"/>
          </a:lnRef>
          <a:fillRef idx="3">
            <a:schemeClr val="accent3"/>
          </a:fillRef>
          <a:effectRef idx="3">
            <a:schemeClr val="accent3"/>
          </a:effectRef>
          <a:fontRef idx="minor">
            <a:schemeClr val="lt1"/>
          </a:fontRef>
        </p:style>
        <p:txBody>
          <a:bodyPr wrap="square" lIns="91440" tIns="45720" rIns="91440" bIns="45720">
            <a:spAutoFit/>
          </a:bodyPr>
          <a:lstStyle/>
          <a:p>
            <a:pPr algn="ctr"/>
            <a:r>
              <a:rPr lang="ar-SA" sz="1200" b="1" dirty="0" smtClean="0">
                <a:ln w="17780" cmpd="sng">
                  <a:solidFill>
                    <a:sysClr val="windowText" lastClr="00000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rPr>
              <a:t>عودة </a:t>
            </a:r>
            <a:r>
              <a:rPr lang="ar-SA" sz="1200" b="1" dirty="0" err="1" smtClean="0">
                <a:ln w="17780" cmpd="sng">
                  <a:solidFill>
                    <a:sysClr val="windowText" lastClr="00000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rPr>
              <a:t>الى</a:t>
            </a:r>
            <a:r>
              <a:rPr lang="ar-SA" sz="1200" b="1" dirty="0" smtClean="0">
                <a:ln w="17780" cmpd="sng">
                  <a:solidFill>
                    <a:sysClr val="windowText" lastClr="00000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rPr>
              <a:t> الصفحة الرئيسية</a:t>
            </a:r>
            <a:endParaRPr lang="ar-SA" sz="1200" b="1" dirty="0">
              <a:ln w="17780" cmpd="sng">
                <a:solidFill>
                  <a:sysClr val="windowText" lastClr="00000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endParaRP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1000" fill="hold"/>
                                        <p:tgtEl>
                                          <p:spTgt spid="3"/>
                                        </p:tgtEl>
                                        <p:attrNameLst>
                                          <p:attrName>ppt_w</p:attrName>
                                        </p:attrNameLst>
                                      </p:cBhvr>
                                      <p:tavLst>
                                        <p:tav tm="0">
                                          <p:val>
                                            <p:strVal val="#ppt_w*0.70"/>
                                          </p:val>
                                        </p:tav>
                                        <p:tav tm="100000">
                                          <p:val>
                                            <p:strVal val="#ppt_w"/>
                                          </p:val>
                                        </p:tav>
                                      </p:tavLst>
                                    </p:anim>
                                    <p:anim calcmode="lin" valueType="num">
                                      <p:cBhvr>
                                        <p:cTn id="13" dur="1000" fill="hold"/>
                                        <p:tgtEl>
                                          <p:spTgt spid="3"/>
                                        </p:tgtEl>
                                        <p:attrNameLst>
                                          <p:attrName>ppt_h</p:attrName>
                                        </p:attrNameLst>
                                      </p:cBhvr>
                                      <p:tavLst>
                                        <p:tav tm="0">
                                          <p:val>
                                            <p:strVal val="#ppt_h"/>
                                          </p:val>
                                        </p:tav>
                                        <p:tav tm="100000">
                                          <p:val>
                                            <p:strVal val="#ppt_h"/>
                                          </p:val>
                                        </p:tav>
                                      </p:tavLst>
                                    </p:anim>
                                    <p:animEffect transition="in" filter="fade">
                                      <p:cBhvr>
                                        <p:cTn id="14"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57158" y="785794"/>
            <a:ext cx="8643998" cy="5262979"/>
          </a:xfrm>
          <a:prstGeom prst="rect">
            <a:avLst/>
          </a:prstGeom>
        </p:spPr>
        <p:txBody>
          <a:bodyPr wrap="square">
            <a:spAutoFit/>
          </a:bodyPr>
          <a:lstStyle/>
          <a:p>
            <a:pPr algn="ctr"/>
            <a:r>
              <a:rPr lang="ar-SA" sz="2800" b="1" dirty="0"/>
              <a:t>فتعلموها وعلموها رعاكم الله</a:t>
            </a:r>
            <a:r>
              <a:rPr lang="ar-SA" sz="2800" b="1" dirty="0" smtClean="0"/>
              <a:t>.</a:t>
            </a:r>
            <a:endParaRPr lang="ar-SA" sz="2800" b="1" dirty="0"/>
          </a:p>
          <a:p>
            <a:pPr algn="ctr"/>
            <a:r>
              <a:rPr lang="ar-SA" sz="2800" b="1" dirty="0"/>
              <a:t>واعلم واعلمي أن من أسماء الله عز وجل ما لا يطلق عليه إلا مقترناً بمقابله، </a:t>
            </a:r>
            <a:endParaRPr lang="ar-SA" sz="2800" b="1" dirty="0" smtClean="0"/>
          </a:p>
          <a:p>
            <a:pPr algn="ctr"/>
            <a:r>
              <a:rPr lang="ar-SA" sz="2800" b="1" dirty="0" smtClean="0"/>
              <a:t>فإذا </a:t>
            </a:r>
            <a:r>
              <a:rPr lang="ar-SA" sz="2800" b="1" dirty="0"/>
              <a:t>أطلق وحده أوهم نقصاً تعالى الله عن ذلك، فمنها المعطي المانع والضار النافع والقابض الباسط والمعز المذل والخافض الرافع</a:t>
            </a:r>
            <a:r>
              <a:rPr lang="ar-SA" sz="2800" b="1" dirty="0" smtClean="0"/>
              <a:t>،</a:t>
            </a:r>
          </a:p>
          <a:p>
            <a:pPr algn="ctr"/>
            <a:r>
              <a:rPr lang="ar-SA" sz="2800" b="1" dirty="0" smtClean="0"/>
              <a:t> </a:t>
            </a:r>
            <a:r>
              <a:rPr lang="ar-SA" sz="2800" b="1" dirty="0"/>
              <a:t>فلا تطلق على انفرادها بل لا بد من ازدواجها بمقابلها إذ لم تذكر في القرآن والسنة إلا كذلك.</a:t>
            </a:r>
          </a:p>
          <a:p>
            <a:pPr algn="ctr"/>
            <a:r>
              <a:rPr lang="ar-SA" sz="2800" b="1" dirty="0"/>
              <a:t>ومن ذلك: </a:t>
            </a:r>
            <a:endParaRPr lang="ar-SA" sz="2800" b="1" dirty="0" smtClean="0"/>
          </a:p>
          <a:p>
            <a:pPr algn="ctr"/>
            <a:r>
              <a:rPr lang="ar-SA" sz="2800" b="1" dirty="0" smtClean="0">
                <a:solidFill>
                  <a:srgbClr val="00B050"/>
                </a:solidFill>
              </a:rPr>
              <a:t>(</a:t>
            </a:r>
            <a:r>
              <a:rPr lang="ar-SA" sz="2800" b="1" dirty="0">
                <a:solidFill>
                  <a:srgbClr val="00B050"/>
                </a:solidFill>
              </a:rPr>
              <a:t>المنتقم) لم يأت في القرآن إلا مضافاً إلى: </a:t>
            </a:r>
            <a:endParaRPr lang="ar-SA" sz="2800" b="1" dirty="0" smtClean="0">
              <a:solidFill>
                <a:srgbClr val="00B050"/>
              </a:solidFill>
            </a:endParaRPr>
          </a:p>
          <a:p>
            <a:pPr algn="ctr"/>
            <a:r>
              <a:rPr lang="ar-SA" sz="2800" b="1" dirty="0" smtClean="0">
                <a:solidFill>
                  <a:srgbClr val="00B050"/>
                </a:solidFill>
              </a:rPr>
              <a:t>(</a:t>
            </a:r>
            <a:r>
              <a:rPr lang="ar-SA" sz="2800" b="1" dirty="0">
                <a:solidFill>
                  <a:srgbClr val="00B050"/>
                </a:solidFill>
              </a:rPr>
              <a:t>ذي) كقوله: (عزيز ذو انتقام) أو مقيداً بالمجرمين </a:t>
            </a:r>
            <a:r>
              <a:rPr lang="ar-SA" sz="2800" b="1" dirty="0"/>
              <a:t>كقوله: </a:t>
            </a:r>
            <a:endParaRPr lang="ar-SA" sz="2800" b="1" dirty="0" smtClean="0"/>
          </a:p>
          <a:p>
            <a:pPr algn="ctr"/>
            <a:r>
              <a:rPr lang="ar-SA" sz="2800" b="1" dirty="0" smtClean="0">
                <a:solidFill>
                  <a:srgbClr val="FF0000"/>
                </a:solidFill>
              </a:rPr>
              <a:t>{</a:t>
            </a:r>
            <a:r>
              <a:rPr lang="ar-SA" sz="2800" b="1" dirty="0">
                <a:solidFill>
                  <a:srgbClr val="FF0000"/>
                </a:solidFill>
              </a:rPr>
              <a:t>إِنَّا مِنَ الْمُجْرِمِينَ مُنتَقِمُونَ} </a:t>
            </a:r>
            <a:endParaRPr lang="ar-SA" sz="2800" b="1" dirty="0" smtClean="0">
              <a:solidFill>
                <a:srgbClr val="FF0000"/>
              </a:solidFill>
            </a:endParaRPr>
          </a:p>
          <a:p>
            <a:pPr algn="ctr"/>
            <a:r>
              <a:rPr lang="ar-SA" sz="2800" b="1" dirty="0" smtClean="0"/>
              <a:t>[</a:t>
            </a:r>
            <a:r>
              <a:rPr lang="ar-SA" sz="2800" b="1" dirty="0"/>
              <a:t>السجدة:22].</a:t>
            </a:r>
          </a:p>
        </p:txBody>
      </p:sp>
      <p:sp>
        <p:nvSpPr>
          <p:cNvPr id="4" name="مستطيل 3"/>
          <p:cNvSpPr/>
          <p:nvPr/>
        </p:nvSpPr>
        <p:spPr>
          <a:xfrm>
            <a:off x="-32" y="6143644"/>
            <a:ext cx="785818" cy="646331"/>
          </a:xfrm>
          <a:prstGeom prst="rect">
            <a:avLst/>
          </a:prstGeom>
        </p:spPr>
        <p:style>
          <a:lnRef idx="0">
            <a:schemeClr val="accent3"/>
          </a:lnRef>
          <a:fillRef idx="3">
            <a:schemeClr val="accent3"/>
          </a:fillRef>
          <a:effectRef idx="3">
            <a:schemeClr val="accent3"/>
          </a:effectRef>
          <a:fontRef idx="minor">
            <a:schemeClr val="lt1"/>
          </a:fontRef>
        </p:style>
        <p:txBody>
          <a:bodyPr wrap="square" lIns="91440" tIns="45720" rIns="91440" bIns="45720">
            <a:spAutoFit/>
          </a:bodyPr>
          <a:lstStyle/>
          <a:p>
            <a:pPr algn="ctr"/>
            <a:r>
              <a:rPr lang="ar-SA" sz="1200" b="1" dirty="0" smtClean="0">
                <a:ln w="17780" cmpd="sng">
                  <a:solidFill>
                    <a:sysClr val="windowText" lastClr="00000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rPr>
              <a:t>عودة </a:t>
            </a:r>
            <a:r>
              <a:rPr lang="ar-SA" sz="1200" b="1" dirty="0" err="1" smtClean="0">
                <a:ln w="17780" cmpd="sng">
                  <a:solidFill>
                    <a:sysClr val="windowText" lastClr="00000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rPr>
              <a:t>الى</a:t>
            </a:r>
            <a:r>
              <a:rPr lang="ar-SA" sz="1200" b="1" dirty="0" smtClean="0">
                <a:ln w="17780" cmpd="sng">
                  <a:solidFill>
                    <a:sysClr val="windowText" lastClr="00000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rPr>
              <a:t> الصفحة الرئيسية</a:t>
            </a:r>
            <a:endParaRPr lang="ar-SA" sz="1200" b="1" dirty="0">
              <a:ln w="17780" cmpd="sng">
                <a:solidFill>
                  <a:sysClr val="windowText" lastClr="00000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endParaRP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14346" y="720283"/>
            <a:ext cx="9644098" cy="4708981"/>
          </a:xfrm>
          <a:prstGeom prst="rect">
            <a:avLst/>
          </a:prstGeom>
        </p:spPr>
        <p:txBody>
          <a:bodyPr wrap="square">
            <a:spAutoFit/>
          </a:bodyPr>
          <a:lstStyle/>
          <a:p>
            <a:pPr algn="ctr"/>
            <a:r>
              <a:rPr lang="ar-SA" sz="2000" b="1" dirty="0"/>
              <a:t>ومما يجب علمه أيضاً أنه ورد في القرآن أفعال أطلقها الله عز وجل على نفسه </a:t>
            </a:r>
            <a:endParaRPr lang="ar-SA" sz="2000" b="1" dirty="0" smtClean="0"/>
          </a:p>
          <a:p>
            <a:pPr algn="ctr"/>
            <a:r>
              <a:rPr lang="ar-SA" sz="2000" b="1" dirty="0" smtClean="0"/>
              <a:t>على </a:t>
            </a:r>
            <a:r>
              <a:rPr lang="ar-SA" sz="2000" b="1" dirty="0"/>
              <a:t>سبيل الجزاء والعدل والمقابلة، وهي فيما سيقت فيه مدح وكمال في ذات الله عز وجل؛ </a:t>
            </a:r>
            <a:endParaRPr lang="ar-SA" sz="2000" b="1" dirty="0" smtClean="0"/>
          </a:p>
          <a:p>
            <a:pPr algn="ctr"/>
            <a:r>
              <a:rPr lang="ar-SA" sz="2000" b="1" dirty="0" smtClean="0"/>
              <a:t>لكن </a:t>
            </a:r>
            <a:r>
              <a:rPr lang="ar-SA" sz="2000" b="1" dirty="0"/>
              <a:t>لا يجوز أن يشتق له تعالى اسم منها </a:t>
            </a:r>
            <a:endParaRPr lang="ar-SA" sz="2000" b="1" dirty="0" smtClean="0"/>
          </a:p>
          <a:p>
            <a:pPr algn="ctr"/>
            <a:r>
              <a:rPr lang="ar-SA" sz="2000" b="1" dirty="0" smtClean="0"/>
              <a:t>ولا </a:t>
            </a:r>
            <a:r>
              <a:rPr lang="ar-SA" sz="2000" b="1" dirty="0"/>
              <a:t>تطلق عليه في غير ما سيقت فيه من الآيات، كقوله: </a:t>
            </a:r>
            <a:endParaRPr lang="ar-SA" sz="2000" b="1" dirty="0" smtClean="0"/>
          </a:p>
          <a:p>
            <a:pPr algn="ctr"/>
            <a:r>
              <a:rPr lang="ar-SA" sz="2000" b="1" dirty="0" smtClean="0">
                <a:solidFill>
                  <a:srgbClr val="FF0000"/>
                </a:solidFill>
              </a:rPr>
              <a:t>{</a:t>
            </a:r>
            <a:r>
              <a:rPr lang="ar-SA" sz="2000" b="1" dirty="0">
                <a:solidFill>
                  <a:srgbClr val="FF0000"/>
                </a:solidFill>
              </a:rPr>
              <a:t>إِنَّ الْمُنَافِقِينَ يُخَادِعُونَ اللَّهَ وَهُوَ خَادِعُهُمْ} </a:t>
            </a:r>
            <a:r>
              <a:rPr lang="ar-SA" sz="2000" b="1" dirty="0"/>
              <a:t>[النساء:142]، </a:t>
            </a:r>
            <a:endParaRPr lang="ar-SA" sz="2000" b="1" dirty="0" smtClean="0"/>
          </a:p>
          <a:p>
            <a:pPr algn="ctr"/>
            <a:r>
              <a:rPr lang="ar-SA" sz="2000" b="1" dirty="0" smtClean="0"/>
              <a:t>وقوله</a:t>
            </a:r>
            <a:r>
              <a:rPr lang="ar-SA" sz="2000" b="1" dirty="0"/>
              <a:t>: </a:t>
            </a:r>
            <a:r>
              <a:rPr lang="ar-SA" sz="2000" b="1" dirty="0">
                <a:solidFill>
                  <a:srgbClr val="FF0000"/>
                </a:solidFill>
              </a:rPr>
              <a:t>{وَمَكَرُوا وَمَكَرَ اللَّهُ وَاللَّهُ خَيْرُ الْمَاكِرِينَ} </a:t>
            </a:r>
            <a:r>
              <a:rPr lang="ar-SA" sz="2000" b="1" dirty="0"/>
              <a:t>[آل عمران:54]، </a:t>
            </a:r>
            <a:endParaRPr lang="ar-SA" sz="2000" b="1" dirty="0" smtClean="0"/>
          </a:p>
          <a:p>
            <a:pPr algn="ctr"/>
            <a:r>
              <a:rPr lang="ar-SA" sz="2000" b="1" dirty="0" smtClean="0"/>
              <a:t>وقوله</a:t>
            </a:r>
            <a:r>
              <a:rPr lang="ar-SA" sz="2000" b="1" dirty="0"/>
              <a:t>: </a:t>
            </a:r>
            <a:r>
              <a:rPr lang="ar-SA" sz="2000" b="1" dirty="0">
                <a:solidFill>
                  <a:srgbClr val="FF0000"/>
                </a:solidFill>
              </a:rPr>
              <a:t>{نَسُوا اللَّهَ فَنَسِيَهُمْ} </a:t>
            </a:r>
            <a:r>
              <a:rPr lang="ar-SA" sz="2000" b="1" dirty="0"/>
              <a:t>[التوبة:67]، وقوله: </a:t>
            </a:r>
            <a:endParaRPr lang="ar-SA" sz="2000" b="1" dirty="0" smtClean="0"/>
          </a:p>
          <a:p>
            <a:pPr algn="ctr"/>
            <a:r>
              <a:rPr lang="ar-SA" sz="2000" b="1" dirty="0" smtClean="0">
                <a:solidFill>
                  <a:srgbClr val="FF0000"/>
                </a:solidFill>
              </a:rPr>
              <a:t>{</a:t>
            </a:r>
            <a:r>
              <a:rPr lang="ar-SA" sz="2000" b="1" dirty="0">
                <a:solidFill>
                  <a:srgbClr val="FF0000"/>
                </a:solidFill>
              </a:rPr>
              <a:t>وَإِذَا خَلَوْا إِلَى شَيَاطِينِهِمْ قَالُوا إِنَّا مَعَكُمْ إِنَّمَا نَحْنُ مُسْتَهْزِئُونَ </a:t>
            </a:r>
            <a:r>
              <a:rPr lang="ar-SA" sz="2000" b="1" dirty="0" smtClean="0">
                <a:solidFill>
                  <a:srgbClr val="FF0000"/>
                </a:solidFill>
              </a:rPr>
              <a:t>*</a:t>
            </a:r>
          </a:p>
          <a:p>
            <a:pPr algn="ctr"/>
            <a:r>
              <a:rPr lang="ar-SA" sz="2000" b="1" dirty="0" smtClean="0">
                <a:solidFill>
                  <a:srgbClr val="FF0000"/>
                </a:solidFill>
              </a:rPr>
              <a:t> </a:t>
            </a:r>
            <a:r>
              <a:rPr lang="ar-SA" sz="2000" b="1" dirty="0">
                <a:solidFill>
                  <a:srgbClr val="FF0000"/>
                </a:solidFill>
              </a:rPr>
              <a:t>اللَّهُ يَسْتَهْزِئُ بِهِمْ وَيَمُدُّهُمْ فِي طُغْيَانِهِمْ يَعْمَهُونَ} </a:t>
            </a:r>
            <a:endParaRPr lang="ar-SA" sz="2000" b="1" dirty="0" smtClean="0">
              <a:solidFill>
                <a:srgbClr val="FF0000"/>
              </a:solidFill>
            </a:endParaRPr>
          </a:p>
          <a:p>
            <a:pPr algn="ctr"/>
            <a:r>
              <a:rPr lang="ar-SA" sz="2000" b="1" dirty="0" smtClean="0"/>
              <a:t>[</a:t>
            </a:r>
            <a:r>
              <a:rPr lang="ar-SA" sz="2000" b="1" dirty="0"/>
              <a:t>البقرة:14 - 15].</a:t>
            </a:r>
          </a:p>
          <a:p>
            <a:pPr algn="ctr"/>
            <a:r>
              <a:rPr lang="ar-SA" sz="2000" b="1" dirty="0"/>
              <a:t>فلا يطلق على الله تعالى أنه مخادع ولا ماكر ولا ناس ولا مستهزئ </a:t>
            </a:r>
            <a:endParaRPr lang="ar-SA" sz="2000" b="1" dirty="0" smtClean="0"/>
          </a:p>
          <a:p>
            <a:pPr algn="ctr"/>
            <a:r>
              <a:rPr lang="ar-SA" sz="2000" b="1" dirty="0" smtClean="0"/>
              <a:t>ونحو </a:t>
            </a:r>
            <a:r>
              <a:rPr lang="ar-SA" sz="2000" b="1" dirty="0"/>
              <a:t>ذلك، تعالى الله عن ذلك علواً كبيراً.</a:t>
            </a:r>
          </a:p>
          <a:p>
            <a:pPr algn="ctr"/>
            <a:r>
              <a:rPr lang="ar-SA" sz="2000" b="1" dirty="0"/>
              <a:t>ولا يقال: الله يستهزئ ويخادع ويمكر وينسى على سبيل الإطلاق</a:t>
            </a:r>
            <a:r>
              <a:rPr lang="ar-SA" sz="2000" b="1" dirty="0" smtClean="0"/>
              <a:t>،</a:t>
            </a:r>
          </a:p>
          <a:p>
            <a:pPr algn="ctr"/>
            <a:r>
              <a:rPr lang="ar-SA" sz="2000" b="1" dirty="0" smtClean="0"/>
              <a:t> </a:t>
            </a:r>
            <a:r>
              <a:rPr lang="ar-SA" sz="2000" b="1" dirty="0"/>
              <a:t>تعالى الله عن ذلك علواً كبيراً؛ </a:t>
            </a:r>
            <a:endParaRPr lang="ar-SA" sz="2000" b="1" dirty="0" smtClean="0"/>
          </a:p>
          <a:p>
            <a:pPr algn="ctr"/>
            <a:r>
              <a:rPr lang="ar-SA" sz="2000" b="1" dirty="0" smtClean="0"/>
              <a:t>ولكن </a:t>
            </a:r>
            <a:r>
              <a:rPr lang="ar-SA" sz="2000" b="1" dirty="0"/>
              <a:t>هذا فعله بالمخادعين ومكره بالماكرين واستهزاؤه بالمستهزئين ونسيانه للذين نسوه.</a:t>
            </a:r>
          </a:p>
        </p:txBody>
      </p:sp>
      <p:sp>
        <p:nvSpPr>
          <p:cNvPr id="3" name="مستطيل 2"/>
          <p:cNvSpPr/>
          <p:nvPr/>
        </p:nvSpPr>
        <p:spPr>
          <a:xfrm>
            <a:off x="1071538" y="5500702"/>
            <a:ext cx="7143784" cy="1015663"/>
          </a:xfrm>
          <a:prstGeom prst="rect">
            <a:avLst/>
          </a:prstGeom>
        </p:spPr>
        <p:txBody>
          <a:bodyPr wrap="square">
            <a:spAutoFit/>
          </a:bodyPr>
          <a:lstStyle/>
          <a:p>
            <a:pPr algn="ctr"/>
            <a:r>
              <a:rPr lang="ar-SA" sz="2000" b="1" dirty="0"/>
              <a:t>وهي في هذا السياق مدح وكمال.</a:t>
            </a:r>
          </a:p>
          <a:p>
            <a:pPr algn="ctr"/>
            <a:r>
              <a:rPr lang="ar-SA" sz="2000" b="1" dirty="0">
                <a:solidFill>
                  <a:srgbClr val="00B050"/>
                </a:solidFill>
              </a:rPr>
              <a:t>قال شيخ الإسلام رحمه الله: وفي كتاب الله من ذكر أسمائه وصفاته أكثر من ذكر آيات الجنة والنار، وإن الآيات المتضمنة لأسمائه ولصفاته أعظم قدراً من آيات المعاد.</a:t>
            </a:r>
          </a:p>
        </p:txBody>
      </p:sp>
      <p:sp>
        <p:nvSpPr>
          <p:cNvPr id="4" name="مستطيل 3"/>
          <p:cNvSpPr/>
          <p:nvPr/>
        </p:nvSpPr>
        <p:spPr>
          <a:xfrm>
            <a:off x="-32" y="6143644"/>
            <a:ext cx="785818" cy="646331"/>
          </a:xfrm>
          <a:prstGeom prst="rect">
            <a:avLst/>
          </a:prstGeom>
        </p:spPr>
        <p:style>
          <a:lnRef idx="0">
            <a:schemeClr val="accent3"/>
          </a:lnRef>
          <a:fillRef idx="3">
            <a:schemeClr val="accent3"/>
          </a:fillRef>
          <a:effectRef idx="3">
            <a:schemeClr val="accent3"/>
          </a:effectRef>
          <a:fontRef idx="minor">
            <a:schemeClr val="lt1"/>
          </a:fontRef>
        </p:style>
        <p:txBody>
          <a:bodyPr wrap="square" lIns="91440" tIns="45720" rIns="91440" bIns="45720">
            <a:spAutoFit/>
          </a:bodyPr>
          <a:lstStyle/>
          <a:p>
            <a:pPr algn="ctr"/>
            <a:r>
              <a:rPr lang="ar-SA" sz="1200" b="1" dirty="0" smtClean="0">
                <a:ln w="17780" cmpd="sng">
                  <a:solidFill>
                    <a:sysClr val="windowText" lastClr="00000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rPr>
              <a:t>عودة </a:t>
            </a:r>
            <a:r>
              <a:rPr lang="ar-SA" sz="1200" b="1" dirty="0" err="1" smtClean="0">
                <a:ln w="17780" cmpd="sng">
                  <a:solidFill>
                    <a:sysClr val="windowText" lastClr="00000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rPr>
              <a:t>الى</a:t>
            </a:r>
            <a:r>
              <a:rPr lang="ar-SA" sz="1200" b="1" dirty="0" smtClean="0">
                <a:ln w="17780" cmpd="sng">
                  <a:solidFill>
                    <a:sysClr val="windowText" lastClr="00000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rPr>
              <a:t> الصفحة الرئيسية</a:t>
            </a:r>
            <a:endParaRPr lang="ar-SA" sz="1200" b="1" dirty="0">
              <a:ln w="17780" cmpd="sng">
                <a:solidFill>
                  <a:sysClr val="windowText" lastClr="00000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endParaRP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1000" fill="hold"/>
                                        <p:tgtEl>
                                          <p:spTgt spid="3"/>
                                        </p:tgtEl>
                                        <p:attrNameLst>
                                          <p:attrName>ppt_w</p:attrName>
                                        </p:attrNameLst>
                                      </p:cBhvr>
                                      <p:tavLst>
                                        <p:tav tm="0">
                                          <p:val>
                                            <p:strVal val="#ppt_w*0.70"/>
                                          </p:val>
                                        </p:tav>
                                        <p:tav tm="100000">
                                          <p:val>
                                            <p:strVal val="#ppt_w"/>
                                          </p:val>
                                        </p:tav>
                                      </p:tavLst>
                                    </p:anim>
                                    <p:anim calcmode="lin" valueType="num">
                                      <p:cBhvr>
                                        <p:cTn id="15" dur="1000" fill="hold"/>
                                        <p:tgtEl>
                                          <p:spTgt spid="3"/>
                                        </p:tgtEl>
                                        <p:attrNameLst>
                                          <p:attrName>ppt_h</p:attrName>
                                        </p:attrNameLst>
                                      </p:cBhvr>
                                      <p:tavLst>
                                        <p:tav tm="0">
                                          <p:val>
                                            <p:strVal val="#ppt_h"/>
                                          </p:val>
                                        </p:tav>
                                        <p:tav tm="100000">
                                          <p:val>
                                            <p:strVal val="#ppt_h"/>
                                          </p:val>
                                        </p:tav>
                                      </p:tavLst>
                                    </p:anim>
                                    <p:animEffect transition="in" filter="fade">
                                      <p:cBhvr>
                                        <p:cTn id="16"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a:hlinkClick r:id="rId2" action="ppaction://hlinksldjump"/>
          </p:cNvPr>
          <p:cNvSpPr/>
          <p:nvPr/>
        </p:nvSpPr>
        <p:spPr>
          <a:xfrm>
            <a:off x="3428992" y="862596"/>
            <a:ext cx="2582758" cy="923330"/>
          </a:xfrm>
          <a:prstGeom prst="rect">
            <a:avLst/>
          </a:prstGeom>
        </p:spPr>
        <p:style>
          <a:lnRef idx="0">
            <a:schemeClr val="accent3"/>
          </a:lnRef>
          <a:fillRef idx="3">
            <a:schemeClr val="accent3"/>
          </a:fillRef>
          <a:effectRef idx="3">
            <a:schemeClr val="accent3"/>
          </a:effectRef>
          <a:fontRef idx="minor">
            <a:schemeClr val="lt1"/>
          </a:fontRef>
        </p:style>
        <p:txBody>
          <a:bodyPr wrap="none" lIns="91440" tIns="45720" rIns="91440" bIns="45720">
            <a:spAutoFit/>
          </a:bodyPr>
          <a:lstStyle/>
          <a:p>
            <a:pPr algn="ctr"/>
            <a:r>
              <a:rPr lang="ar-SA"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مراقبة الله </a:t>
            </a:r>
            <a:endParaRPr lang="ar-SA"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 name="مستطيل 2">
            <a:hlinkClick r:id="rId3" action="ppaction://hlinksldjump"/>
          </p:cNvPr>
          <p:cNvSpPr/>
          <p:nvPr/>
        </p:nvSpPr>
        <p:spPr>
          <a:xfrm>
            <a:off x="3357554" y="2291356"/>
            <a:ext cx="2571768" cy="923330"/>
          </a:xfrm>
          <a:prstGeom prst="rect">
            <a:avLst/>
          </a:prstGeom>
        </p:spPr>
        <p:style>
          <a:lnRef idx="0">
            <a:schemeClr val="accent3"/>
          </a:lnRef>
          <a:fillRef idx="3">
            <a:schemeClr val="accent3"/>
          </a:fillRef>
          <a:effectRef idx="3">
            <a:schemeClr val="accent3"/>
          </a:effectRef>
          <a:fontRef idx="minor">
            <a:schemeClr val="lt1"/>
          </a:fontRef>
        </p:style>
        <p:txBody>
          <a:bodyPr wrap="square" lIns="91440" tIns="45720" rIns="91440" bIns="45720">
            <a:spAutoFit/>
          </a:bodyPr>
          <a:lstStyle/>
          <a:p>
            <a:pPr algn="ctr"/>
            <a:r>
              <a:rPr lang="ar-SA"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آية ومعنى</a:t>
            </a:r>
            <a:endParaRPr lang="ar-SA"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4" name="مستطيل 3">
            <a:hlinkClick r:id="rId4" action="ppaction://hlinksldjump"/>
          </p:cNvPr>
          <p:cNvSpPr/>
          <p:nvPr/>
        </p:nvSpPr>
        <p:spPr>
          <a:xfrm>
            <a:off x="1643042" y="3720116"/>
            <a:ext cx="5726248" cy="923330"/>
          </a:xfrm>
          <a:prstGeom prst="rect">
            <a:avLst/>
          </a:prstGeom>
        </p:spPr>
        <p:style>
          <a:lnRef idx="0">
            <a:schemeClr val="accent3"/>
          </a:lnRef>
          <a:fillRef idx="3">
            <a:schemeClr val="accent3"/>
          </a:fillRef>
          <a:effectRef idx="3">
            <a:schemeClr val="accent3"/>
          </a:effectRef>
          <a:fontRef idx="minor">
            <a:schemeClr val="lt1"/>
          </a:fontRef>
        </p:style>
        <p:txBody>
          <a:bodyPr wrap="none" lIns="91440" tIns="45720" rIns="91440" bIns="45720">
            <a:spAutoFit/>
          </a:bodyPr>
          <a:lstStyle/>
          <a:p>
            <a:pPr algn="ctr"/>
            <a:r>
              <a:rPr lang="ar-SA"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معنى </a:t>
            </a:r>
            <a:r>
              <a:rPr lang="ar-SA" sz="5400"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الاحسان</a:t>
            </a:r>
            <a:r>
              <a:rPr lang="ar-SA"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والمراقبة </a:t>
            </a:r>
            <a:endParaRPr lang="ar-SA"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مستطيل 4">
            <a:hlinkClick r:id="rId5" action="ppaction://hlinksldjump"/>
          </p:cNvPr>
          <p:cNvSpPr/>
          <p:nvPr/>
        </p:nvSpPr>
        <p:spPr>
          <a:xfrm>
            <a:off x="1571604" y="5074050"/>
            <a:ext cx="5786478" cy="1569660"/>
          </a:xfrm>
          <a:prstGeom prst="rect">
            <a:avLst/>
          </a:prstGeom>
        </p:spPr>
        <p:style>
          <a:lnRef idx="0">
            <a:schemeClr val="accent3"/>
          </a:lnRef>
          <a:fillRef idx="3">
            <a:schemeClr val="accent3"/>
          </a:fillRef>
          <a:effectRef idx="3">
            <a:schemeClr val="accent3"/>
          </a:effectRef>
          <a:fontRef idx="minor">
            <a:schemeClr val="lt1"/>
          </a:fontRef>
        </p:style>
        <p:txBody>
          <a:bodyPr wrap="square" lIns="91440" tIns="45720" rIns="91440" bIns="45720">
            <a:spAutoFit/>
          </a:bodyPr>
          <a:lstStyle/>
          <a:p>
            <a:pPr algn="ctr"/>
            <a:r>
              <a:rPr lang="ar-SA" sz="4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أسماء الله الحسنى </a:t>
            </a:r>
            <a:r>
              <a:rPr lang="ar-SA" sz="4800"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واثرها</a:t>
            </a:r>
            <a:endParaRPr lang="ar-SA" sz="4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a:p>
            <a:pPr algn="ctr"/>
            <a:r>
              <a:rPr lang="ar-SA" sz="4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على من استحضرها </a:t>
            </a:r>
            <a:endParaRPr lang="ar-SA" sz="4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1000" fill="hold"/>
                                        <p:tgtEl>
                                          <p:spTgt spid="3"/>
                                        </p:tgtEl>
                                        <p:attrNameLst>
                                          <p:attrName>ppt_w</p:attrName>
                                        </p:attrNameLst>
                                      </p:cBhvr>
                                      <p:tavLst>
                                        <p:tav tm="0">
                                          <p:val>
                                            <p:strVal val="#ppt_w*0.70"/>
                                          </p:val>
                                        </p:tav>
                                        <p:tav tm="100000">
                                          <p:val>
                                            <p:strVal val="#ppt_w"/>
                                          </p:val>
                                        </p:tav>
                                      </p:tavLst>
                                    </p:anim>
                                    <p:anim calcmode="lin" valueType="num">
                                      <p:cBhvr>
                                        <p:cTn id="15" dur="1000" fill="hold"/>
                                        <p:tgtEl>
                                          <p:spTgt spid="3"/>
                                        </p:tgtEl>
                                        <p:attrNameLst>
                                          <p:attrName>ppt_h</p:attrName>
                                        </p:attrNameLst>
                                      </p:cBhvr>
                                      <p:tavLst>
                                        <p:tav tm="0">
                                          <p:val>
                                            <p:strVal val="#ppt_h"/>
                                          </p:val>
                                        </p:tav>
                                        <p:tav tm="100000">
                                          <p:val>
                                            <p:strVal val="#ppt_h"/>
                                          </p:val>
                                        </p:tav>
                                      </p:tavLst>
                                    </p:anim>
                                    <p:animEffect transition="in" filter="fade">
                                      <p:cBhvr>
                                        <p:cTn id="16" dur="10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1000" fill="hold"/>
                                        <p:tgtEl>
                                          <p:spTgt spid="4"/>
                                        </p:tgtEl>
                                        <p:attrNameLst>
                                          <p:attrName>ppt_w</p:attrName>
                                        </p:attrNameLst>
                                      </p:cBhvr>
                                      <p:tavLst>
                                        <p:tav tm="0">
                                          <p:val>
                                            <p:strVal val="#ppt_w*0.70"/>
                                          </p:val>
                                        </p:tav>
                                        <p:tav tm="100000">
                                          <p:val>
                                            <p:strVal val="#ppt_w"/>
                                          </p:val>
                                        </p:tav>
                                      </p:tavLst>
                                    </p:anim>
                                    <p:anim calcmode="lin" valueType="num">
                                      <p:cBhvr>
                                        <p:cTn id="22" dur="1000" fill="hold"/>
                                        <p:tgtEl>
                                          <p:spTgt spid="4"/>
                                        </p:tgtEl>
                                        <p:attrNameLst>
                                          <p:attrName>ppt_h</p:attrName>
                                        </p:attrNameLst>
                                      </p:cBhvr>
                                      <p:tavLst>
                                        <p:tav tm="0">
                                          <p:val>
                                            <p:strVal val="#ppt_h"/>
                                          </p:val>
                                        </p:tav>
                                        <p:tav tm="100000">
                                          <p:val>
                                            <p:strVal val="#ppt_h"/>
                                          </p:val>
                                        </p:tav>
                                      </p:tavLst>
                                    </p:anim>
                                    <p:animEffect transition="in" filter="fade">
                                      <p:cBhvr>
                                        <p:cTn id="23" dur="10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p:cTn id="28" dur="1000" fill="hold"/>
                                        <p:tgtEl>
                                          <p:spTgt spid="5"/>
                                        </p:tgtEl>
                                        <p:attrNameLst>
                                          <p:attrName>ppt_w</p:attrName>
                                        </p:attrNameLst>
                                      </p:cBhvr>
                                      <p:tavLst>
                                        <p:tav tm="0">
                                          <p:val>
                                            <p:strVal val="#ppt_w*0.70"/>
                                          </p:val>
                                        </p:tav>
                                        <p:tav tm="100000">
                                          <p:val>
                                            <p:strVal val="#ppt_w"/>
                                          </p:val>
                                        </p:tav>
                                      </p:tavLst>
                                    </p:anim>
                                    <p:anim calcmode="lin" valueType="num">
                                      <p:cBhvr>
                                        <p:cTn id="29" dur="1000" fill="hold"/>
                                        <p:tgtEl>
                                          <p:spTgt spid="5"/>
                                        </p:tgtEl>
                                        <p:attrNameLst>
                                          <p:attrName>ppt_h</p:attrName>
                                        </p:attrNameLst>
                                      </p:cBhvr>
                                      <p:tavLst>
                                        <p:tav tm="0">
                                          <p:val>
                                            <p:strVal val="#ppt_h"/>
                                          </p:val>
                                        </p:tav>
                                        <p:tav tm="100000">
                                          <p:val>
                                            <p:strVal val="#ppt_h"/>
                                          </p:val>
                                        </p:tav>
                                      </p:tavLst>
                                    </p:anim>
                                    <p:animEffect transition="in" filter="fade">
                                      <p:cBhvr>
                                        <p:cTn id="3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357554" y="0"/>
            <a:ext cx="2390398" cy="923330"/>
          </a:xfrm>
          <a:prstGeom prst="rect">
            <a:avLst/>
          </a:prstGeom>
        </p:spPr>
        <p:txBody>
          <a:bodyPr wrap="none">
            <a:spAutoFit/>
          </a:bodyPr>
          <a:lstStyle/>
          <a:p>
            <a:r>
              <a:rPr lang="ar-SA" sz="5400" b="1" dirty="0"/>
              <a:t>مراقبة الله</a:t>
            </a:r>
            <a:endParaRPr lang="ar-SA" sz="5400" dirty="0"/>
          </a:p>
        </p:txBody>
      </p:sp>
      <p:sp>
        <p:nvSpPr>
          <p:cNvPr id="3" name="مستطيل 2"/>
          <p:cNvSpPr/>
          <p:nvPr/>
        </p:nvSpPr>
        <p:spPr>
          <a:xfrm>
            <a:off x="285720" y="714356"/>
            <a:ext cx="8643998" cy="1938992"/>
          </a:xfrm>
          <a:prstGeom prst="rect">
            <a:avLst/>
          </a:prstGeom>
        </p:spPr>
        <p:txBody>
          <a:bodyPr wrap="square">
            <a:spAutoFit/>
          </a:bodyPr>
          <a:lstStyle/>
          <a:p>
            <a:r>
              <a:rPr lang="ar-SA" sz="2400" b="1" dirty="0" smtClean="0"/>
              <a:t>أحبتي!</a:t>
            </a:r>
          </a:p>
          <a:p>
            <a:r>
              <a:rPr lang="ar-SA" sz="2400" b="1" dirty="0" smtClean="0"/>
              <a:t> كثير من الناس وجودهم كالعدم، لم يتأملوا دلائل الوحدانية، ولم يقفوا عند أوامر الله ونواهيه، هم كالأنعام بل هم أضل، إن وافق </a:t>
            </a:r>
            <a:r>
              <a:rPr lang="ar-SA" sz="2400" b="1" dirty="0" err="1" smtClean="0"/>
              <a:t>الشرع</a:t>
            </a:r>
            <a:r>
              <a:rPr lang="ar-SA" sz="2400" b="1" dirty="0" smtClean="0"/>
              <a:t> مرادهم قبلوه وإن لم يوافق تركوه، إن حصلوا على الدرهم والدينار رضوا وأخذوه، ولم يبالوا من حلال أم من حرام كسبوه، إن سهلت عليهم الصلاة فعلوها، وإن لم تسهل تركوها</a:t>
            </a:r>
            <a:endParaRPr lang="ar-SA" sz="2400" dirty="0"/>
          </a:p>
        </p:txBody>
      </p:sp>
      <p:sp>
        <p:nvSpPr>
          <p:cNvPr id="4" name="مستطيل 3"/>
          <p:cNvSpPr/>
          <p:nvPr/>
        </p:nvSpPr>
        <p:spPr>
          <a:xfrm>
            <a:off x="214282" y="2703040"/>
            <a:ext cx="8929718" cy="4154984"/>
          </a:xfrm>
          <a:prstGeom prst="rect">
            <a:avLst/>
          </a:prstGeom>
        </p:spPr>
        <p:txBody>
          <a:bodyPr wrap="square">
            <a:spAutoFit/>
          </a:bodyPr>
          <a:lstStyle/>
          <a:p>
            <a:r>
              <a:rPr lang="ar-SA" sz="2400" b="1" dirty="0"/>
              <a:t>من تفكر في العواقب أخذ الحذر! ومن أيقن بطول الطريق تأهب للسفر! تمضي السنون وتنقضي الأيام والناس تلهو والأنام نيام والناس تسعى للحياة بغفلة لم يذكروا القرآن والإسلام والمال أصبح جمعه كتهجد وتمتع الشهوات صار قيام قد زين الشيطان كل رذيلة والناس تفعل ما تريد حرام يا نفس يكفي فالذنوب كثيرة إن الغرور يسبب الإجرام هل تعلم اليوم المحدد وقته الله يعلم وحده العلام ماذا تقول إذا حملت جنازة ودفنت بالقبر الشديد ظلام هذا السؤال فهل علمت جوابه ماذا تجيب إذا نطقت كلام من ذا نصيرك إن روحك </a:t>
            </a:r>
            <a:r>
              <a:rPr lang="ar-SA" sz="2400" b="1" dirty="0" err="1"/>
              <a:t>غرغرت</a:t>
            </a:r>
            <a:r>
              <a:rPr lang="ar-SA" sz="2400" b="1" dirty="0"/>
              <a:t> جاء المفرط كي يقول ختام اليوم تفعل ما تشاء وتشتهي وغداً تموت وترفع الأقلام يروى أن عيسى بن مريم عليه السلام رأى الدنيا في صورة عجوز </a:t>
            </a:r>
            <a:r>
              <a:rPr lang="ar-SA" sz="2400" b="1" dirty="0" err="1"/>
              <a:t>هتماء</a:t>
            </a:r>
            <a:r>
              <a:rPr lang="ar-SA" sz="2400" b="1" dirty="0"/>
              <a:t> عليها من كل زينة فقال لها: كم تزوجت؟ فقالت: لا أحصيهم! قال: فكلهم مات عنك أو كلهم طلقك؟ قالت: بل كلهم قتلت! فقال عيسى عليه السلام: بؤساً لأزواجك الباقين كيف لا يعتبرون بأزواجك الماضين؟.</a:t>
            </a: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1000" fill="hold"/>
                                        <p:tgtEl>
                                          <p:spTgt spid="3"/>
                                        </p:tgtEl>
                                        <p:attrNameLst>
                                          <p:attrName>ppt_w</p:attrName>
                                        </p:attrNameLst>
                                      </p:cBhvr>
                                      <p:tavLst>
                                        <p:tav tm="0">
                                          <p:val>
                                            <p:strVal val="#ppt_w*0.70"/>
                                          </p:val>
                                        </p:tav>
                                        <p:tav tm="100000">
                                          <p:val>
                                            <p:strVal val="#ppt_w"/>
                                          </p:val>
                                        </p:tav>
                                      </p:tavLst>
                                    </p:anim>
                                    <p:anim calcmode="lin" valueType="num">
                                      <p:cBhvr>
                                        <p:cTn id="15" dur="1000" fill="hold"/>
                                        <p:tgtEl>
                                          <p:spTgt spid="3"/>
                                        </p:tgtEl>
                                        <p:attrNameLst>
                                          <p:attrName>ppt_h</p:attrName>
                                        </p:attrNameLst>
                                      </p:cBhvr>
                                      <p:tavLst>
                                        <p:tav tm="0">
                                          <p:val>
                                            <p:strVal val="#ppt_h"/>
                                          </p:val>
                                        </p:tav>
                                        <p:tav tm="100000">
                                          <p:val>
                                            <p:strVal val="#ppt_h"/>
                                          </p:val>
                                        </p:tav>
                                      </p:tavLst>
                                    </p:anim>
                                    <p:animEffect transition="in" filter="fade">
                                      <p:cBhvr>
                                        <p:cTn id="16" dur="10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1000" fill="hold"/>
                                        <p:tgtEl>
                                          <p:spTgt spid="4"/>
                                        </p:tgtEl>
                                        <p:attrNameLst>
                                          <p:attrName>ppt_w</p:attrName>
                                        </p:attrNameLst>
                                      </p:cBhvr>
                                      <p:tavLst>
                                        <p:tav tm="0">
                                          <p:val>
                                            <p:strVal val="#ppt_w*0.70"/>
                                          </p:val>
                                        </p:tav>
                                        <p:tav tm="100000">
                                          <p:val>
                                            <p:strVal val="#ppt_w"/>
                                          </p:val>
                                        </p:tav>
                                      </p:tavLst>
                                    </p:anim>
                                    <p:anim calcmode="lin" valueType="num">
                                      <p:cBhvr>
                                        <p:cTn id="22" dur="1000" fill="hold"/>
                                        <p:tgtEl>
                                          <p:spTgt spid="4"/>
                                        </p:tgtEl>
                                        <p:attrNameLst>
                                          <p:attrName>ppt_h</p:attrName>
                                        </p:attrNameLst>
                                      </p:cBhvr>
                                      <p:tavLst>
                                        <p:tav tm="0">
                                          <p:val>
                                            <p:strVal val="#ppt_h"/>
                                          </p:val>
                                        </p:tav>
                                        <p:tav tm="100000">
                                          <p:val>
                                            <p:strVal val="#ppt_h"/>
                                          </p:val>
                                        </p:tav>
                                      </p:tavLst>
                                    </p:anim>
                                    <p:animEffect transition="in" filter="fade">
                                      <p:cBhvr>
                                        <p:cTn id="23"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751344"/>
            <a:ext cx="9144000" cy="2677656"/>
          </a:xfrm>
          <a:prstGeom prst="rect">
            <a:avLst/>
          </a:prstGeom>
        </p:spPr>
        <p:txBody>
          <a:bodyPr wrap="square">
            <a:spAutoFit/>
          </a:bodyPr>
          <a:lstStyle/>
          <a:p>
            <a:r>
              <a:rPr lang="ar-SA" sz="2800" b="1" dirty="0"/>
              <a:t>اعلم رعاك الله! واسمعي بارك الله فيك! لا يقطع الطريق إلا بالصبر والتسلية كما قيل، فإن تشكت فعللها المجرة من ضوء الصباح وعدها بالرواح ضحى.</a:t>
            </a:r>
          </a:p>
          <a:p>
            <a:r>
              <a:rPr lang="ar-SA" sz="2800" b="1" dirty="0"/>
              <a:t>حكي عن بشر الحافي أنه سار ومعه رجل في طريق طويل فعطش صاحبه فقال له: نشرب من هذه البئر، فقال بشر: اصبر إلى البئر الأخرى, فلما وصلا إليها قال له: اصبر إلى البئر الأخرى، فما زال يعلله ويصبره ثم قال: هكذا تنقطع الدنيا، بالصبر والتصبير.</a:t>
            </a:r>
            <a:endParaRPr lang="ar-SA" sz="2800" dirty="0"/>
          </a:p>
        </p:txBody>
      </p:sp>
      <p:sp>
        <p:nvSpPr>
          <p:cNvPr id="3" name="مستطيل 2"/>
          <p:cNvSpPr/>
          <p:nvPr/>
        </p:nvSpPr>
        <p:spPr>
          <a:xfrm>
            <a:off x="428596" y="3500438"/>
            <a:ext cx="8715404" cy="1815882"/>
          </a:xfrm>
          <a:prstGeom prst="rect">
            <a:avLst/>
          </a:prstGeom>
        </p:spPr>
        <p:txBody>
          <a:bodyPr wrap="square">
            <a:spAutoFit/>
          </a:bodyPr>
          <a:lstStyle/>
          <a:p>
            <a:r>
              <a:rPr lang="ar-SA" sz="2800" b="1" dirty="0"/>
              <a:t>فدرب النفس على هذا الأصل وتلطف </a:t>
            </a:r>
            <a:r>
              <a:rPr lang="ar-SA" sz="2800" b="1" dirty="0" err="1"/>
              <a:t>بها</a:t>
            </a:r>
            <a:r>
              <a:rPr lang="ar-SA" sz="2800" b="1" dirty="0"/>
              <a:t> وعدها الجميل لتصبر على ما قد حملت.</a:t>
            </a:r>
          </a:p>
          <a:p>
            <a:r>
              <a:rPr lang="ar-SA" sz="2800" b="1" dirty="0">
                <a:solidFill>
                  <a:srgbClr val="00B050"/>
                </a:solidFill>
              </a:rPr>
              <a:t>كان بعض السلف يقول لنفسه: والله ما أريد بمنعك هذا الذي تحبين إلا من الإشفاق عليك</a:t>
            </a:r>
            <a:endParaRPr lang="ar-SA" sz="2800" dirty="0">
              <a:solidFill>
                <a:srgbClr val="00B050"/>
              </a:solidFill>
            </a:endParaRPr>
          </a:p>
        </p:txBody>
      </p:sp>
      <p:sp>
        <p:nvSpPr>
          <p:cNvPr id="4" name="مستطيل 3"/>
          <p:cNvSpPr/>
          <p:nvPr/>
        </p:nvSpPr>
        <p:spPr>
          <a:xfrm>
            <a:off x="428596" y="5500702"/>
            <a:ext cx="8501122" cy="954107"/>
          </a:xfrm>
          <a:prstGeom prst="rect">
            <a:avLst/>
          </a:prstGeom>
        </p:spPr>
        <p:txBody>
          <a:bodyPr wrap="square">
            <a:spAutoFit/>
          </a:bodyPr>
          <a:lstStyle/>
          <a:p>
            <a:r>
              <a:rPr lang="ar-SA" sz="2800" b="1" dirty="0"/>
              <a:t>فمن هجر اللذات نال على المنى ومن عشق اللذات عض على اليد ففي قمع أهواء النفوس اعتزازها وفي نيلها ما تشتهي ذل سرمد</a:t>
            </a:r>
            <a:endParaRPr lang="ar-SA" sz="2800" dirty="0"/>
          </a:p>
        </p:txBody>
      </p:sp>
      <p:sp>
        <p:nvSpPr>
          <p:cNvPr id="5" name="مستطيل 4">
            <a:hlinkClick r:id="rId2" action="ppaction://hlinksldjump"/>
          </p:cNvPr>
          <p:cNvSpPr/>
          <p:nvPr/>
        </p:nvSpPr>
        <p:spPr>
          <a:xfrm>
            <a:off x="71406" y="6143644"/>
            <a:ext cx="785818" cy="646331"/>
          </a:xfrm>
          <a:prstGeom prst="rect">
            <a:avLst/>
          </a:prstGeom>
        </p:spPr>
        <p:style>
          <a:lnRef idx="0">
            <a:schemeClr val="accent3"/>
          </a:lnRef>
          <a:fillRef idx="3">
            <a:schemeClr val="accent3"/>
          </a:fillRef>
          <a:effectRef idx="3">
            <a:schemeClr val="accent3"/>
          </a:effectRef>
          <a:fontRef idx="minor">
            <a:schemeClr val="lt1"/>
          </a:fontRef>
        </p:style>
        <p:txBody>
          <a:bodyPr wrap="square" lIns="91440" tIns="45720" rIns="91440" bIns="45720">
            <a:spAutoFit/>
          </a:bodyPr>
          <a:lstStyle/>
          <a:p>
            <a:pPr algn="ctr"/>
            <a:r>
              <a:rPr lang="ar-SA" sz="1200" b="1" dirty="0" smtClean="0">
                <a:ln w="17780" cmpd="sng">
                  <a:solidFill>
                    <a:sysClr val="windowText" lastClr="00000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rPr>
              <a:t>عودة </a:t>
            </a:r>
            <a:r>
              <a:rPr lang="ar-SA" sz="1200" b="1" dirty="0" err="1" smtClean="0">
                <a:ln w="17780" cmpd="sng">
                  <a:solidFill>
                    <a:sysClr val="windowText" lastClr="00000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rPr>
              <a:t>الى</a:t>
            </a:r>
            <a:r>
              <a:rPr lang="ar-SA" sz="1200" b="1" dirty="0" smtClean="0">
                <a:ln w="17780" cmpd="sng">
                  <a:solidFill>
                    <a:sysClr val="windowText" lastClr="00000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rPr>
              <a:t> الصفحة الرئيسية</a:t>
            </a:r>
            <a:endParaRPr lang="ar-SA" sz="1200" b="1" dirty="0">
              <a:ln w="17780" cmpd="sng">
                <a:solidFill>
                  <a:sysClr val="windowText" lastClr="00000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endParaRP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1000" fill="hold"/>
                                        <p:tgtEl>
                                          <p:spTgt spid="3"/>
                                        </p:tgtEl>
                                        <p:attrNameLst>
                                          <p:attrName>ppt_w</p:attrName>
                                        </p:attrNameLst>
                                      </p:cBhvr>
                                      <p:tavLst>
                                        <p:tav tm="0">
                                          <p:val>
                                            <p:strVal val="#ppt_w*0.70"/>
                                          </p:val>
                                        </p:tav>
                                        <p:tav tm="100000">
                                          <p:val>
                                            <p:strVal val="#ppt_w"/>
                                          </p:val>
                                        </p:tav>
                                      </p:tavLst>
                                    </p:anim>
                                    <p:anim calcmode="lin" valueType="num">
                                      <p:cBhvr>
                                        <p:cTn id="15" dur="1000" fill="hold"/>
                                        <p:tgtEl>
                                          <p:spTgt spid="3"/>
                                        </p:tgtEl>
                                        <p:attrNameLst>
                                          <p:attrName>ppt_h</p:attrName>
                                        </p:attrNameLst>
                                      </p:cBhvr>
                                      <p:tavLst>
                                        <p:tav tm="0">
                                          <p:val>
                                            <p:strVal val="#ppt_h"/>
                                          </p:val>
                                        </p:tav>
                                        <p:tav tm="100000">
                                          <p:val>
                                            <p:strVal val="#ppt_h"/>
                                          </p:val>
                                        </p:tav>
                                      </p:tavLst>
                                    </p:anim>
                                    <p:animEffect transition="in" filter="fade">
                                      <p:cBhvr>
                                        <p:cTn id="16" dur="10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1000" fill="hold"/>
                                        <p:tgtEl>
                                          <p:spTgt spid="4"/>
                                        </p:tgtEl>
                                        <p:attrNameLst>
                                          <p:attrName>ppt_w</p:attrName>
                                        </p:attrNameLst>
                                      </p:cBhvr>
                                      <p:tavLst>
                                        <p:tav tm="0">
                                          <p:val>
                                            <p:strVal val="#ppt_w*0.70"/>
                                          </p:val>
                                        </p:tav>
                                        <p:tav tm="100000">
                                          <p:val>
                                            <p:strVal val="#ppt_w"/>
                                          </p:val>
                                        </p:tav>
                                      </p:tavLst>
                                    </p:anim>
                                    <p:anim calcmode="lin" valueType="num">
                                      <p:cBhvr>
                                        <p:cTn id="22" dur="1000" fill="hold"/>
                                        <p:tgtEl>
                                          <p:spTgt spid="4"/>
                                        </p:tgtEl>
                                        <p:attrNameLst>
                                          <p:attrName>ppt_h</p:attrName>
                                        </p:attrNameLst>
                                      </p:cBhvr>
                                      <p:tavLst>
                                        <p:tav tm="0">
                                          <p:val>
                                            <p:strVal val="#ppt_h"/>
                                          </p:val>
                                        </p:tav>
                                        <p:tav tm="100000">
                                          <p:val>
                                            <p:strVal val="#ppt_h"/>
                                          </p:val>
                                        </p:tav>
                                      </p:tavLst>
                                    </p:anim>
                                    <p:animEffect transition="in" filter="fade">
                                      <p:cBhvr>
                                        <p:cTn id="23"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85786" y="428604"/>
            <a:ext cx="8143932" cy="3693319"/>
          </a:xfrm>
          <a:prstGeom prst="rect">
            <a:avLst/>
          </a:prstGeom>
        </p:spPr>
        <p:txBody>
          <a:bodyPr wrap="square">
            <a:spAutoFit/>
          </a:bodyPr>
          <a:lstStyle/>
          <a:p>
            <a:r>
              <a:rPr lang="ar-SA" sz="4800" b="1" dirty="0">
                <a:solidFill>
                  <a:srgbClr val="00B050"/>
                </a:solidFill>
              </a:rPr>
              <a:t>آية ومعنى</a:t>
            </a:r>
          </a:p>
          <a:p>
            <a:r>
              <a:rPr lang="ar-SA" sz="2800" b="1" dirty="0"/>
              <a:t>آية ومعنى: قال سبحانه: </a:t>
            </a:r>
            <a:endParaRPr lang="ar-SA" sz="2800" b="1" dirty="0" smtClean="0"/>
          </a:p>
          <a:p>
            <a:r>
              <a:rPr lang="ar-SA" sz="2800" b="1" dirty="0" smtClean="0">
                <a:solidFill>
                  <a:srgbClr val="FF0000"/>
                </a:solidFill>
              </a:rPr>
              <a:t>{</a:t>
            </a:r>
            <a:r>
              <a:rPr lang="ar-SA" sz="2800" b="1" dirty="0">
                <a:solidFill>
                  <a:srgbClr val="FF0000"/>
                </a:solidFill>
              </a:rPr>
              <a:t>وَتَوَكَّلْ عَلَى الْعَزِيزِ الرَّحِيمِ * الَّذِي يَرَاكَ حِينَ تَقُومُ * وَتَقَلُّبَكَ فِي السَّاجِدِينَ * إِنَّهُ هُوَ السَّمِيعُ الْعَلِيمُ} </a:t>
            </a:r>
            <a:r>
              <a:rPr lang="ar-SA" b="1" dirty="0"/>
              <a:t>[الشعراء:217 - 220].</a:t>
            </a:r>
            <a:endParaRPr lang="ar-SA" sz="2800" b="1" dirty="0"/>
          </a:p>
          <a:p>
            <a:r>
              <a:rPr lang="ar-SA" sz="2800" b="1" dirty="0"/>
              <a:t>قال السعدي رحمه الله: وأعظم مساعد للعبد على القيام بما أمر </a:t>
            </a:r>
            <a:r>
              <a:rPr lang="ar-SA" sz="2800" b="1" dirty="0" err="1"/>
              <a:t>به</a:t>
            </a:r>
            <a:r>
              <a:rPr lang="ar-SA" sz="2800" b="1" dirty="0"/>
              <a:t> الاعتماد على ربه، والاستعانة بمولاه على توفيقه للقيام بالمأمور، فذلك أمر الله تعالى بالتوكل عليه فقال: </a:t>
            </a:r>
            <a:r>
              <a:rPr lang="ar-SA" sz="2800" b="1" dirty="0">
                <a:solidFill>
                  <a:srgbClr val="FF0000"/>
                </a:solidFill>
              </a:rPr>
              <a:t>{وَتَوَكَّلْ عَلَى الْعَزِيزِ الرَّحِيمِ} </a:t>
            </a:r>
            <a:r>
              <a:rPr lang="ar-SA" b="1" dirty="0"/>
              <a:t>[الشعراء:217]</a:t>
            </a:r>
            <a:endParaRPr lang="ar-SA" sz="2800" dirty="0"/>
          </a:p>
        </p:txBody>
      </p:sp>
      <p:sp>
        <p:nvSpPr>
          <p:cNvPr id="3" name="مستطيل 2"/>
          <p:cNvSpPr/>
          <p:nvPr/>
        </p:nvSpPr>
        <p:spPr>
          <a:xfrm>
            <a:off x="1357290" y="4286256"/>
            <a:ext cx="7429552" cy="1815882"/>
          </a:xfrm>
          <a:prstGeom prst="rect">
            <a:avLst/>
          </a:prstGeom>
        </p:spPr>
        <p:txBody>
          <a:bodyPr wrap="square">
            <a:spAutoFit/>
          </a:bodyPr>
          <a:lstStyle/>
          <a:p>
            <a:r>
              <a:rPr lang="ar-SA" sz="2800" b="1" dirty="0">
                <a:solidFill>
                  <a:srgbClr val="FF0000"/>
                </a:solidFill>
              </a:rPr>
              <a:t>والتوكل: </a:t>
            </a:r>
            <a:r>
              <a:rPr lang="ar-SA" sz="2800" b="1" dirty="0"/>
              <a:t>هو اعتماد القلب على الله تعالى في جلب المنافع ودفع المضار، مع ثقته بالله وحسن ظنه بحصول </a:t>
            </a:r>
            <a:r>
              <a:rPr lang="ar-SA" sz="2800" b="1" dirty="0" err="1"/>
              <a:t>مطلوبه</a:t>
            </a:r>
            <a:r>
              <a:rPr lang="ar-SA" sz="2800" b="1" dirty="0"/>
              <a:t>، فإنه عزيز رحيم بعزته يقدر على إيصال الخير ودفع الشر عن عبده وأمته، وكل ذلك برحمته.</a:t>
            </a:r>
            <a:endParaRPr lang="ar-SA" sz="2800" dirty="0"/>
          </a:p>
        </p:txBody>
      </p:sp>
      <p:sp>
        <p:nvSpPr>
          <p:cNvPr id="4" name="مستطيل 3"/>
          <p:cNvSpPr/>
          <p:nvPr/>
        </p:nvSpPr>
        <p:spPr>
          <a:xfrm>
            <a:off x="-32" y="6211693"/>
            <a:ext cx="785818" cy="646331"/>
          </a:xfrm>
          <a:prstGeom prst="rect">
            <a:avLst/>
          </a:prstGeom>
        </p:spPr>
        <p:style>
          <a:lnRef idx="0">
            <a:schemeClr val="accent3"/>
          </a:lnRef>
          <a:fillRef idx="3">
            <a:schemeClr val="accent3"/>
          </a:fillRef>
          <a:effectRef idx="3">
            <a:schemeClr val="accent3"/>
          </a:effectRef>
          <a:fontRef idx="minor">
            <a:schemeClr val="lt1"/>
          </a:fontRef>
        </p:style>
        <p:txBody>
          <a:bodyPr wrap="square" lIns="91440" tIns="45720" rIns="91440" bIns="45720">
            <a:spAutoFit/>
          </a:bodyPr>
          <a:lstStyle/>
          <a:p>
            <a:pPr algn="ctr"/>
            <a:r>
              <a:rPr lang="ar-SA" sz="1200" b="1" dirty="0" smtClean="0">
                <a:ln w="17780" cmpd="sng">
                  <a:solidFill>
                    <a:sysClr val="windowText" lastClr="00000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rPr>
              <a:t>عودة </a:t>
            </a:r>
            <a:r>
              <a:rPr lang="ar-SA" sz="1200" b="1" dirty="0" err="1" smtClean="0">
                <a:ln w="17780" cmpd="sng">
                  <a:solidFill>
                    <a:sysClr val="windowText" lastClr="00000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rPr>
              <a:t>الى</a:t>
            </a:r>
            <a:r>
              <a:rPr lang="ar-SA" sz="1200" b="1" dirty="0" smtClean="0">
                <a:ln w="17780" cmpd="sng">
                  <a:solidFill>
                    <a:sysClr val="windowText" lastClr="00000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rPr>
              <a:t> الصفحة الرئيسية</a:t>
            </a:r>
            <a:endParaRPr lang="ar-SA" sz="1200" b="1" dirty="0">
              <a:ln w="17780" cmpd="sng">
                <a:solidFill>
                  <a:sysClr val="windowText" lastClr="00000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endParaRP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1000" fill="hold"/>
                                        <p:tgtEl>
                                          <p:spTgt spid="3"/>
                                        </p:tgtEl>
                                        <p:attrNameLst>
                                          <p:attrName>ppt_w</p:attrName>
                                        </p:attrNameLst>
                                      </p:cBhvr>
                                      <p:tavLst>
                                        <p:tav tm="0">
                                          <p:val>
                                            <p:strVal val="#ppt_w*0.70"/>
                                          </p:val>
                                        </p:tav>
                                        <p:tav tm="100000">
                                          <p:val>
                                            <p:strVal val="#ppt_w"/>
                                          </p:val>
                                        </p:tav>
                                      </p:tavLst>
                                    </p:anim>
                                    <p:anim calcmode="lin" valueType="num">
                                      <p:cBhvr>
                                        <p:cTn id="15" dur="1000" fill="hold"/>
                                        <p:tgtEl>
                                          <p:spTgt spid="3"/>
                                        </p:tgtEl>
                                        <p:attrNameLst>
                                          <p:attrName>ppt_h</p:attrName>
                                        </p:attrNameLst>
                                      </p:cBhvr>
                                      <p:tavLst>
                                        <p:tav tm="0">
                                          <p:val>
                                            <p:strVal val="#ppt_h"/>
                                          </p:val>
                                        </p:tav>
                                        <p:tav tm="100000">
                                          <p:val>
                                            <p:strVal val="#ppt_h"/>
                                          </p:val>
                                        </p:tav>
                                      </p:tavLst>
                                    </p:anim>
                                    <p:animEffect transition="in" filter="fade">
                                      <p:cBhvr>
                                        <p:cTn id="16"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42910" y="357166"/>
            <a:ext cx="8358246" cy="1384995"/>
          </a:xfrm>
          <a:prstGeom prst="rect">
            <a:avLst/>
          </a:prstGeom>
        </p:spPr>
        <p:txBody>
          <a:bodyPr wrap="square">
            <a:spAutoFit/>
          </a:bodyPr>
          <a:lstStyle/>
          <a:p>
            <a:r>
              <a:rPr lang="ar-SA" sz="2800" b="1" dirty="0"/>
              <a:t>ثم نبهه عند فعل الأوامر وترك النواهي باستحضار قرب الله والنزول في منزل الإحسان فقال</a:t>
            </a:r>
            <a:r>
              <a:rPr lang="ar-SA" sz="2800" b="1" dirty="0" smtClean="0"/>
              <a:t>:</a:t>
            </a:r>
          </a:p>
          <a:p>
            <a:r>
              <a:rPr lang="ar-SA" sz="2800" b="1" dirty="0" smtClean="0"/>
              <a:t> </a:t>
            </a:r>
            <a:r>
              <a:rPr lang="ar-SA" sz="2800" b="1" dirty="0">
                <a:solidFill>
                  <a:srgbClr val="FF0000"/>
                </a:solidFill>
              </a:rPr>
              <a:t>{الَّذِي يَرَاكَ حِينَ تَقُومُ * وَتَقَلُّبَكَ فِي السَّاجِدِينَ} </a:t>
            </a:r>
            <a:r>
              <a:rPr lang="ar-SA" sz="1600" b="1" dirty="0"/>
              <a:t>[الشعراء:218 - 219]</a:t>
            </a:r>
            <a:r>
              <a:rPr lang="ar-SA" sz="2800" b="1" dirty="0"/>
              <a:t>،</a:t>
            </a:r>
            <a:endParaRPr lang="ar-SA" sz="2800" dirty="0"/>
          </a:p>
        </p:txBody>
      </p:sp>
      <p:sp>
        <p:nvSpPr>
          <p:cNvPr id="3" name="مستطيل 2"/>
          <p:cNvSpPr/>
          <p:nvPr/>
        </p:nvSpPr>
        <p:spPr>
          <a:xfrm>
            <a:off x="357158" y="1928802"/>
            <a:ext cx="8786842" cy="1815882"/>
          </a:xfrm>
          <a:prstGeom prst="rect">
            <a:avLst/>
          </a:prstGeom>
        </p:spPr>
        <p:txBody>
          <a:bodyPr wrap="square">
            <a:spAutoFit/>
          </a:bodyPr>
          <a:lstStyle/>
          <a:p>
            <a:r>
              <a:rPr lang="ar-SA" sz="2800" b="1" dirty="0"/>
              <a:t> أي يراك في هذه العبادة العظيمة التي هي الصلاة، يراك وقت قيامك وتقلبك راكعاً ساجداً، خصها بالذكر -يعني الصلاة- لفضلها وشرفها، ولا بد من استحضار القلب حين فعلها، لأنه من استحضر فيها قرب ربه خشع وذل وأكملها، وبتكميلها يكمل سائر عمله ويستعين </a:t>
            </a:r>
            <a:r>
              <a:rPr lang="ar-SA" sz="2800" b="1" dirty="0" err="1"/>
              <a:t>بها</a:t>
            </a:r>
            <a:r>
              <a:rPr lang="ar-SA" sz="2800" b="1" dirty="0"/>
              <a:t> على جميع أموره.</a:t>
            </a:r>
            <a:endParaRPr lang="ar-SA" sz="2800" dirty="0"/>
          </a:p>
        </p:txBody>
      </p:sp>
      <p:sp>
        <p:nvSpPr>
          <p:cNvPr id="4" name="مستطيل 3"/>
          <p:cNvSpPr/>
          <p:nvPr/>
        </p:nvSpPr>
        <p:spPr>
          <a:xfrm>
            <a:off x="428596" y="4000504"/>
            <a:ext cx="8501122" cy="2677656"/>
          </a:xfrm>
          <a:prstGeom prst="rect">
            <a:avLst/>
          </a:prstGeom>
        </p:spPr>
        <p:txBody>
          <a:bodyPr wrap="square">
            <a:spAutoFit/>
          </a:bodyPr>
          <a:lstStyle/>
          <a:p>
            <a:r>
              <a:rPr lang="ar-SA" sz="2800" b="1" dirty="0"/>
              <a:t>ثم قال: </a:t>
            </a:r>
            <a:r>
              <a:rPr lang="ar-SA" sz="2800" b="1" dirty="0">
                <a:solidFill>
                  <a:srgbClr val="FF0000"/>
                </a:solidFill>
              </a:rPr>
              <a:t>{إِنَّهُ هُوَ السَّمِيعُ الْعَلِيمُ} </a:t>
            </a:r>
            <a:r>
              <a:rPr lang="ar-SA" sz="1600" b="1" dirty="0"/>
              <a:t>[الشعراء:22] </a:t>
            </a:r>
            <a:r>
              <a:rPr lang="ar-SA" sz="2800" b="1" dirty="0"/>
              <a:t>أي: السميع لسائر الأصوات على اختلاف تشتتها وتنوعها، والعليم الذي أحاط بالظواهر والبواطن والغيب والشهادة.</a:t>
            </a:r>
          </a:p>
          <a:p>
            <a:r>
              <a:rPr lang="ar-SA" sz="2800" b="1" dirty="0"/>
              <a:t>فاستحضار العبد رؤية الله له في جميع أحواله وسمعه لكل ما ينطق </a:t>
            </a:r>
            <a:r>
              <a:rPr lang="ar-SA" sz="2800" b="1" dirty="0" err="1"/>
              <a:t>به</a:t>
            </a:r>
            <a:r>
              <a:rPr lang="ar-SA" sz="2800" b="1" dirty="0"/>
              <a:t> وعلمه بما ينطوي عليه قلبه من الهم والعزم والنيات يعينه على بلوغ منزلة الإحسان.</a:t>
            </a:r>
          </a:p>
        </p:txBody>
      </p:sp>
      <p:sp>
        <p:nvSpPr>
          <p:cNvPr id="5" name="مستطيل 4"/>
          <p:cNvSpPr/>
          <p:nvPr/>
        </p:nvSpPr>
        <p:spPr>
          <a:xfrm>
            <a:off x="71406" y="6140255"/>
            <a:ext cx="785818" cy="646331"/>
          </a:xfrm>
          <a:prstGeom prst="rect">
            <a:avLst/>
          </a:prstGeom>
        </p:spPr>
        <p:style>
          <a:lnRef idx="0">
            <a:schemeClr val="accent3"/>
          </a:lnRef>
          <a:fillRef idx="3">
            <a:schemeClr val="accent3"/>
          </a:fillRef>
          <a:effectRef idx="3">
            <a:schemeClr val="accent3"/>
          </a:effectRef>
          <a:fontRef idx="minor">
            <a:schemeClr val="lt1"/>
          </a:fontRef>
        </p:style>
        <p:txBody>
          <a:bodyPr wrap="square" lIns="91440" tIns="45720" rIns="91440" bIns="45720">
            <a:spAutoFit/>
          </a:bodyPr>
          <a:lstStyle/>
          <a:p>
            <a:pPr algn="ctr"/>
            <a:r>
              <a:rPr lang="ar-SA" sz="1200" b="1" dirty="0" smtClean="0">
                <a:ln w="17780" cmpd="sng">
                  <a:solidFill>
                    <a:sysClr val="windowText" lastClr="00000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rPr>
              <a:t>عودة </a:t>
            </a:r>
            <a:r>
              <a:rPr lang="ar-SA" sz="1200" b="1" dirty="0" err="1" smtClean="0">
                <a:ln w="17780" cmpd="sng">
                  <a:solidFill>
                    <a:sysClr val="windowText" lastClr="00000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rPr>
              <a:t>الى</a:t>
            </a:r>
            <a:r>
              <a:rPr lang="ar-SA" sz="1200" b="1" dirty="0" smtClean="0">
                <a:ln w="17780" cmpd="sng">
                  <a:solidFill>
                    <a:sysClr val="windowText" lastClr="00000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rPr>
              <a:t> الصفحة الرئيسية</a:t>
            </a:r>
            <a:endParaRPr lang="ar-SA" sz="1200" b="1" dirty="0">
              <a:ln w="17780" cmpd="sng">
                <a:solidFill>
                  <a:sysClr val="windowText" lastClr="00000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endParaRP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1000" fill="hold"/>
                                        <p:tgtEl>
                                          <p:spTgt spid="3"/>
                                        </p:tgtEl>
                                        <p:attrNameLst>
                                          <p:attrName>ppt_w</p:attrName>
                                        </p:attrNameLst>
                                      </p:cBhvr>
                                      <p:tavLst>
                                        <p:tav tm="0">
                                          <p:val>
                                            <p:strVal val="#ppt_w*0.70"/>
                                          </p:val>
                                        </p:tav>
                                        <p:tav tm="100000">
                                          <p:val>
                                            <p:strVal val="#ppt_w"/>
                                          </p:val>
                                        </p:tav>
                                      </p:tavLst>
                                    </p:anim>
                                    <p:anim calcmode="lin" valueType="num">
                                      <p:cBhvr>
                                        <p:cTn id="13" dur="1000" fill="hold"/>
                                        <p:tgtEl>
                                          <p:spTgt spid="3"/>
                                        </p:tgtEl>
                                        <p:attrNameLst>
                                          <p:attrName>ppt_h</p:attrName>
                                        </p:attrNameLst>
                                      </p:cBhvr>
                                      <p:tavLst>
                                        <p:tav tm="0">
                                          <p:val>
                                            <p:strVal val="#ppt_h"/>
                                          </p:val>
                                        </p:tav>
                                        <p:tav tm="100000">
                                          <p:val>
                                            <p:strVal val="#ppt_h"/>
                                          </p:val>
                                        </p:tav>
                                      </p:tavLst>
                                    </p:anim>
                                    <p:animEffect transition="in" filter="fade">
                                      <p:cBhvr>
                                        <p:cTn id="14" dur="1000"/>
                                        <p:tgtEl>
                                          <p:spTgt spid="3"/>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1000" fill="hold"/>
                                        <p:tgtEl>
                                          <p:spTgt spid="4"/>
                                        </p:tgtEl>
                                        <p:attrNameLst>
                                          <p:attrName>ppt_w</p:attrName>
                                        </p:attrNameLst>
                                      </p:cBhvr>
                                      <p:tavLst>
                                        <p:tav tm="0">
                                          <p:val>
                                            <p:strVal val="#ppt_w*0.70"/>
                                          </p:val>
                                        </p:tav>
                                        <p:tav tm="100000">
                                          <p:val>
                                            <p:strVal val="#ppt_w"/>
                                          </p:val>
                                        </p:tav>
                                      </p:tavLst>
                                    </p:anim>
                                    <p:anim calcmode="lin" valueType="num">
                                      <p:cBhvr>
                                        <p:cTn id="18" dur="1000" fill="hold"/>
                                        <p:tgtEl>
                                          <p:spTgt spid="4"/>
                                        </p:tgtEl>
                                        <p:attrNameLst>
                                          <p:attrName>ppt_h</p:attrName>
                                        </p:attrNameLst>
                                      </p:cBhvr>
                                      <p:tavLst>
                                        <p:tav tm="0">
                                          <p:val>
                                            <p:strVal val="#ppt_h"/>
                                          </p:val>
                                        </p:tav>
                                        <p:tav tm="100000">
                                          <p:val>
                                            <p:strVal val="#ppt_h"/>
                                          </p:val>
                                        </p:tav>
                                      </p:tavLst>
                                    </p:anim>
                                    <p:animEffect transition="in" filter="fade">
                                      <p:cBhvr>
                                        <p:cTn id="1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428604"/>
            <a:ext cx="9144000" cy="3539430"/>
          </a:xfrm>
          <a:prstGeom prst="rect">
            <a:avLst/>
          </a:prstGeom>
        </p:spPr>
        <p:txBody>
          <a:bodyPr wrap="square">
            <a:spAutoFit/>
          </a:bodyPr>
          <a:lstStyle/>
          <a:p>
            <a:r>
              <a:rPr lang="ar-SA" sz="3200" b="1" dirty="0"/>
              <a:t>معنى الإحسان والمراقبة</a:t>
            </a:r>
          </a:p>
          <a:p>
            <a:r>
              <a:rPr lang="ar-SA" sz="2400" b="1" dirty="0"/>
              <a:t>فما هو الإحسان؟ الإحسان جاء في الحديث الصحيح عند مسلم في حديث وصف الإسلام والإيمان لما سئل رسول الله صلى الله عليه وسلم عن الإحسان قال: </a:t>
            </a:r>
            <a:endParaRPr lang="ar-SA" sz="2400" b="1" dirty="0" smtClean="0"/>
          </a:p>
          <a:p>
            <a:r>
              <a:rPr lang="ar-SA" sz="2400" b="1" dirty="0" smtClean="0">
                <a:solidFill>
                  <a:srgbClr val="00B050"/>
                </a:solidFill>
              </a:rPr>
              <a:t>(</a:t>
            </a:r>
            <a:r>
              <a:rPr lang="ar-SA" sz="2400" b="1" dirty="0">
                <a:solidFill>
                  <a:srgbClr val="00B050"/>
                </a:solidFill>
              </a:rPr>
              <a:t>أن تعبد الله كأنك تراه، فإن لم تكن تراه فإنه يراك).</a:t>
            </a:r>
          </a:p>
          <a:p>
            <a:r>
              <a:rPr lang="ar-SA" sz="2400" b="1" dirty="0"/>
              <a:t>نعم يراك ويعلم سرك ونجواك، في الصحراء يراك، في الجو أو في السماء يراك، إن كنت وحيداً رآك، أو كنت في جمع رآك، </a:t>
            </a:r>
            <a:endParaRPr lang="ar-SA" sz="2400" b="1" dirty="0" smtClean="0"/>
          </a:p>
          <a:p>
            <a:r>
              <a:rPr lang="ar-SA" sz="2400" b="1" dirty="0" smtClean="0">
                <a:solidFill>
                  <a:srgbClr val="FF0000"/>
                </a:solidFill>
              </a:rPr>
              <a:t>{</a:t>
            </a:r>
            <a:r>
              <a:rPr lang="ar-SA" sz="2400" b="1" dirty="0">
                <a:solidFill>
                  <a:srgbClr val="FF0000"/>
                </a:solidFill>
              </a:rPr>
              <a:t>يَعْلَمُ مَا يَلِجُ فِي الأَرْضِ وَمَا يَخْرُجُ مِنْهَا وَمَا يَنْزِلُ مِنَ السَّمَاءِ وَمَا يَعْرُجُ فِيهَا وَهُوَ مَعَكُمْ أَيْنَ مَا كُنْتُمْ وَاللَّهُ بِمَا تَعْمَلُونَ بَصِيرٌ}</a:t>
            </a:r>
            <a:r>
              <a:rPr lang="ar-SA" sz="2400" b="1" dirty="0"/>
              <a:t> </a:t>
            </a:r>
            <a:endParaRPr lang="ar-SA" sz="2400" b="1" dirty="0" smtClean="0"/>
          </a:p>
          <a:p>
            <a:r>
              <a:rPr lang="ar-SA" b="1" dirty="0" smtClean="0"/>
              <a:t>[</a:t>
            </a:r>
            <a:r>
              <a:rPr lang="ar-SA" b="1" dirty="0"/>
              <a:t>الحديد:4].</a:t>
            </a:r>
          </a:p>
        </p:txBody>
      </p:sp>
      <p:sp>
        <p:nvSpPr>
          <p:cNvPr id="3" name="مستطيل 2"/>
          <p:cNvSpPr/>
          <p:nvPr/>
        </p:nvSpPr>
        <p:spPr>
          <a:xfrm>
            <a:off x="2143108" y="4000504"/>
            <a:ext cx="6739345" cy="523220"/>
          </a:xfrm>
          <a:prstGeom prst="rect">
            <a:avLst/>
          </a:prstGeom>
        </p:spPr>
        <p:txBody>
          <a:bodyPr wrap="none">
            <a:spAutoFit/>
          </a:bodyPr>
          <a:lstStyle/>
          <a:p>
            <a:r>
              <a:rPr lang="ar-SA" sz="2800" b="1" dirty="0">
                <a:solidFill>
                  <a:srgbClr val="FF0000"/>
                </a:solidFill>
              </a:rPr>
              <a:t>معنى الإحسان: </a:t>
            </a:r>
            <a:r>
              <a:rPr lang="ar-SA" sz="2800" b="1" dirty="0"/>
              <a:t>استحضار عظمة الله ومراقبته في كل حال</a:t>
            </a:r>
            <a:endParaRPr lang="ar-SA" sz="2800" dirty="0"/>
          </a:p>
        </p:txBody>
      </p:sp>
      <p:sp>
        <p:nvSpPr>
          <p:cNvPr id="4" name="مستطيل 3"/>
          <p:cNvSpPr/>
          <p:nvPr/>
        </p:nvSpPr>
        <p:spPr>
          <a:xfrm>
            <a:off x="-32" y="6211693"/>
            <a:ext cx="785818" cy="646331"/>
          </a:xfrm>
          <a:prstGeom prst="rect">
            <a:avLst/>
          </a:prstGeom>
        </p:spPr>
        <p:style>
          <a:lnRef idx="0">
            <a:schemeClr val="accent3"/>
          </a:lnRef>
          <a:fillRef idx="3">
            <a:schemeClr val="accent3"/>
          </a:fillRef>
          <a:effectRef idx="3">
            <a:schemeClr val="accent3"/>
          </a:effectRef>
          <a:fontRef idx="minor">
            <a:schemeClr val="lt1"/>
          </a:fontRef>
        </p:style>
        <p:txBody>
          <a:bodyPr wrap="square" lIns="91440" tIns="45720" rIns="91440" bIns="45720">
            <a:spAutoFit/>
          </a:bodyPr>
          <a:lstStyle/>
          <a:p>
            <a:pPr algn="ctr"/>
            <a:r>
              <a:rPr lang="ar-SA" sz="1200" b="1" dirty="0" smtClean="0">
                <a:ln w="17780" cmpd="sng">
                  <a:solidFill>
                    <a:sysClr val="windowText" lastClr="00000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rPr>
              <a:t>عودة </a:t>
            </a:r>
            <a:r>
              <a:rPr lang="ar-SA" sz="1200" b="1" dirty="0" err="1" smtClean="0">
                <a:ln w="17780" cmpd="sng">
                  <a:solidFill>
                    <a:sysClr val="windowText" lastClr="00000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rPr>
              <a:t>الى</a:t>
            </a:r>
            <a:r>
              <a:rPr lang="ar-SA" sz="1200" b="1" dirty="0" smtClean="0">
                <a:ln w="17780" cmpd="sng">
                  <a:solidFill>
                    <a:sysClr val="windowText" lastClr="00000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rPr>
              <a:t> الصفحة الرئيسية</a:t>
            </a:r>
            <a:endParaRPr lang="ar-SA" sz="1200" b="1" dirty="0">
              <a:ln w="17780" cmpd="sng">
                <a:solidFill>
                  <a:sysClr val="windowText" lastClr="00000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endParaRP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1000" fill="hold"/>
                                        <p:tgtEl>
                                          <p:spTgt spid="3"/>
                                        </p:tgtEl>
                                        <p:attrNameLst>
                                          <p:attrName>ppt_w</p:attrName>
                                        </p:attrNameLst>
                                      </p:cBhvr>
                                      <p:tavLst>
                                        <p:tav tm="0">
                                          <p:val>
                                            <p:strVal val="#ppt_w*0.70"/>
                                          </p:val>
                                        </p:tav>
                                        <p:tav tm="100000">
                                          <p:val>
                                            <p:strVal val="#ppt_w"/>
                                          </p:val>
                                        </p:tav>
                                      </p:tavLst>
                                    </p:anim>
                                    <p:anim calcmode="lin" valueType="num">
                                      <p:cBhvr>
                                        <p:cTn id="13" dur="1000" fill="hold"/>
                                        <p:tgtEl>
                                          <p:spTgt spid="3"/>
                                        </p:tgtEl>
                                        <p:attrNameLst>
                                          <p:attrName>ppt_h</p:attrName>
                                        </p:attrNameLst>
                                      </p:cBhvr>
                                      <p:tavLst>
                                        <p:tav tm="0">
                                          <p:val>
                                            <p:strVal val="#ppt_h"/>
                                          </p:val>
                                        </p:tav>
                                        <p:tav tm="100000">
                                          <p:val>
                                            <p:strVal val="#ppt_h"/>
                                          </p:val>
                                        </p:tav>
                                      </p:tavLst>
                                    </p:anim>
                                    <p:animEffect transition="in" filter="fade">
                                      <p:cBhvr>
                                        <p:cTn id="14"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1406" y="785794"/>
            <a:ext cx="8858280" cy="5755422"/>
          </a:xfrm>
          <a:prstGeom prst="rect">
            <a:avLst/>
          </a:prstGeom>
        </p:spPr>
        <p:txBody>
          <a:bodyPr wrap="square">
            <a:spAutoFit/>
          </a:bodyPr>
          <a:lstStyle/>
          <a:p>
            <a:r>
              <a:rPr lang="ar-SA" sz="3200" b="1" dirty="0">
                <a:solidFill>
                  <a:srgbClr val="00B050"/>
                </a:solidFill>
              </a:rPr>
              <a:t>فما هي المراقبة</a:t>
            </a:r>
            <a:r>
              <a:rPr lang="ar-SA" sz="3200" b="1" dirty="0" smtClean="0">
                <a:solidFill>
                  <a:srgbClr val="00B050"/>
                </a:solidFill>
              </a:rPr>
              <a:t>؟</a:t>
            </a:r>
          </a:p>
          <a:p>
            <a:r>
              <a:rPr lang="ar-SA" sz="2400" b="1" dirty="0" smtClean="0"/>
              <a:t> </a:t>
            </a:r>
            <a:r>
              <a:rPr lang="ar-SA" sz="2400" b="1" dirty="0"/>
              <a:t>قال ابن القيم رحمه الله في </a:t>
            </a:r>
            <a:r>
              <a:rPr lang="ar-SA" sz="2400" b="1" dirty="0" err="1"/>
              <a:t>مدارج</a:t>
            </a:r>
            <a:r>
              <a:rPr lang="ar-SA" sz="2400" b="1" dirty="0"/>
              <a:t> السالكين من منازل إياك نعبد وإياك نستعين</a:t>
            </a:r>
            <a:r>
              <a:rPr lang="ar-SA" sz="2400" b="1" dirty="0" smtClean="0"/>
              <a:t>:</a:t>
            </a:r>
          </a:p>
          <a:p>
            <a:r>
              <a:rPr lang="ar-SA" sz="2400" b="1" dirty="0" smtClean="0"/>
              <a:t> </a:t>
            </a:r>
            <a:r>
              <a:rPr lang="ar-SA" sz="2400" b="1" dirty="0">
                <a:solidFill>
                  <a:srgbClr val="00B050"/>
                </a:solidFill>
              </a:rPr>
              <a:t>المراقبة هي دوام علم العبد وتيقنه باطلاع الحق سبحانه وتعالى على ظاهره وباطنه، فاستدامته لهذا العلم واليقين بذلك هي المراقبة، وهي ثمرة علمه بأن الله سبحانه رقيب عليه ناظر إليه سامع لقوله مطلع على عمله، ومن راقب الله في خواطره عصمه الله في حركات جوارحه.</a:t>
            </a:r>
          </a:p>
          <a:p>
            <a:r>
              <a:rPr lang="ar-SA" sz="2400" b="1" dirty="0"/>
              <a:t>قال أحدهم: والله إني لأستحي أن ينظر الله في قلبي وفيه أحد سواه.</a:t>
            </a:r>
          </a:p>
          <a:p>
            <a:r>
              <a:rPr lang="ar-SA" sz="2400" b="1" dirty="0"/>
              <a:t>قال ذو النون: علامة المراقبة إيثار ما أنزل الله، وتعظيم ما عظم الله، وتصغير ما صغر الله.</a:t>
            </a:r>
          </a:p>
          <a:p>
            <a:r>
              <a:rPr lang="ar-SA" sz="2400" b="1" dirty="0"/>
              <a:t>وقال إبراهيم الخواص: </a:t>
            </a:r>
            <a:endParaRPr lang="ar-SA" sz="2400" b="1" dirty="0" smtClean="0"/>
          </a:p>
          <a:p>
            <a:r>
              <a:rPr lang="ar-SA" sz="2400" b="1" dirty="0" smtClean="0">
                <a:solidFill>
                  <a:srgbClr val="00B050"/>
                </a:solidFill>
              </a:rPr>
              <a:t>المراقبة</a:t>
            </a:r>
            <a:r>
              <a:rPr lang="ar-SA" sz="2400" b="1" dirty="0">
                <a:solidFill>
                  <a:srgbClr val="00B050"/>
                </a:solidFill>
              </a:rPr>
              <a:t>: خلوص السر والعلن لله جل في علاه، من علم أن الله يراه حيث كان، وأن الله مطلع على باطنه وظاهره وسره وعلانيته، واستحضر ذلك في خلوته أوجب له ذلك العلم واليقين.</a:t>
            </a:r>
          </a:p>
          <a:p>
            <a:r>
              <a:rPr lang="ar-SA" sz="2400" b="1" dirty="0"/>
              <a:t>كان بعض السلف يقول لأصحابه: زهدنا الله وإياكم في الحرام زهد من قدر عليه في الخلوة فعلم أن الله يراه فتركه من خشيته جل في علاه.</a:t>
            </a:r>
          </a:p>
        </p:txBody>
      </p:sp>
      <p:sp>
        <p:nvSpPr>
          <p:cNvPr id="3" name="مستطيل 2"/>
          <p:cNvSpPr/>
          <p:nvPr/>
        </p:nvSpPr>
        <p:spPr>
          <a:xfrm>
            <a:off x="-32" y="6143644"/>
            <a:ext cx="785818" cy="646331"/>
          </a:xfrm>
          <a:prstGeom prst="rect">
            <a:avLst/>
          </a:prstGeom>
        </p:spPr>
        <p:style>
          <a:lnRef idx="0">
            <a:schemeClr val="accent3"/>
          </a:lnRef>
          <a:fillRef idx="3">
            <a:schemeClr val="accent3"/>
          </a:fillRef>
          <a:effectRef idx="3">
            <a:schemeClr val="accent3"/>
          </a:effectRef>
          <a:fontRef idx="minor">
            <a:schemeClr val="lt1"/>
          </a:fontRef>
        </p:style>
        <p:txBody>
          <a:bodyPr wrap="square" lIns="91440" tIns="45720" rIns="91440" bIns="45720">
            <a:spAutoFit/>
          </a:bodyPr>
          <a:lstStyle/>
          <a:p>
            <a:pPr algn="ctr"/>
            <a:r>
              <a:rPr lang="ar-SA" sz="1200" b="1" dirty="0" smtClean="0">
                <a:ln w="17780" cmpd="sng">
                  <a:solidFill>
                    <a:sysClr val="windowText" lastClr="00000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rPr>
              <a:t>عودة </a:t>
            </a:r>
            <a:r>
              <a:rPr lang="ar-SA" sz="1200" b="1" dirty="0" err="1" smtClean="0">
                <a:ln w="17780" cmpd="sng">
                  <a:solidFill>
                    <a:sysClr val="windowText" lastClr="00000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rPr>
              <a:t>الى</a:t>
            </a:r>
            <a:r>
              <a:rPr lang="ar-SA" sz="1200" b="1" dirty="0" smtClean="0">
                <a:ln w="17780" cmpd="sng">
                  <a:solidFill>
                    <a:sysClr val="windowText" lastClr="00000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rPr>
              <a:t> الصفحة الرئيسية</a:t>
            </a:r>
            <a:endParaRPr lang="ar-SA" sz="1200" b="1" dirty="0">
              <a:ln w="17780" cmpd="sng">
                <a:solidFill>
                  <a:sysClr val="windowText" lastClr="00000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endParaRP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14282" y="1142984"/>
            <a:ext cx="8715404" cy="4862870"/>
          </a:xfrm>
          <a:prstGeom prst="rect">
            <a:avLst/>
          </a:prstGeom>
        </p:spPr>
        <p:txBody>
          <a:bodyPr wrap="square">
            <a:spAutoFit/>
          </a:bodyPr>
          <a:lstStyle/>
          <a:p>
            <a:r>
              <a:rPr lang="ar-SA" sz="3200" b="1" dirty="0">
                <a:solidFill>
                  <a:srgbClr val="00B050"/>
                </a:solidFill>
              </a:rPr>
              <a:t>أسماء الله الحسنى وأثرها على من استحضرها</a:t>
            </a:r>
          </a:p>
          <a:p>
            <a:r>
              <a:rPr lang="ar-SA" sz="2400" b="1" dirty="0"/>
              <a:t>فهيا معاً أحبتي ننظر في معاني هذه الأسماء وآثارها.</a:t>
            </a:r>
          </a:p>
          <a:p>
            <a:r>
              <a:rPr lang="ar-SA" sz="2400" b="1" dirty="0"/>
              <a:t>من آثار هذه المعاني والصفات: اعلم بارك الله فيك واعلمي رعاك الله! أن أسماء الله الحسنى هي التي أثبتها الله تعالى لنفسه وأثبتها له عبده ورسوله محمد صلى الله عليه وسلم وآمن </a:t>
            </a:r>
            <a:r>
              <a:rPr lang="ar-SA" sz="2400" b="1" dirty="0" err="1"/>
              <a:t>بها</a:t>
            </a:r>
            <a:r>
              <a:rPr lang="ar-SA" sz="2400" b="1" dirty="0"/>
              <a:t> جميع المؤمنين قال تعالى</a:t>
            </a:r>
            <a:r>
              <a:rPr lang="ar-SA" sz="2800" b="1" dirty="0" smtClean="0"/>
              <a:t>:</a:t>
            </a:r>
          </a:p>
          <a:p>
            <a:r>
              <a:rPr lang="ar-SA" sz="2400" b="1" dirty="0" smtClean="0">
                <a:solidFill>
                  <a:srgbClr val="FF0000"/>
                </a:solidFill>
              </a:rPr>
              <a:t>{</a:t>
            </a:r>
            <a:r>
              <a:rPr lang="ar-SA" sz="2400" b="1" dirty="0">
                <a:solidFill>
                  <a:srgbClr val="FF0000"/>
                </a:solidFill>
              </a:rPr>
              <a:t>وَلِلَّهِ الأَسْمَاءُ الْحُسْنَى فَادْعُوهُ </a:t>
            </a:r>
            <a:r>
              <a:rPr lang="ar-SA" sz="2400" b="1" dirty="0" err="1">
                <a:solidFill>
                  <a:srgbClr val="FF0000"/>
                </a:solidFill>
              </a:rPr>
              <a:t>بِهَا</a:t>
            </a:r>
            <a:r>
              <a:rPr lang="ar-SA" sz="2400" b="1" dirty="0">
                <a:solidFill>
                  <a:srgbClr val="FF0000"/>
                </a:solidFill>
              </a:rPr>
              <a:t> وَذَرُوا الَّذِينَ يُلْحِدُونَ فِي أَسْمَائِهِ سَيُجْزَوْنَ مَا كَانُوا يَعْمَلُونَ} </a:t>
            </a:r>
            <a:endParaRPr lang="ar-SA" sz="2400" b="1" dirty="0" smtClean="0">
              <a:solidFill>
                <a:srgbClr val="FF0000"/>
              </a:solidFill>
            </a:endParaRPr>
          </a:p>
          <a:p>
            <a:r>
              <a:rPr lang="ar-SA" b="1" dirty="0" smtClean="0"/>
              <a:t>[</a:t>
            </a:r>
            <a:r>
              <a:rPr lang="ar-SA" b="1" dirty="0"/>
              <a:t>الأعراف:180]، </a:t>
            </a:r>
            <a:endParaRPr lang="ar-SA" b="1" dirty="0" smtClean="0"/>
          </a:p>
          <a:p>
            <a:r>
              <a:rPr lang="ar-SA" sz="2800" b="1" dirty="0" smtClean="0"/>
              <a:t>وقال:</a:t>
            </a:r>
          </a:p>
          <a:p>
            <a:r>
              <a:rPr lang="ar-SA" sz="2800" b="1" dirty="0" smtClean="0"/>
              <a:t> </a:t>
            </a:r>
            <a:r>
              <a:rPr lang="ar-SA" sz="2400" b="1" dirty="0">
                <a:solidFill>
                  <a:srgbClr val="FF0000"/>
                </a:solidFill>
              </a:rPr>
              <a:t>{قُلِ ادْعُوا اللَّهَ أَوِ ادْعُوا الرَّحْمَنَ أَيًّا مَّا تَدْعُوا فَلَهُ الأَسْمَاءُ الْحُسْنَى وَلا تَجْهَرْ بِصَلاتِكَ وَلا تُخَافِتْ </a:t>
            </a:r>
            <a:r>
              <a:rPr lang="ar-SA" sz="2400" b="1" dirty="0" err="1">
                <a:solidFill>
                  <a:srgbClr val="FF0000"/>
                </a:solidFill>
              </a:rPr>
              <a:t>بِهَا</a:t>
            </a:r>
            <a:r>
              <a:rPr lang="ar-SA" sz="2400" b="1" dirty="0">
                <a:solidFill>
                  <a:srgbClr val="FF0000"/>
                </a:solidFill>
              </a:rPr>
              <a:t> وَابْتَغِ بَيْنَ ذَلِكَ سَبِيلًا} </a:t>
            </a:r>
            <a:r>
              <a:rPr lang="ar-SA" b="1" dirty="0"/>
              <a:t>[الإسراء:110</a:t>
            </a:r>
            <a:r>
              <a:rPr lang="ar-SA" b="1" dirty="0" smtClean="0"/>
              <a:t>]،</a:t>
            </a:r>
          </a:p>
          <a:p>
            <a:r>
              <a:rPr lang="ar-SA" b="1" dirty="0" smtClean="0"/>
              <a:t> </a:t>
            </a:r>
            <a:r>
              <a:rPr lang="ar-SA" sz="2400" b="1" dirty="0"/>
              <a:t>وقال: </a:t>
            </a:r>
            <a:r>
              <a:rPr lang="ar-SA" sz="2400" b="1" dirty="0">
                <a:solidFill>
                  <a:srgbClr val="FF0000"/>
                </a:solidFill>
              </a:rPr>
              <a:t>{اللَّهُ لا إِلَهَ إِلَّا هُوَ لَهُ الأَسْمَاءُ الْحُسْنَى} </a:t>
            </a:r>
            <a:r>
              <a:rPr lang="ar-SA" b="1" dirty="0"/>
              <a:t>[طه:8].</a:t>
            </a:r>
            <a:endParaRPr lang="ar-SA" sz="2400" b="1" dirty="0"/>
          </a:p>
        </p:txBody>
      </p:sp>
      <p:sp>
        <p:nvSpPr>
          <p:cNvPr id="3" name="مستطيل 2"/>
          <p:cNvSpPr/>
          <p:nvPr/>
        </p:nvSpPr>
        <p:spPr>
          <a:xfrm>
            <a:off x="-32" y="6143644"/>
            <a:ext cx="785818" cy="646331"/>
          </a:xfrm>
          <a:prstGeom prst="rect">
            <a:avLst/>
          </a:prstGeom>
        </p:spPr>
        <p:style>
          <a:lnRef idx="0">
            <a:schemeClr val="accent3"/>
          </a:lnRef>
          <a:fillRef idx="3">
            <a:schemeClr val="accent3"/>
          </a:fillRef>
          <a:effectRef idx="3">
            <a:schemeClr val="accent3"/>
          </a:effectRef>
          <a:fontRef idx="minor">
            <a:schemeClr val="lt1"/>
          </a:fontRef>
        </p:style>
        <p:txBody>
          <a:bodyPr wrap="square" lIns="91440" tIns="45720" rIns="91440" bIns="45720">
            <a:spAutoFit/>
          </a:bodyPr>
          <a:lstStyle/>
          <a:p>
            <a:pPr algn="ctr"/>
            <a:r>
              <a:rPr lang="ar-SA" sz="1200" b="1" dirty="0" smtClean="0">
                <a:ln w="17780" cmpd="sng">
                  <a:solidFill>
                    <a:sysClr val="windowText" lastClr="00000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rPr>
              <a:t>عودة </a:t>
            </a:r>
            <a:r>
              <a:rPr lang="ar-SA" sz="1200" b="1" dirty="0" err="1" smtClean="0">
                <a:ln w="17780" cmpd="sng">
                  <a:solidFill>
                    <a:sysClr val="windowText" lastClr="00000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rPr>
              <a:t>الى</a:t>
            </a:r>
            <a:r>
              <a:rPr lang="ar-SA" sz="1200" b="1" dirty="0" smtClean="0">
                <a:ln w="17780" cmpd="sng">
                  <a:solidFill>
                    <a:sysClr val="windowText" lastClr="00000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rPr>
              <a:t> الصفحة الرئيسية</a:t>
            </a:r>
            <a:endParaRPr lang="ar-SA" sz="1200" b="1" dirty="0">
              <a:ln w="17780" cmpd="sng">
                <a:solidFill>
                  <a:sysClr val="windowText" lastClr="00000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endParaRP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1639</Words>
  <Application>Microsoft Office PowerPoint</Application>
  <PresentationFormat>عرض على الشاشة (3:4)‏</PresentationFormat>
  <Paragraphs>90</Paragraphs>
  <Slides>12</Slides>
  <Notes>0</Notes>
  <HiddenSlides>0</HiddenSlides>
  <MMClips>0</MMClips>
  <ScaleCrop>false</ScaleCrop>
  <HeadingPairs>
    <vt:vector size="4" baseType="variant">
      <vt:variant>
        <vt:lpstr>سمة</vt:lpstr>
      </vt:variant>
      <vt:variant>
        <vt:i4>1</vt:i4>
      </vt:variant>
      <vt:variant>
        <vt:lpstr>عناوين الشرائح</vt:lpstr>
      </vt:variant>
      <vt:variant>
        <vt:i4>12</vt:i4>
      </vt:variant>
    </vt:vector>
  </HeadingPairs>
  <TitlesOfParts>
    <vt:vector size="13" baseType="lpstr">
      <vt:lpstr>سمة Office</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reda</dc:creator>
  <cp:lastModifiedBy>reda</cp:lastModifiedBy>
  <cp:revision>6</cp:revision>
  <dcterms:created xsi:type="dcterms:W3CDTF">2013-05-02T14:44:18Z</dcterms:created>
  <dcterms:modified xsi:type="dcterms:W3CDTF">2013-05-02T15:33:40Z</dcterms:modified>
</cp:coreProperties>
</file>