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0" r:id="rId1"/>
  </p:sldMasterIdLst>
  <p:notesMasterIdLst>
    <p:notesMasterId r:id="rId12"/>
  </p:notesMasterIdLst>
  <p:handoutMasterIdLst>
    <p:handoutMasterId r:id="rId13"/>
  </p:handoutMasterIdLst>
  <p:sldIdLst>
    <p:sldId id="260" r:id="rId2"/>
    <p:sldId id="267" r:id="rId3"/>
    <p:sldId id="268" r:id="rId4"/>
    <p:sldId id="269" r:id="rId5"/>
    <p:sldId id="274" r:id="rId6"/>
    <p:sldId id="273" r:id="rId7"/>
    <p:sldId id="275" r:id="rId8"/>
    <p:sldId id="270" r:id="rId9"/>
    <p:sldId id="271" r:id="rId10"/>
    <p:sldId id="272" r:id="rId11"/>
  </p:sldIdLst>
  <p:sldSz cx="9144000" cy="6858000" type="screen4x3"/>
  <p:notesSz cx="69977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crosoft Corporation" initials="" lastIdx="6" clrIdx="0"/>
  <p:cmAuthor id="1" name="Elisabeth Keating" initials="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777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9677" autoAdjust="0"/>
    <p:restoredTop sz="94707" autoAdjust="0"/>
  </p:normalViewPr>
  <p:slideViewPr>
    <p:cSldViewPr>
      <p:cViewPr varScale="1">
        <p:scale>
          <a:sx n="70" d="100"/>
          <a:sy n="70" d="100"/>
        </p:scale>
        <p:origin x="-39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1302" y="-90"/>
      </p:cViewPr>
      <p:guideLst>
        <p:guide orient="horz" pos="2924"/>
        <p:guide pos="22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Verdana" pitchFamily="34" charset="0"/>
              </a:defRPr>
            </a:lvl1pPr>
          </a:lstStyle>
          <a:p>
            <a:endParaRPr lang="en-US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Verdana" pitchFamily="34" charset="0"/>
              </a:defRPr>
            </a:lvl1pPr>
          </a:lstStyle>
          <a:p>
            <a:endParaRPr lang="en-US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Verdana" pitchFamily="34" charset="0"/>
              </a:defRPr>
            </a:lvl1pPr>
          </a:lstStyle>
          <a:p>
            <a:endParaRPr lang="en-US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Verdana" pitchFamily="34" charset="0"/>
              </a:defRPr>
            </a:lvl1pPr>
          </a:lstStyle>
          <a:p>
            <a:fld id="{526A9D0C-FF77-4B75-82CD-2D03234F487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Verdana" pitchFamily="34" charset="0"/>
              </a:defRPr>
            </a:lvl1pPr>
          </a:lstStyle>
          <a:p>
            <a:endParaRPr lang="en-US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Verdana" pitchFamily="34" charset="0"/>
              </a:defRPr>
            </a:lvl1pPr>
          </a:lstStyle>
          <a:p>
            <a:endParaRPr lang="en-US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Verdana" pitchFamily="34" charset="0"/>
              </a:defRPr>
            </a:lvl1pPr>
          </a:lstStyle>
          <a:p>
            <a:endParaRPr lang="en-US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Verdana" pitchFamily="34" charset="0"/>
              </a:defRPr>
            </a:lvl1pPr>
          </a:lstStyle>
          <a:p>
            <a:fld id="{548F7055-2089-4F75-97B3-9A6859E1F8D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B499B6-C494-4C56-9B0A-23E1AF1CBECB}" type="slidenum">
              <a:rPr lang="en-US"/>
              <a:pPr/>
              <a:t>1</a:t>
            </a:fld>
            <a:endParaRPr lang="en-US"/>
          </a:p>
        </p:txBody>
      </p:sp>
      <p:sp>
        <p:nvSpPr>
          <p:cNvPr id="370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0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AutoShape 2"/>
          <p:cNvSpPr>
            <a:spLocks noChangeArrowheads="1"/>
          </p:cNvSpPr>
          <p:nvPr/>
        </p:nvSpPr>
        <p:spPr bwMode="auto">
          <a:xfrm>
            <a:off x="304800" y="381000"/>
            <a:ext cx="8534400" cy="59436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123" name="AutoShape 3"/>
          <p:cNvSpPr>
            <a:spLocks noChangeArrowheads="1"/>
          </p:cNvSpPr>
          <p:nvPr/>
        </p:nvSpPr>
        <p:spPr bwMode="auto">
          <a:xfrm>
            <a:off x="381000" y="457200"/>
            <a:ext cx="8382000" cy="5791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124" name="Line 4"/>
          <p:cNvSpPr>
            <a:spLocks noChangeShapeType="1"/>
          </p:cNvSpPr>
          <p:nvPr/>
        </p:nvSpPr>
        <p:spPr bwMode="auto">
          <a:xfrm>
            <a:off x="1447800" y="2514600"/>
            <a:ext cx="6934200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89125" name="AutoShape 5"/>
          <p:cNvSpPr>
            <a:spLocks noChangeArrowheads="1"/>
          </p:cNvSpPr>
          <p:nvPr/>
        </p:nvSpPr>
        <p:spPr bwMode="auto">
          <a:xfrm>
            <a:off x="-2667000" y="1981200"/>
            <a:ext cx="3657600" cy="3657600"/>
          </a:xfrm>
          <a:custGeom>
            <a:avLst/>
            <a:gdLst>
              <a:gd name="G0" fmla="+- 14556 0 0"/>
              <a:gd name="G1" fmla="+- -31111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46556" y="3502"/>
              </a:cxn>
              <a:cxn ang="0">
                <a:pos x="64000" y="32000"/>
              </a:cxn>
              <a:cxn ang="0">
                <a:pos x="46556" y="60497"/>
              </a:cxn>
              <a:cxn ang="0">
                <a:pos x="46556" y="60497"/>
              </a:cxn>
              <a:cxn ang="0">
                <a:pos x="46555" y="60497"/>
              </a:cxn>
              <a:cxn ang="0">
                <a:pos x="46556" y="60498"/>
              </a:cxn>
              <a:cxn ang="0">
                <a:pos x="46556" y="3502"/>
              </a:cxn>
              <a:cxn ang="0">
                <a:pos x="46555" y="3502"/>
              </a:cxn>
              <a:cxn ang="0">
                <a:pos x="46556" y="3502"/>
              </a:cxn>
            </a:cxnLst>
            <a:rect l="T13" t="T15" r="T17" b="T19"/>
            <a:pathLst>
              <a:path w="64000" h="64000">
                <a:moveTo>
                  <a:pt x="46556" y="3502"/>
                </a:moveTo>
                <a:cubicBezTo>
                  <a:pt x="57262" y="8970"/>
                  <a:pt x="64000" y="19978"/>
                  <a:pt x="64000" y="32000"/>
                </a:cubicBezTo>
                <a:cubicBezTo>
                  <a:pt x="64000" y="44021"/>
                  <a:pt x="57262" y="55029"/>
                  <a:pt x="46556" y="60497"/>
                </a:cubicBezTo>
                <a:cubicBezTo>
                  <a:pt x="46556" y="60497"/>
                  <a:pt x="46556" y="60497"/>
                  <a:pt x="46555" y="60497"/>
                </a:cubicBezTo>
                <a:lnTo>
                  <a:pt x="46556" y="60498"/>
                </a:lnTo>
                <a:lnTo>
                  <a:pt x="46556" y="3502"/>
                </a:lnTo>
                <a:lnTo>
                  <a:pt x="46555" y="3502"/>
                </a:lnTo>
                <a:cubicBezTo>
                  <a:pt x="46556" y="3502"/>
                  <a:pt x="46556" y="3502"/>
                  <a:pt x="46556" y="3502"/>
                </a:cubicBezTo>
                <a:close/>
              </a:path>
            </a:pathLst>
          </a:custGeom>
          <a:solidFill>
            <a:schemeClr val="accent2">
              <a:alpha val="58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389126" name="AutoShape 6"/>
          <p:cNvSpPr>
            <a:spLocks noChangeArrowheads="1"/>
          </p:cNvSpPr>
          <p:nvPr/>
        </p:nvSpPr>
        <p:spPr bwMode="auto">
          <a:xfrm>
            <a:off x="-3352800" y="533400"/>
            <a:ext cx="4038600" cy="4038600"/>
          </a:xfrm>
          <a:custGeom>
            <a:avLst/>
            <a:gdLst>
              <a:gd name="G0" fmla="+- 21057 0 0"/>
              <a:gd name="G1" fmla="+- -28403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53057" y="7904"/>
              </a:cxn>
              <a:cxn ang="0">
                <a:pos x="64000" y="32000"/>
              </a:cxn>
              <a:cxn ang="0">
                <a:pos x="53057" y="56095"/>
              </a:cxn>
              <a:cxn ang="0">
                <a:pos x="53057" y="56095"/>
              </a:cxn>
              <a:cxn ang="0">
                <a:pos x="53056" y="56095"/>
              </a:cxn>
              <a:cxn ang="0">
                <a:pos x="53057" y="56096"/>
              </a:cxn>
              <a:cxn ang="0">
                <a:pos x="53057" y="7904"/>
              </a:cxn>
              <a:cxn ang="0">
                <a:pos x="53056" y="7904"/>
              </a:cxn>
              <a:cxn ang="0">
                <a:pos x="53057" y="7904"/>
              </a:cxn>
            </a:cxnLst>
            <a:rect l="T13" t="T15" r="T17" b="T19"/>
            <a:pathLst>
              <a:path w="64000" h="64000">
                <a:moveTo>
                  <a:pt x="53057" y="7904"/>
                </a:moveTo>
                <a:cubicBezTo>
                  <a:pt x="60010" y="13981"/>
                  <a:pt x="64000" y="22765"/>
                  <a:pt x="64000" y="32000"/>
                </a:cubicBezTo>
                <a:cubicBezTo>
                  <a:pt x="64000" y="41234"/>
                  <a:pt x="60010" y="50018"/>
                  <a:pt x="53057" y="56095"/>
                </a:cubicBezTo>
                <a:cubicBezTo>
                  <a:pt x="53057" y="56095"/>
                  <a:pt x="53057" y="56095"/>
                  <a:pt x="53056" y="56095"/>
                </a:cubicBezTo>
                <a:lnTo>
                  <a:pt x="53057" y="56096"/>
                </a:lnTo>
                <a:lnTo>
                  <a:pt x="53057" y="7904"/>
                </a:lnTo>
                <a:lnTo>
                  <a:pt x="53056" y="7904"/>
                </a:lnTo>
                <a:cubicBezTo>
                  <a:pt x="53057" y="7904"/>
                  <a:pt x="53057" y="7904"/>
                  <a:pt x="53057" y="7904"/>
                </a:cubicBezTo>
                <a:close/>
              </a:path>
            </a:pathLst>
          </a:custGeom>
          <a:solidFill>
            <a:schemeClr val="hlink">
              <a:alpha val="60001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38912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015162" cy="14446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891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048000"/>
            <a:ext cx="7015162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89129" name="Rectangle 9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89130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89131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37378DE-3BFC-4EBD-B876-B00D3D0C048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89132" name="AutoShape 12"/>
          <p:cNvSpPr>
            <a:spLocks noChangeArrowheads="1"/>
          </p:cNvSpPr>
          <p:nvPr userDrawn="1"/>
        </p:nvSpPr>
        <p:spPr bwMode="auto">
          <a:xfrm>
            <a:off x="304800" y="381000"/>
            <a:ext cx="8534400" cy="59436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133" name="AutoShape 13"/>
          <p:cNvSpPr>
            <a:spLocks noChangeArrowheads="1"/>
          </p:cNvSpPr>
          <p:nvPr userDrawn="1"/>
        </p:nvSpPr>
        <p:spPr bwMode="auto">
          <a:xfrm>
            <a:off x="381000" y="457200"/>
            <a:ext cx="8382000" cy="5791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134" name="Line 14"/>
          <p:cNvSpPr>
            <a:spLocks noChangeShapeType="1"/>
          </p:cNvSpPr>
          <p:nvPr userDrawn="1"/>
        </p:nvSpPr>
        <p:spPr bwMode="auto">
          <a:xfrm>
            <a:off x="1447800" y="2514600"/>
            <a:ext cx="6934200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89135" name="AutoShape 15"/>
          <p:cNvSpPr>
            <a:spLocks noChangeArrowheads="1"/>
          </p:cNvSpPr>
          <p:nvPr userDrawn="1"/>
        </p:nvSpPr>
        <p:spPr bwMode="auto">
          <a:xfrm>
            <a:off x="-2667000" y="1981200"/>
            <a:ext cx="3657600" cy="3657600"/>
          </a:xfrm>
          <a:custGeom>
            <a:avLst/>
            <a:gdLst>
              <a:gd name="G0" fmla="+- 14556 0 0"/>
              <a:gd name="G1" fmla="+- -31111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46556" y="3502"/>
              </a:cxn>
              <a:cxn ang="0">
                <a:pos x="64000" y="32000"/>
              </a:cxn>
              <a:cxn ang="0">
                <a:pos x="46556" y="60497"/>
              </a:cxn>
              <a:cxn ang="0">
                <a:pos x="46556" y="60497"/>
              </a:cxn>
              <a:cxn ang="0">
                <a:pos x="46555" y="60497"/>
              </a:cxn>
              <a:cxn ang="0">
                <a:pos x="46556" y="60498"/>
              </a:cxn>
              <a:cxn ang="0">
                <a:pos x="46556" y="3502"/>
              </a:cxn>
              <a:cxn ang="0">
                <a:pos x="46555" y="3502"/>
              </a:cxn>
              <a:cxn ang="0">
                <a:pos x="46556" y="3502"/>
              </a:cxn>
            </a:cxnLst>
            <a:rect l="T13" t="T15" r="T17" b="T19"/>
            <a:pathLst>
              <a:path w="64000" h="64000">
                <a:moveTo>
                  <a:pt x="46556" y="3502"/>
                </a:moveTo>
                <a:cubicBezTo>
                  <a:pt x="57262" y="8970"/>
                  <a:pt x="64000" y="19978"/>
                  <a:pt x="64000" y="32000"/>
                </a:cubicBezTo>
                <a:cubicBezTo>
                  <a:pt x="64000" y="44021"/>
                  <a:pt x="57262" y="55029"/>
                  <a:pt x="46556" y="60497"/>
                </a:cubicBezTo>
                <a:cubicBezTo>
                  <a:pt x="46556" y="60497"/>
                  <a:pt x="46556" y="60497"/>
                  <a:pt x="46555" y="60497"/>
                </a:cubicBezTo>
                <a:lnTo>
                  <a:pt x="46556" y="60498"/>
                </a:lnTo>
                <a:lnTo>
                  <a:pt x="46556" y="3502"/>
                </a:lnTo>
                <a:lnTo>
                  <a:pt x="46555" y="3502"/>
                </a:lnTo>
                <a:cubicBezTo>
                  <a:pt x="46556" y="3502"/>
                  <a:pt x="46556" y="3502"/>
                  <a:pt x="46556" y="3502"/>
                </a:cubicBezTo>
                <a:close/>
              </a:path>
            </a:pathLst>
          </a:custGeom>
          <a:solidFill>
            <a:schemeClr val="accent2">
              <a:alpha val="58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389136" name="AutoShape 16"/>
          <p:cNvSpPr>
            <a:spLocks noChangeArrowheads="1"/>
          </p:cNvSpPr>
          <p:nvPr userDrawn="1"/>
        </p:nvSpPr>
        <p:spPr bwMode="auto">
          <a:xfrm>
            <a:off x="-3352800" y="533400"/>
            <a:ext cx="4038600" cy="4038600"/>
          </a:xfrm>
          <a:custGeom>
            <a:avLst/>
            <a:gdLst>
              <a:gd name="G0" fmla="+- 21057 0 0"/>
              <a:gd name="G1" fmla="+- -28403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53057" y="7904"/>
              </a:cxn>
              <a:cxn ang="0">
                <a:pos x="64000" y="32000"/>
              </a:cxn>
              <a:cxn ang="0">
                <a:pos x="53057" y="56095"/>
              </a:cxn>
              <a:cxn ang="0">
                <a:pos x="53057" y="56095"/>
              </a:cxn>
              <a:cxn ang="0">
                <a:pos x="53056" y="56095"/>
              </a:cxn>
              <a:cxn ang="0">
                <a:pos x="53057" y="56096"/>
              </a:cxn>
              <a:cxn ang="0">
                <a:pos x="53057" y="7904"/>
              </a:cxn>
              <a:cxn ang="0">
                <a:pos x="53056" y="7904"/>
              </a:cxn>
              <a:cxn ang="0">
                <a:pos x="53057" y="7904"/>
              </a:cxn>
            </a:cxnLst>
            <a:rect l="T13" t="T15" r="T17" b="T19"/>
            <a:pathLst>
              <a:path w="64000" h="64000">
                <a:moveTo>
                  <a:pt x="53057" y="7904"/>
                </a:moveTo>
                <a:cubicBezTo>
                  <a:pt x="60010" y="13981"/>
                  <a:pt x="64000" y="22765"/>
                  <a:pt x="64000" y="32000"/>
                </a:cubicBezTo>
                <a:cubicBezTo>
                  <a:pt x="64000" y="41234"/>
                  <a:pt x="60010" y="50018"/>
                  <a:pt x="53057" y="56095"/>
                </a:cubicBezTo>
                <a:cubicBezTo>
                  <a:pt x="53057" y="56095"/>
                  <a:pt x="53057" y="56095"/>
                  <a:pt x="53056" y="56095"/>
                </a:cubicBezTo>
                <a:lnTo>
                  <a:pt x="53057" y="56096"/>
                </a:lnTo>
                <a:lnTo>
                  <a:pt x="53057" y="7904"/>
                </a:lnTo>
                <a:lnTo>
                  <a:pt x="53056" y="7904"/>
                </a:lnTo>
                <a:cubicBezTo>
                  <a:pt x="53057" y="7904"/>
                  <a:pt x="53057" y="7904"/>
                  <a:pt x="53057" y="7904"/>
                </a:cubicBezTo>
                <a:close/>
              </a:path>
            </a:pathLst>
          </a:custGeom>
          <a:solidFill>
            <a:schemeClr val="hlink">
              <a:alpha val="60001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565297-F896-43E9-8564-60B0161B7E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BC4C89-F9E4-4BAB-95B4-9BC6DB76A89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27F8A7-C1D7-4FDC-8ED9-C6CB92B981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F1BD5A-C9D2-473C-955A-5D3EA58D5A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0ECF8B-607E-4706-8596-CBDF078B83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87F8EC-915B-46CF-BB72-824B0DE367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01E7D5-4469-4EA3-B8FA-1D46B15072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3A9584-0BC7-47A1-A74E-984B436F8B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6287C9-D835-4893-A100-B2F36DF1E4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2418B5-F001-4562-ADC6-A42D5C8FBD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8098" name="Group 2"/>
          <p:cNvGrpSpPr>
            <a:grpSpLocks/>
          </p:cNvGrpSpPr>
          <p:nvPr/>
        </p:nvGrpSpPr>
        <p:grpSpPr bwMode="auto">
          <a:xfrm>
            <a:off x="76200" y="152400"/>
            <a:ext cx="8991600" cy="6629400"/>
            <a:chOff x="48" y="96"/>
            <a:chExt cx="5664" cy="4176"/>
          </a:xfrm>
        </p:grpSpPr>
        <p:sp>
          <p:nvSpPr>
            <p:cNvPr id="388099" name="AutoShape 3"/>
            <p:cNvSpPr>
              <a:spLocks noChangeArrowheads="1"/>
            </p:cNvSpPr>
            <p:nvPr userDrawn="1"/>
          </p:nvSpPr>
          <p:spPr bwMode="auto">
            <a:xfrm>
              <a:off x="48" y="96"/>
              <a:ext cx="5664" cy="4176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100" name="AutoShape 4"/>
            <p:cNvSpPr>
              <a:spLocks noChangeArrowheads="1"/>
            </p:cNvSpPr>
            <p:nvPr userDrawn="1"/>
          </p:nvSpPr>
          <p:spPr bwMode="auto">
            <a:xfrm>
              <a:off x="96" y="144"/>
              <a:ext cx="5568" cy="4080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88101" name="Line 5"/>
          <p:cNvSpPr>
            <a:spLocks noChangeShapeType="1"/>
          </p:cNvSpPr>
          <p:nvPr/>
        </p:nvSpPr>
        <p:spPr bwMode="auto">
          <a:xfrm>
            <a:off x="1371600" y="1524000"/>
            <a:ext cx="7315200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88102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88103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88104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388105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388106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+mn-lt"/>
              </a:defRPr>
            </a:lvl1pPr>
          </a:lstStyle>
          <a:p>
            <a:fld id="{9E945638-7B3E-4D60-8A0C-0191ED35BF3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88107" name="AutoShape 11"/>
          <p:cNvSpPr>
            <a:spLocks noChangeArrowheads="1"/>
          </p:cNvSpPr>
          <p:nvPr/>
        </p:nvSpPr>
        <p:spPr bwMode="auto">
          <a:xfrm>
            <a:off x="-2819400" y="1447800"/>
            <a:ext cx="3657600" cy="3657600"/>
          </a:xfrm>
          <a:custGeom>
            <a:avLst/>
            <a:gdLst>
              <a:gd name="G0" fmla="+- 17444 0 0"/>
              <a:gd name="G1" fmla="+- -28889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49444" y="5172"/>
              </a:cxn>
              <a:cxn ang="0">
                <a:pos x="64000" y="32000"/>
              </a:cxn>
              <a:cxn ang="0">
                <a:pos x="49444" y="58827"/>
              </a:cxn>
              <a:cxn ang="0">
                <a:pos x="49444" y="58827"/>
              </a:cxn>
              <a:cxn ang="0">
                <a:pos x="49443" y="58827"/>
              </a:cxn>
              <a:cxn ang="0">
                <a:pos x="49444" y="58828"/>
              </a:cxn>
              <a:cxn ang="0">
                <a:pos x="49444" y="5172"/>
              </a:cxn>
              <a:cxn ang="0">
                <a:pos x="49443" y="5172"/>
              </a:cxn>
              <a:cxn ang="0">
                <a:pos x="49444" y="5172"/>
              </a:cxn>
            </a:cxnLst>
            <a:rect l="T13" t="T15" r="T17" b="T19"/>
            <a:pathLst>
              <a:path w="64000" h="64000">
                <a:moveTo>
                  <a:pt x="49444" y="5172"/>
                </a:moveTo>
                <a:cubicBezTo>
                  <a:pt x="58522" y="11076"/>
                  <a:pt x="64000" y="21170"/>
                  <a:pt x="64000" y="32000"/>
                </a:cubicBezTo>
                <a:cubicBezTo>
                  <a:pt x="64000" y="42829"/>
                  <a:pt x="58522" y="52923"/>
                  <a:pt x="49444" y="58827"/>
                </a:cubicBezTo>
                <a:cubicBezTo>
                  <a:pt x="49444" y="58827"/>
                  <a:pt x="49443" y="58827"/>
                  <a:pt x="49443" y="58827"/>
                </a:cubicBezTo>
                <a:lnTo>
                  <a:pt x="49444" y="58828"/>
                </a:lnTo>
                <a:lnTo>
                  <a:pt x="49444" y="5172"/>
                </a:lnTo>
                <a:lnTo>
                  <a:pt x="49443" y="5172"/>
                </a:lnTo>
                <a:cubicBezTo>
                  <a:pt x="49443" y="5172"/>
                  <a:pt x="49444" y="5172"/>
                  <a:pt x="49444" y="5172"/>
                </a:cubicBezTo>
                <a:close/>
              </a:path>
            </a:pathLst>
          </a:custGeom>
          <a:solidFill>
            <a:schemeClr val="accent2">
              <a:alpha val="58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388108" name="AutoShape 12"/>
          <p:cNvSpPr>
            <a:spLocks noChangeArrowheads="1"/>
          </p:cNvSpPr>
          <p:nvPr/>
        </p:nvSpPr>
        <p:spPr bwMode="auto">
          <a:xfrm>
            <a:off x="-3352800" y="0"/>
            <a:ext cx="4038600" cy="4038600"/>
          </a:xfrm>
          <a:custGeom>
            <a:avLst/>
            <a:gdLst>
              <a:gd name="G0" fmla="+- 21057 0 0"/>
              <a:gd name="G1" fmla="+- -28403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53057" y="7904"/>
              </a:cxn>
              <a:cxn ang="0">
                <a:pos x="64000" y="32000"/>
              </a:cxn>
              <a:cxn ang="0">
                <a:pos x="53057" y="56095"/>
              </a:cxn>
              <a:cxn ang="0">
                <a:pos x="53057" y="56095"/>
              </a:cxn>
              <a:cxn ang="0">
                <a:pos x="53056" y="56095"/>
              </a:cxn>
              <a:cxn ang="0">
                <a:pos x="53057" y="56096"/>
              </a:cxn>
              <a:cxn ang="0">
                <a:pos x="53057" y="7904"/>
              </a:cxn>
              <a:cxn ang="0">
                <a:pos x="53056" y="7904"/>
              </a:cxn>
              <a:cxn ang="0">
                <a:pos x="53057" y="7904"/>
              </a:cxn>
            </a:cxnLst>
            <a:rect l="T13" t="T15" r="T17" b="T19"/>
            <a:pathLst>
              <a:path w="64000" h="64000">
                <a:moveTo>
                  <a:pt x="53057" y="7904"/>
                </a:moveTo>
                <a:cubicBezTo>
                  <a:pt x="60010" y="13981"/>
                  <a:pt x="64000" y="22765"/>
                  <a:pt x="64000" y="32000"/>
                </a:cubicBezTo>
                <a:cubicBezTo>
                  <a:pt x="64000" y="41234"/>
                  <a:pt x="60010" y="50018"/>
                  <a:pt x="53057" y="56095"/>
                </a:cubicBezTo>
                <a:cubicBezTo>
                  <a:pt x="53057" y="56095"/>
                  <a:pt x="53057" y="56095"/>
                  <a:pt x="53056" y="56095"/>
                </a:cubicBezTo>
                <a:lnTo>
                  <a:pt x="53057" y="56096"/>
                </a:lnTo>
                <a:lnTo>
                  <a:pt x="53057" y="7904"/>
                </a:lnTo>
                <a:lnTo>
                  <a:pt x="53056" y="7904"/>
                </a:lnTo>
                <a:cubicBezTo>
                  <a:pt x="53057" y="7904"/>
                  <a:pt x="53057" y="7904"/>
                  <a:pt x="53057" y="7904"/>
                </a:cubicBezTo>
                <a:close/>
              </a:path>
            </a:pathLst>
          </a:custGeom>
          <a:solidFill>
            <a:schemeClr val="hlink">
              <a:alpha val="60001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  <p:grpSp>
        <p:nvGrpSpPr>
          <p:cNvPr id="388109" name="Group 13"/>
          <p:cNvGrpSpPr>
            <a:grpSpLocks/>
          </p:cNvGrpSpPr>
          <p:nvPr/>
        </p:nvGrpSpPr>
        <p:grpSpPr bwMode="auto">
          <a:xfrm>
            <a:off x="76200" y="152400"/>
            <a:ext cx="8991600" cy="6629400"/>
            <a:chOff x="48" y="96"/>
            <a:chExt cx="5664" cy="4176"/>
          </a:xfrm>
        </p:grpSpPr>
        <p:sp>
          <p:nvSpPr>
            <p:cNvPr id="388110" name="AutoShape 14"/>
            <p:cNvSpPr>
              <a:spLocks noChangeArrowheads="1"/>
            </p:cNvSpPr>
            <p:nvPr userDrawn="1"/>
          </p:nvSpPr>
          <p:spPr bwMode="auto">
            <a:xfrm>
              <a:off x="48" y="96"/>
              <a:ext cx="5664" cy="4176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111" name="AutoShape 15"/>
            <p:cNvSpPr>
              <a:spLocks noChangeArrowheads="1"/>
            </p:cNvSpPr>
            <p:nvPr userDrawn="1"/>
          </p:nvSpPr>
          <p:spPr bwMode="auto">
            <a:xfrm>
              <a:off x="96" y="144"/>
              <a:ext cx="5568" cy="4080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88112" name="Line 16"/>
          <p:cNvSpPr>
            <a:spLocks noChangeShapeType="1"/>
          </p:cNvSpPr>
          <p:nvPr/>
        </p:nvSpPr>
        <p:spPr bwMode="auto">
          <a:xfrm>
            <a:off x="1371600" y="1524000"/>
            <a:ext cx="7315200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88113" name="AutoShape 17"/>
          <p:cNvSpPr>
            <a:spLocks noChangeArrowheads="1"/>
          </p:cNvSpPr>
          <p:nvPr/>
        </p:nvSpPr>
        <p:spPr bwMode="auto">
          <a:xfrm>
            <a:off x="-2819400" y="1447800"/>
            <a:ext cx="3657600" cy="3657600"/>
          </a:xfrm>
          <a:custGeom>
            <a:avLst/>
            <a:gdLst>
              <a:gd name="G0" fmla="+- 17444 0 0"/>
              <a:gd name="G1" fmla="+- -28889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49444" y="5172"/>
              </a:cxn>
              <a:cxn ang="0">
                <a:pos x="64000" y="32000"/>
              </a:cxn>
              <a:cxn ang="0">
                <a:pos x="49444" y="58827"/>
              </a:cxn>
              <a:cxn ang="0">
                <a:pos x="49444" y="58827"/>
              </a:cxn>
              <a:cxn ang="0">
                <a:pos x="49443" y="58827"/>
              </a:cxn>
              <a:cxn ang="0">
                <a:pos x="49444" y="58828"/>
              </a:cxn>
              <a:cxn ang="0">
                <a:pos x="49444" y="5172"/>
              </a:cxn>
              <a:cxn ang="0">
                <a:pos x="49443" y="5172"/>
              </a:cxn>
              <a:cxn ang="0">
                <a:pos x="49444" y="5172"/>
              </a:cxn>
            </a:cxnLst>
            <a:rect l="T13" t="T15" r="T17" b="T19"/>
            <a:pathLst>
              <a:path w="64000" h="64000">
                <a:moveTo>
                  <a:pt x="49444" y="5172"/>
                </a:moveTo>
                <a:cubicBezTo>
                  <a:pt x="58522" y="11076"/>
                  <a:pt x="64000" y="21170"/>
                  <a:pt x="64000" y="32000"/>
                </a:cubicBezTo>
                <a:cubicBezTo>
                  <a:pt x="64000" y="42829"/>
                  <a:pt x="58522" y="52923"/>
                  <a:pt x="49444" y="58827"/>
                </a:cubicBezTo>
                <a:cubicBezTo>
                  <a:pt x="49444" y="58827"/>
                  <a:pt x="49443" y="58827"/>
                  <a:pt x="49443" y="58827"/>
                </a:cubicBezTo>
                <a:lnTo>
                  <a:pt x="49444" y="58828"/>
                </a:lnTo>
                <a:lnTo>
                  <a:pt x="49444" y="5172"/>
                </a:lnTo>
                <a:lnTo>
                  <a:pt x="49443" y="5172"/>
                </a:lnTo>
                <a:cubicBezTo>
                  <a:pt x="49443" y="5172"/>
                  <a:pt x="49444" y="5172"/>
                  <a:pt x="49444" y="5172"/>
                </a:cubicBezTo>
                <a:close/>
              </a:path>
            </a:pathLst>
          </a:custGeom>
          <a:solidFill>
            <a:schemeClr val="accent2">
              <a:alpha val="58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388114" name="AutoShape 18"/>
          <p:cNvSpPr>
            <a:spLocks noChangeArrowheads="1"/>
          </p:cNvSpPr>
          <p:nvPr/>
        </p:nvSpPr>
        <p:spPr bwMode="auto">
          <a:xfrm>
            <a:off x="-3352800" y="0"/>
            <a:ext cx="4038600" cy="4038600"/>
          </a:xfrm>
          <a:custGeom>
            <a:avLst/>
            <a:gdLst>
              <a:gd name="G0" fmla="+- 21057 0 0"/>
              <a:gd name="G1" fmla="+- -28403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53057" y="7904"/>
              </a:cxn>
              <a:cxn ang="0">
                <a:pos x="64000" y="32000"/>
              </a:cxn>
              <a:cxn ang="0">
                <a:pos x="53057" y="56095"/>
              </a:cxn>
              <a:cxn ang="0">
                <a:pos x="53057" y="56095"/>
              </a:cxn>
              <a:cxn ang="0">
                <a:pos x="53056" y="56095"/>
              </a:cxn>
              <a:cxn ang="0">
                <a:pos x="53057" y="56096"/>
              </a:cxn>
              <a:cxn ang="0">
                <a:pos x="53057" y="7904"/>
              </a:cxn>
              <a:cxn ang="0">
                <a:pos x="53056" y="7904"/>
              </a:cxn>
              <a:cxn ang="0">
                <a:pos x="53057" y="7904"/>
              </a:cxn>
            </a:cxnLst>
            <a:rect l="T13" t="T15" r="T17" b="T19"/>
            <a:pathLst>
              <a:path w="64000" h="64000">
                <a:moveTo>
                  <a:pt x="53057" y="7904"/>
                </a:moveTo>
                <a:cubicBezTo>
                  <a:pt x="60010" y="13981"/>
                  <a:pt x="64000" y="22765"/>
                  <a:pt x="64000" y="32000"/>
                </a:cubicBezTo>
                <a:cubicBezTo>
                  <a:pt x="64000" y="41234"/>
                  <a:pt x="60010" y="50018"/>
                  <a:pt x="53057" y="56095"/>
                </a:cubicBezTo>
                <a:cubicBezTo>
                  <a:pt x="53057" y="56095"/>
                  <a:pt x="53057" y="56095"/>
                  <a:pt x="53056" y="56095"/>
                </a:cubicBezTo>
                <a:lnTo>
                  <a:pt x="53057" y="56096"/>
                </a:lnTo>
                <a:lnTo>
                  <a:pt x="53057" y="7904"/>
                </a:lnTo>
                <a:lnTo>
                  <a:pt x="53056" y="7904"/>
                </a:lnTo>
                <a:cubicBezTo>
                  <a:pt x="53057" y="7904"/>
                  <a:pt x="53057" y="7904"/>
                  <a:pt x="53057" y="7904"/>
                </a:cubicBezTo>
                <a:close/>
              </a:path>
            </a:pathLst>
          </a:custGeom>
          <a:solidFill>
            <a:schemeClr val="hlink">
              <a:alpha val="60001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900">
          <a:solidFill>
            <a:srgbClr val="777777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rgbClr val="777777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l"/>
        <a:defRPr sz="2200">
          <a:solidFill>
            <a:srgbClr val="777777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600200"/>
            <a:ext cx="7772400" cy="830263"/>
          </a:xfrm>
        </p:spPr>
        <p:txBody>
          <a:bodyPr/>
          <a:lstStyle/>
          <a:p>
            <a:pPr algn="r"/>
            <a:r>
              <a:rPr lang="ar-SA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hurooq 05" pitchFamily="2" charset="-78"/>
              </a:rPr>
              <a:t>تجديد الحياة...في عشر ذي الحجة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Shurooq 05" pitchFamily="2" charset="-78"/>
            </a:endParaRPr>
          </a:p>
        </p:txBody>
      </p:sp>
      <p:sp>
        <p:nvSpPr>
          <p:cNvPr id="3051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2895600"/>
            <a:ext cx="7239000" cy="1752600"/>
          </a:xfrm>
        </p:spPr>
        <p:txBody>
          <a:bodyPr/>
          <a:lstStyle/>
          <a:p>
            <a:pPr algn="r" rtl="1">
              <a:buFont typeface="Arial" pitchFamily="34" charset="0"/>
              <a:buChar char="•"/>
            </a:pPr>
            <a:r>
              <a:rPr lang="ar-SA" sz="4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فضل </a:t>
            </a:r>
            <a:r>
              <a:rPr lang="ar-SA" sz="4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أيام عشر من ذي الحجة</a:t>
            </a:r>
          </a:p>
          <a:p>
            <a:pPr algn="r" rtl="1">
              <a:buFont typeface="Arial" pitchFamily="34" charset="0"/>
              <a:buChar char="•"/>
            </a:pPr>
            <a:r>
              <a:rPr lang="ar-SA" sz="4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خير </a:t>
            </a:r>
            <a:r>
              <a:rPr lang="ar-SA" sz="4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أيام الدنيا....ماذا يشرع فيها</a:t>
            </a:r>
          </a:p>
          <a:p>
            <a:pPr>
              <a:buFont typeface="Arial" pitchFamily="34" charset="0"/>
              <a:buChar char="•"/>
            </a:pPr>
            <a:endParaRPr lang="en-US" sz="40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9975" y="301625"/>
            <a:ext cx="7769225" cy="1143000"/>
          </a:xfrm>
        </p:spPr>
        <p:txBody>
          <a:bodyPr/>
          <a:lstStyle/>
          <a:p>
            <a:pPr algn="r"/>
            <a:r>
              <a:rPr lang="ar-SA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hurooq 05" pitchFamily="2" charset="-78"/>
              </a:rPr>
              <a:t>خير أيام الدنيا....ماذا يشرع فيها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Shurooq 05" pitchFamily="2" charset="-78"/>
            </a:endParaRPr>
          </a:p>
        </p:txBody>
      </p:sp>
      <p:sp>
        <p:nvSpPr>
          <p:cNvPr id="362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827213"/>
            <a:ext cx="8610600" cy="4114800"/>
          </a:xfrm>
        </p:spPr>
        <p:txBody>
          <a:bodyPr/>
          <a:lstStyle/>
          <a:p>
            <a:pPr algn="ctr" rtl="1">
              <a:buNone/>
            </a:pPr>
            <a:r>
              <a:rPr lang="ar-EG" sz="4400" u="sng" dirty="0" smtClean="0">
                <a:solidFill>
                  <a:srgbClr val="7030A0"/>
                </a:solidFill>
              </a:rPr>
              <a:t>صيغة التكبير</a:t>
            </a:r>
            <a:endParaRPr lang="ar-SA" sz="4400" u="sng" dirty="0" smtClean="0">
              <a:solidFill>
                <a:srgbClr val="7030A0"/>
              </a:solidFill>
            </a:endParaRPr>
          </a:p>
          <a:p>
            <a:pPr algn="ctr" rtl="1">
              <a:buNone/>
            </a:pPr>
            <a:endParaRPr lang="ar-SA" sz="2400" u="sng" dirty="0" smtClean="0">
              <a:solidFill>
                <a:srgbClr val="7030A0"/>
              </a:solidFill>
            </a:endParaRPr>
          </a:p>
          <a:p>
            <a:pPr algn="r" rtl="1">
              <a:buNone/>
            </a:pPr>
            <a:r>
              <a:rPr lang="ar-EG" sz="2800" dirty="0" smtClean="0"/>
              <a:t>(</a:t>
            </a:r>
            <a:r>
              <a:rPr lang="ar-EG" sz="2800" dirty="0" smtClean="0"/>
              <a:t>الله أكبر، الله أكبر، الله أكبر كبيرا</a:t>
            </a:r>
            <a:r>
              <a:rPr lang="ar-EG" sz="2800" dirty="0" smtClean="0"/>
              <a:t>)</a:t>
            </a:r>
            <a:endParaRPr lang="ar-SA" sz="2800" dirty="0" smtClean="0"/>
          </a:p>
          <a:p>
            <a:pPr algn="r" rtl="1">
              <a:buNone/>
            </a:pPr>
            <a:endParaRPr lang="ar-SA" sz="2800" dirty="0" smtClean="0"/>
          </a:p>
          <a:p>
            <a:pPr algn="r" rtl="1">
              <a:buNone/>
            </a:pPr>
            <a:r>
              <a:rPr lang="ar-EG" sz="2800" dirty="0" smtClean="0"/>
              <a:t>(</a:t>
            </a:r>
            <a:r>
              <a:rPr lang="ar-EG" sz="2800" dirty="0" smtClean="0"/>
              <a:t>الله أكبر، الله أكبر، لا إله إلاّ الله، والله أكبر، والله أكبر، ولله الحمد</a:t>
            </a:r>
            <a:r>
              <a:rPr lang="ar-EG" sz="2800" dirty="0" smtClean="0"/>
              <a:t>).</a:t>
            </a:r>
            <a:endParaRPr lang="ar-SA" sz="2800" dirty="0" smtClean="0"/>
          </a:p>
          <a:p>
            <a:pPr algn="r" rtl="1">
              <a:buNone/>
            </a:pPr>
            <a:endParaRPr lang="ar-SA" sz="2800" dirty="0" smtClean="0"/>
          </a:p>
          <a:p>
            <a:pPr algn="r" rtl="1">
              <a:buNone/>
            </a:pPr>
            <a:r>
              <a:rPr lang="ar-EG" sz="2800" dirty="0" smtClean="0"/>
              <a:t>(</a:t>
            </a:r>
            <a:r>
              <a:rPr lang="ar-EG" sz="2800" dirty="0" smtClean="0"/>
              <a:t>الله أكبر، الله أكبر، الله أكبر، لا إله إلاّ الله، والله أكبر، الله أكبر، ولله الحمد</a:t>
            </a:r>
            <a:r>
              <a:rPr lang="ar-EG" sz="2800" dirty="0" smtClean="0"/>
              <a:t>) </a:t>
            </a:r>
            <a:r>
              <a:rPr lang="ar-EG" sz="2400" dirty="0" smtClean="0"/>
              <a:t/>
            </a:r>
            <a:br>
              <a:rPr lang="ar-EG" sz="2400" dirty="0" smtClean="0"/>
            </a:br>
            <a:r>
              <a:rPr lang="ar-EG" sz="2400" dirty="0" smtClean="0"/>
              <a:t> </a:t>
            </a:r>
            <a:br>
              <a:rPr lang="ar-EG" sz="2400" dirty="0" smtClean="0"/>
            </a:br>
            <a:endParaRPr lang="ar-SA" sz="2400" dirty="0" smtClean="0"/>
          </a:p>
          <a:p>
            <a:pPr algn="r" rtl="1"/>
            <a:endParaRPr lang="ar-SA" sz="2400" dirty="0" smtClean="0"/>
          </a:p>
          <a:p>
            <a:pPr algn="r" rtl="1">
              <a:buNone/>
            </a:pPr>
            <a:r>
              <a:rPr lang="ar-EG" sz="2400" dirty="0" smtClean="0"/>
              <a:t/>
            </a:r>
            <a:br>
              <a:rPr lang="ar-EG" sz="2400" dirty="0" smtClean="0"/>
            </a:b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hurooq 05" pitchFamily="2" charset="-78"/>
              </a:rPr>
              <a:t>فضل أيام عشرذي الحجة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Shurooq 05" pitchFamily="2" charset="-78"/>
            </a:endParaRPr>
          </a:p>
        </p:txBody>
      </p:sp>
      <p:sp>
        <p:nvSpPr>
          <p:cNvPr id="362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ar-EG" sz="2800" dirty="0" smtClean="0"/>
              <a:t>أن الله تعالى أقسم بها</a:t>
            </a:r>
            <a:r>
              <a:rPr lang="ar-SA" sz="2800" dirty="0" smtClean="0"/>
              <a:t>.</a:t>
            </a:r>
            <a:r>
              <a:rPr lang="ar-EG" sz="2800" dirty="0" smtClean="0"/>
              <a:t> قال تعالى: {</a:t>
            </a:r>
            <a:r>
              <a:rPr lang="ar-EG" sz="2800" dirty="0" smtClean="0">
                <a:solidFill>
                  <a:srgbClr val="00B050"/>
                </a:solidFill>
              </a:rPr>
              <a:t>وَالْفَجْرِ(1) وَلَيَالٍ عَشْرٍ(2)</a:t>
            </a:r>
            <a:r>
              <a:rPr lang="ar-EG" sz="2800" dirty="0" smtClean="0"/>
              <a:t>}، قال ابن كثير رحمه الله: "المراد بها عشر ذي الحجة كما قاله ابن عباس وابن الزبير ومجاهد وغيرهم".</a:t>
            </a:r>
            <a:endParaRPr lang="ar-SA" sz="2800" dirty="0" smtClean="0"/>
          </a:p>
          <a:p>
            <a:pPr algn="r" rtl="1"/>
            <a:endParaRPr lang="ar-SA" sz="2800" dirty="0" smtClean="0"/>
          </a:p>
          <a:p>
            <a:pPr algn="r" rtl="1"/>
            <a:r>
              <a:rPr lang="ar-EG" sz="2800" dirty="0" smtClean="0"/>
              <a:t>أن النبي -صلى الله عليه وسلم- شهد أنها أعظم أيام الدنيا، عن ابن عباس رضي الله عنهما قال: قال رسول الله صلى الله عليه وسلم: «</a:t>
            </a:r>
            <a:r>
              <a:rPr lang="ar-EG" sz="2800" dirty="0" smtClean="0">
                <a:solidFill>
                  <a:srgbClr val="00B050"/>
                </a:solidFill>
              </a:rPr>
              <a:t>ما العمل في أيّام أفضل في هذه العشرة، قالوا: ولا الجهاد، قال: ولا الجهاد إلاّ رجل خرج يخاطر بنفسه وماله فلم يرجع بشئ</a:t>
            </a:r>
            <a:r>
              <a:rPr lang="ar-EG" sz="2800" dirty="0" smtClean="0"/>
              <a:t>». </a:t>
            </a:r>
            <a:endParaRPr lang="ar-SA" sz="2800" dirty="0" smtClean="0"/>
          </a:p>
          <a:p>
            <a:pPr algn="r" rtl="1"/>
            <a:endParaRPr lang="ar-SA" sz="2800" dirty="0" smtClean="0"/>
          </a:p>
          <a:p>
            <a:pPr algn="r" rtl="1">
              <a:buNone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hurooq 05" pitchFamily="2" charset="-78"/>
              </a:rPr>
              <a:t>فضل أيام عشرذي الحجة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Shurooq 05" pitchFamily="2" charset="-78"/>
            </a:endParaRPr>
          </a:p>
        </p:txBody>
      </p:sp>
      <p:sp>
        <p:nvSpPr>
          <p:cNvPr id="362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ar-EG" sz="2800" dirty="0" smtClean="0"/>
              <a:t>أنها الأيام المعلومات التي شرع فيها </a:t>
            </a:r>
            <a:r>
              <a:rPr lang="ar-EG" sz="2800" dirty="0" smtClean="0"/>
              <a:t>ذكر</a:t>
            </a:r>
            <a:r>
              <a:rPr lang="ar-SA" sz="2800" dirty="0" smtClean="0"/>
              <a:t> الله.</a:t>
            </a:r>
            <a:r>
              <a:rPr lang="ar-EG" sz="2800" dirty="0" smtClean="0"/>
              <a:t> </a:t>
            </a:r>
            <a:r>
              <a:rPr lang="ar-EG" sz="2800" dirty="0" smtClean="0"/>
              <a:t>قال تعالى: {</a:t>
            </a:r>
            <a:r>
              <a:rPr lang="ar-EG" sz="2800" dirty="0" smtClean="0">
                <a:solidFill>
                  <a:srgbClr val="00B050"/>
                </a:solidFill>
              </a:rPr>
              <a:t>وَيَذْكُرُوا اسْمَ اللَّهِ فِي أَيَّامٍ مَّعْلُومَاتٍ</a:t>
            </a:r>
            <a:r>
              <a:rPr lang="ar-EG" sz="2800" dirty="0" smtClean="0"/>
              <a:t>}، قال ابن عباس وابن كثير يعني : "أيام العشر".</a:t>
            </a:r>
            <a:endParaRPr lang="ar-SA" sz="2800" dirty="0" smtClean="0"/>
          </a:p>
          <a:p>
            <a:pPr algn="r" rtl="1">
              <a:buNone/>
            </a:pPr>
            <a:endParaRPr lang="ar-SA" sz="2800" dirty="0" smtClean="0"/>
          </a:p>
          <a:p>
            <a:pPr algn="r" rtl="1"/>
            <a:r>
              <a:rPr lang="ar-EG" sz="2800" dirty="0" smtClean="0"/>
              <a:t>عن ابن عمر رضي الله عنهما قال: قال رسول الله صلى الله عليه وسلم: «</a:t>
            </a:r>
            <a:r>
              <a:rPr lang="ar-EG" sz="2800" dirty="0" smtClean="0">
                <a:solidFill>
                  <a:srgbClr val="00B050"/>
                </a:solidFill>
              </a:rPr>
              <a:t>مامن أيّام أعظم عند الله سبحانه ولا أحب إليه العمل فيهن من هذه الأيام العشر، فأكثروا فيهن من التهليل والتكبير والتحميد</a:t>
            </a:r>
            <a:r>
              <a:rPr lang="ar-EG" sz="2800" dirty="0" smtClean="0"/>
              <a:t>». </a:t>
            </a:r>
            <a:endParaRPr lang="ar-SA" sz="2800" dirty="0" smtClean="0"/>
          </a:p>
          <a:p>
            <a:pPr algn="r" rtl="1">
              <a:buNone/>
            </a:pPr>
            <a:endParaRPr lang="en-US" sz="28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hurooq 05" pitchFamily="2" charset="-78"/>
              </a:rPr>
              <a:t>فضل أيام عشرذي الحجة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Shurooq 05" pitchFamily="2" charset="-78"/>
            </a:endParaRPr>
          </a:p>
        </p:txBody>
      </p:sp>
      <p:sp>
        <p:nvSpPr>
          <p:cNvPr id="362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ar-EG" sz="2800" dirty="0" smtClean="0"/>
              <a:t>كان سعيد بن جبير - رحمه الله - إذا دخلت العشر اجتهد اجتهاداً حتى ما يكاد يُقدَر ُ عليه.</a:t>
            </a:r>
            <a:br>
              <a:rPr lang="ar-EG" sz="2800" dirty="0" smtClean="0"/>
            </a:br>
            <a:endParaRPr lang="ar-SA" sz="2800" dirty="0" smtClean="0"/>
          </a:p>
          <a:p>
            <a:pPr algn="r" rtl="1"/>
            <a:r>
              <a:rPr lang="ar-EG" sz="2800" dirty="0" smtClean="0"/>
              <a:t>قال ابن حجر في الفتح: "</a:t>
            </a:r>
            <a:r>
              <a:rPr lang="ar-EG" sz="2800" dirty="0" smtClean="0">
                <a:solidFill>
                  <a:srgbClr val="00B050"/>
                </a:solidFill>
              </a:rPr>
              <a:t>والذي يظهر أنّ السبب في امتياز عشر ذي الحجة، لمكان اجتماع أمهات العبادة فيه، وهي </a:t>
            </a:r>
            <a:r>
              <a:rPr lang="ar-EG" sz="2800" u="sng" dirty="0" smtClean="0">
                <a:solidFill>
                  <a:srgbClr val="0070C0"/>
                </a:solidFill>
              </a:rPr>
              <a:t>الصلاة والصيام والصدقة والحج</a:t>
            </a:r>
            <a:r>
              <a:rPr lang="ar-EG" sz="2800" dirty="0" smtClean="0">
                <a:solidFill>
                  <a:srgbClr val="00B050"/>
                </a:solidFill>
              </a:rPr>
              <a:t>، ولا يأتي ذلك في غيره</a:t>
            </a:r>
            <a:r>
              <a:rPr lang="ar-EG" sz="2800" dirty="0" smtClean="0"/>
              <a:t>". </a:t>
            </a:r>
            <a:endParaRPr lang="en-US" sz="28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hurooq 05" pitchFamily="2" charset="-78"/>
              </a:rPr>
              <a:t>فضل أيام عشرذي الحجة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Shurooq 05" pitchFamily="2" charset="-78"/>
            </a:endParaRPr>
          </a:p>
        </p:txBody>
      </p:sp>
      <p:sp>
        <p:nvSpPr>
          <p:cNvPr id="362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ar-EG" sz="2800" dirty="0" smtClean="0"/>
              <a:t>أن فيها يوم عرفة </a:t>
            </a:r>
            <a:r>
              <a:rPr lang="ar-SA" sz="2800" dirty="0" smtClean="0"/>
              <a:t>ويوم النحر. ف</a:t>
            </a:r>
            <a:r>
              <a:rPr lang="ar-EG" sz="2800" dirty="0" smtClean="0"/>
              <a:t>يوم </a:t>
            </a:r>
            <a:r>
              <a:rPr lang="ar-EG" sz="2800" dirty="0" smtClean="0"/>
              <a:t>عرفة يوم الحج الأكبر، ويوم مغفرة الذنوب، ويوم العتق من النيران، ولو لم يكن في عشر ذي الحجة إلا يوم عرفة لكفاها ذلك </a:t>
            </a:r>
            <a:r>
              <a:rPr lang="ar-EG" sz="2800" dirty="0" smtClean="0"/>
              <a:t>فضلاً</a:t>
            </a:r>
            <a:r>
              <a:rPr lang="ar-SA" sz="2800" dirty="0" smtClean="0"/>
              <a:t>. أما يوم النحر ف</a:t>
            </a:r>
            <a:r>
              <a:rPr lang="ar-EG" sz="2800" dirty="0" smtClean="0"/>
              <a:t>هو </a:t>
            </a:r>
            <a:r>
              <a:rPr lang="ar-EG" sz="2800" dirty="0" smtClean="0"/>
              <a:t>أفضل أيام السنة عند بعض العلماء، قال صلى الله عليه وسلم (</a:t>
            </a:r>
            <a:r>
              <a:rPr lang="ar-EG" sz="2800" dirty="0" smtClean="0">
                <a:solidFill>
                  <a:srgbClr val="00B050"/>
                </a:solidFill>
              </a:rPr>
              <a:t>أعظم الأيام عند الله يوم النحر، ثم يوم القر</a:t>
            </a:r>
            <a:r>
              <a:rPr lang="ar-EG" sz="2800" dirty="0" smtClean="0"/>
              <a:t>) </a:t>
            </a:r>
            <a:r>
              <a:rPr lang="ar-EG" sz="2800" dirty="0" smtClean="0"/>
              <a:t/>
            </a:r>
            <a:br>
              <a:rPr lang="ar-EG" sz="2800" dirty="0" smtClean="0"/>
            </a:br>
            <a:endParaRPr lang="ar-SA" sz="28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9975" y="301625"/>
            <a:ext cx="7769225" cy="1143000"/>
          </a:xfrm>
        </p:spPr>
        <p:txBody>
          <a:bodyPr/>
          <a:lstStyle/>
          <a:p>
            <a:pPr algn="r"/>
            <a:r>
              <a:rPr lang="ar-SA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hurooq 05" pitchFamily="2" charset="-78"/>
              </a:rPr>
              <a:t>خير أيام الدنيا....ماذا يشرع فيها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Shurooq 05" pitchFamily="2" charset="-78"/>
            </a:endParaRPr>
          </a:p>
        </p:txBody>
      </p:sp>
      <p:sp>
        <p:nvSpPr>
          <p:cNvPr id="362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ar-EG" sz="2800" b="1" u="sng" dirty="0" smtClean="0">
                <a:solidFill>
                  <a:srgbClr val="0070C0"/>
                </a:solidFill>
              </a:rPr>
              <a:t>أداء مناسك الحج والعمرة.</a:t>
            </a:r>
            <a:endParaRPr lang="ar-SA" sz="2800" b="1" u="sng" dirty="0" smtClean="0">
              <a:solidFill>
                <a:srgbClr val="0070C0"/>
              </a:solidFill>
            </a:endParaRPr>
          </a:p>
          <a:p>
            <a:pPr algn="r" rtl="1">
              <a:buNone/>
            </a:pPr>
            <a:r>
              <a:rPr lang="ar-EG" sz="2800" dirty="0" smtClean="0"/>
              <a:t>وهما افضل ما يعمل في عشر ذي الحجة، ومن يسر الله له حج بيته أو أداء العمرة على الوجه المطلوب فجزاؤه الجنة؛ لقول النبي </a:t>
            </a:r>
            <a:r>
              <a:rPr lang="ar-EG" sz="2800" dirty="0" smtClean="0"/>
              <a:t>: (</a:t>
            </a:r>
            <a:r>
              <a:rPr lang="ar-EG" sz="2800" dirty="0" smtClean="0">
                <a:solidFill>
                  <a:srgbClr val="00B050"/>
                </a:solidFill>
              </a:rPr>
              <a:t>الحج </a:t>
            </a:r>
            <a:r>
              <a:rPr lang="ar-EG" sz="2800" dirty="0" smtClean="0">
                <a:solidFill>
                  <a:srgbClr val="00B050"/>
                </a:solidFill>
              </a:rPr>
              <a:t>المبرور ليس له جزاء إلا الجنة</a:t>
            </a:r>
            <a:r>
              <a:rPr lang="ar-EG" sz="2800" dirty="0" smtClean="0"/>
              <a:t>)</a:t>
            </a:r>
            <a:endParaRPr lang="ar-SA" sz="2800" dirty="0" smtClean="0"/>
          </a:p>
          <a:p>
            <a:pPr algn="r" rtl="1"/>
            <a:r>
              <a:rPr lang="ar-EG" sz="2800" b="1" u="sng" dirty="0" smtClean="0">
                <a:solidFill>
                  <a:srgbClr val="0070C0"/>
                </a:solidFill>
              </a:rPr>
              <a:t>الصلاة</a:t>
            </a:r>
            <a:endParaRPr lang="ar-SA" sz="2800" b="1" u="sng" dirty="0" smtClean="0">
              <a:solidFill>
                <a:srgbClr val="0070C0"/>
              </a:solidFill>
            </a:endParaRPr>
          </a:p>
          <a:p>
            <a:pPr algn="r" rtl="1">
              <a:buNone/>
            </a:pPr>
            <a:r>
              <a:rPr lang="ar-SA" sz="2800" dirty="0" smtClean="0"/>
              <a:t> </a:t>
            </a:r>
            <a:r>
              <a:rPr lang="ar-EG" sz="2800" dirty="0" smtClean="0"/>
              <a:t>يستحب التبكير إلى الفرائض، والإكثار من النوافل فإنّها من</a:t>
            </a:r>
            <a:r>
              <a:rPr lang="ar-SA" sz="2800" dirty="0" smtClean="0"/>
              <a:t> </a:t>
            </a:r>
            <a:r>
              <a:rPr lang="ar-EG" sz="2800" dirty="0" smtClean="0"/>
              <a:t>أفضل القربات.</a:t>
            </a:r>
            <a:r>
              <a:rPr lang="ar-SA" sz="2800" dirty="0" smtClean="0"/>
              <a:t> قال الرسول:</a:t>
            </a:r>
            <a:r>
              <a:rPr lang="ar-EG" sz="2800" dirty="0" smtClean="0"/>
              <a:t>«</a:t>
            </a:r>
            <a:r>
              <a:rPr lang="ar-EG" sz="2800" dirty="0" smtClean="0">
                <a:solidFill>
                  <a:srgbClr val="00B050"/>
                </a:solidFill>
              </a:rPr>
              <a:t>عليك بكثرة السجود لله فإنّك لا تسجد لله سجدة إلاّ رفعك إليه بها درجة، وحط عنك بها خطيئة</a:t>
            </a:r>
            <a:r>
              <a:rPr lang="ar-EG" sz="2800" dirty="0" smtClean="0"/>
              <a:t>».</a:t>
            </a:r>
            <a:endParaRPr lang="ar-SA" sz="2800" dirty="0" smtClean="0"/>
          </a:p>
          <a:p>
            <a:pPr algn="r" rtl="1"/>
            <a:endParaRPr lang="ar-SA" sz="2800" dirty="0" smtClean="0"/>
          </a:p>
          <a:p>
            <a:pPr algn="r" rtl="1">
              <a:buNone/>
            </a:pPr>
            <a:r>
              <a:rPr lang="ar-EG" sz="2800" dirty="0" smtClean="0"/>
              <a:t/>
            </a:r>
            <a:br>
              <a:rPr lang="ar-EG" sz="2800" dirty="0" smtClean="0"/>
            </a:b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9975" y="301625"/>
            <a:ext cx="7769225" cy="1143000"/>
          </a:xfrm>
        </p:spPr>
        <p:txBody>
          <a:bodyPr/>
          <a:lstStyle/>
          <a:p>
            <a:pPr algn="r"/>
            <a:r>
              <a:rPr lang="ar-SA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hurooq 05" pitchFamily="2" charset="-78"/>
              </a:rPr>
              <a:t>خير أيام الدنيا....ماذا يشرع فيها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Shurooq 05" pitchFamily="2" charset="-78"/>
            </a:endParaRPr>
          </a:p>
        </p:txBody>
      </p:sp>
      <p:sp>
        <p:nvSpPr>
          <p:cNvPr id="362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ar-SA" sz="2800" b="1" u="sng" dirty="0" smtClean="0">
                <a:solidFill>
                  <a:srgbClr val="0070C0"/>
                </a:solidFill>
              </a:rPr>
              <a:t>الصيام</a:t>
            </a:r>
            <a:endParaRPr lang="ar-SA" sz="2800" b="1" u="sng" dirty="0" smtClean="0">
              <a:solidFill>
                <a:srgbClr val="0070C0"/>
              </a:solidFill>
            </a:endParaRPr>
          </a:p>
          <a:p>
            <a:pPr algn="r" rtl="1">
              <a:buNone/>
            </a:pPr>
            <a:r>
              <a:rPr lang="ar-EG" sz="2800" dirty="0" smtClean="0"/>
              <a:t>لدخوله في الأعمال </a:t>
            </a:r>
            <a:r>
              <a:rPr lang="ar-EG" sz="2800" dirty="0" smtClean="0"/>
              <a:t>الصالحة: </a:t>
            </a:r>
            <a:r>
              <a:rPr lang="ar-EG" sz="2800" dirty="0" smtClean="0"/>
              <a:t>«</a:t>
            </a:r>
            <a:r>
              <a:rPr lang="ar-EG" sz="2800" dirty="0" smtClean="0">
                <a:solidFill>
                  <a:srgbClr val="00B050"/>
                </a:solidFill>
              </a:rPr>
              <a:t>كان النبي صلى الله عليه وسلم يصوم تسع ذي الحجة، ويوم عاشوراء، وثلاثة أيّام من كل </a:t>
            </a:r>
            <a:r>
              <a:rPr lang="ar-EG" sz="2800" dirty="0" smtClean="0">
                <a:solidFill>
                  <a:srgbClr val="00B050"/>
                </a:solidFill>
              </a:rPr>
              <a:t>شهر</a:t>
            </a:r>
            <a:r>
              <a:rPr lang="ar-EG" sz="2800" dirty="0" smtClean="0"/>
              <a:t> ». </a:t>
            </a:r>
            <a:r>
              <a:rPr lang="ar-EG" sz="2800" dirty="0" smtClean="0"/>
              <a:t>وقال </a:t>
            </a:r>
            <a:r>
              <a:rPr lang="ar-EG" sz="2800" dirty="0" smtClean="0"/>
              <a:t>الإمام النووي عن صوم أيّام العشر أنّه مستحب استحباباً شديداً. </a:t>
            </a:r>
            <a:endParaRPr lang="ar-SA" sz="2800" dirty="0" smtClean="0"/>
          </a:p>
          <a:p>
            <a:pPr algn="r" rtl="1"/>
            <a:r>
              <a:rPr lang="ar-SA" sz="2800" b="1" u="sng" dirty="0" smtClean="0">
                <a:solidFill>
                  <a:srgbClr val="0070C0"/>
                </a:solidFill>
              </a:rPr>
              <a:t>صيام يوم عرفة</a:t>
            </a:r>
          </a:p>
          <a:p>
            <a:pPr algn="r" rtl="1">
              <a:buNone/>
            </a:pPr>
            <a:r>
              <a:rPr lang="ar-EG" sz="2800" dirty="0" smtClean="0"/>
              <a:t>يتأكد صوم يوم عرفة، لما ثبت عنه صلى الله عليه وسلم أنّه قال عن صوم يوم عرفة: «</a:t>
            </a:r>
            <a:r>
              <a:rPr lang="ar-EG" sz="2800" dirty="0" smtClean="0">
                <a:solidFill>
                  <a:srgbClr val="00B050"/>
                </a:solidFill>
              </a:rPr>
              <a:t>أحتسب على الله أن يكفر السنة التي قبله والسنة التي بعده</a:t>
            </a:r>
            <a:r>
              <a:rPr lang="ar-EG" sz="2800" dirty="0" smtClean="0"/>
              <a:t>».</a:t>
            </a:r>
            <a:endParaRPr lang="ar-SA" sz="2800" dirty="0" smtClean="0"/>
          </a:p>
          <a:p>
            <a:pPr algn="r" rtl="1">
              <a:buNone/>
            </a:pPr>
            <a:r>
              <a:rPr lang="ar-EG" sz="2800" dirty="0" smtClean="0"/>
              <a:t/>
            </a:r>
            <a:br>
              <a:rPr lang="ar-EG" sz="2800" dirty="0" smtClean="0"/>
            </a:br>
            <a:endParaRPr lang="ar-SA" sz="2800" dirty="0" smtClean="0"/>
          </a:p>
          <a:p>
            <a:pPr algn="r" rtl="1">
              <a:buNone/>
            </a:pPr>
            <a:r>
              <a:rPr lang="ar-EG" sz="2800" dirty="0" smtClean="0"/>
              <a:t/>
            </a:r>
            <a:br>
              <a:rPr lang="ar-EG" sz="2800" dirty="0" smtClean="0"/>
            </a:b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9975" y="301625"/>
            <a:ext cx="7769225" cy="1143000"/>
          </a:xfrm>
        </p:spPr>
        <p:txBody>
          <a:bodyPr/>
          <a:lstStyle/>
          <a:p>
            <a:pPr algn="r"/>
            <a:r>
              <a:rPr lang="ar-SA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hurooq 05" pitchFamily="2" charset="-78"/>
              </a:rPr>
              <a:t>خير أيام الدنيا....ماذا يشرع فيها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Shurooq 05" pitchFamily="2" charset="-78"/>
            </a:endParaRPr>
          </a:p>
        </p:txBody>
      </p:sp>
      <p:sp>
        <p:nvSpPr>
          <p:cNvPr id="362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ar-EG" sz="2800" b="1" u="sng" dirty="0" smtClean="0">
                <a:solidFill>
                  <a:srgbClr val="0070C0"/>
                </a:solidFill>
              </a:rPr>
              <a:t>الأضحية</a:t>
            </a:r>
            <a:r>
              <a:rPr lang="ar-EG" sz="2800" b="1" u="sng" dirty="0" smtClean="0">
                <a:solidFill>
                  <a:srgbClr val="0070C0"/>
                </a:solidFill>
              </a:rPr>
              <a:t>: </a:t>
            </a:r>
            <a:endParaRPr lang="ar-SA" sz="2800" b="1" u="sng" dirty="0" smtClean="0">
              <a:solidFill>
                <a:srgbClr val="0070C0"/>
              </a:solidFill>
            </a:endParaRPr>
          </a:p>
          <a:p>
            <a:pPr algn="r" rtl="1">
              <a:buNone/>
            </a:pPr>
            <a:r>
              <a:rPr lang="ar-EG" sz="2800" dirty="0" smtClean="0"/>
              <a:t>وهي سنة مؤكدة في حق الموسر، وقال بعضهم كابن تيمية </a:t>
            </a:r>
            <a:r>
              <a:rPr lang="ar-EG" sz="2800" dirty="0" smtClean="0"/>
              <a:t>بوجوبها، </a:t>
            </a:r>
            <a:r>
              <a:rPr lang="ar-EG" sz="2800" dirty="0" smtClean="0"/>
              <a:t>وقد أمر الله بها نبيه -صلى الله عليه وسلم-، فقال: ((</a:t>
            </a:r>
            <a:r>
              <a:rPr lang="ar-EG" sz="2800" dirty="0" smtClean="0">
                <a:solidFill>
                  <a:srgbClr val="00B050"/>
                </a:solidFill>
              </a:rPr>
              <a:t>فَصَلِّ لِرَبِّكَ وَانْحَرْ</a:t>
            </a:r>
            <a:r>
              <a:rPr lang="ar-EG" sz="2800" dirty="0" smtClean="0"/>
              <a:t>)) </a:t>
            </a:r>
            <a:endParaRPr lang="ar-SA" sz="2800" dirty="0" smtClean="0"/>
          </a:p>
          <a:p>
            <a:pPr algn="r" rtl="1">
              <a:buNone/>
            </a:pPr>
            <a:endParaRPr lang="ar-SA" sz="2800" dirty="0" smtClean="0"/>
          </a:p>
          <a:p>
            <a:pPr algn="r" rtl="1"/>
            <a:r>
              <a:rPr lang="ar-EG" sz="2800" b="1" u="sng" dirty="0" smtClean="0">
                <a:solidFill>
                  <a:srgbClr val="0070C0"/>
                </a:solidFill>
              </a:rPr>
              <a:t>صلاة العيد:</a:t>
            </a:r>
            <a:r>
              <a:rPr lang="ar-EG" sz="2800" dirty="0" smtClean="0"/>
              <a:t/>
            </a:r>
            <a:br>
              <a:rPr lang="ar-EG" sz="2800" dirty="0" smtClean="0"/>
            </a:br>
            <a:r>
              <a:rPr lang="ar-EG" sz="2800" dirty="0" smtClean="0"/>
              <a:t>وهي متأكدة جدًّا، والقول بوجوبها </a:t>
            </a:r>
            <a:r>
              <a:rPr lang="ar-EG" sz="2800" dirty="0" smtClean="0"/>
              <a:t>قوي </a:t>
            </a:r>
            <a:r>
              <a:rPr lang="ar-EG" sz="2800" dirty="0" smtClean="0"/>
              <a:t>فينبغي حضورها، وسماع الخطبة، وتدبر الحكمة من شرعية هذا العيد، وأنه يوم شكر وعمل صالح.</a:t>
            </a:r>
            <a:br>
              <a:rPr lang="ar-EG" sz="2800" dirty="0" smtClean="0"/>
            </a:br>
            <a:endParaRPr lang="ar-SA" sz="2800" dirty="0" smtClean="0"/>
          </a:p>
          <a:p>
            <a:pPr algn="r" rtl="1">
              <a:buNone/>
            </a:pPr>
            <a:r>
              <a:rPr lang="ar-EG" sz="2800" dirty="0" smtClean="0"/>
              <a:t/>
            </a:r>
            <a:br>
              <a:rPr lang="ar-EG" sz="2800" dirty="0" smtClean="0"/>
            </a:b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9975" y="301625"/>
            <a:ext cx="7769225" cy="1143000"/>
          </a:xfrm>
        </p:spPr>
        <p:txBody>
          <a:bodyPr/>
          <a:lstStyle/>
          <a:p>
            <a:pPr algn="r"/>
            <a:r>
              <a:rPr lang="ar-SA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hurooq 05" pitchFamily="2" charset="-78"/>
              </a:rPr>
              <a:t>خير أيام الدنيا....ماذا يشرع فيها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Shurooq 05" pitchFamily="2" charset="-78"/>
            </a:endParaRPr>
          </a:p>
        </p:txBody>
      </p:sp>
      <p:sp>
        <p:nvSpPr>
          <p:cNvPr id="362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ar-EG" sz="2800" b="1" u="sng" dirty="0" smtClean="0">
                <a:solidFill>
                  <a:srgbClr val="0070C0"/>
                </a:solidFill>
              </a:rPr>
              <a:t>التكبير والتهليل والتحميد</a:t>
            </a:r>
            <a:endParaRPr lang="ar-SA" sz="2800" b="1" u="sng" dirty="0" smtClean="0">
              <a:solidFill>
                <a:srgbClr val="0070C0"/>
              </a:solidFill>
            </a:endParaRPr>
          </a:p>
          <a:p>
            <a:pPr algn="r" rtl="1">
              <a:buNone/>
            </a:pPr>
            <a:r>
              <a:rPr lang="ar-SA" sz="2800" dirty="0" smtClean="0"/>
              <a:t> </a:t>
            </a:r>
            <a:r>
              <a:rPr lang="ar-EG" sz="2800" dirty="0" smtClean="0"/>
              <a:t>لما ورد في حديث ابن عمر السابق: «</a:t>
            </a:r>
            <a:r>
              <a:rPr lang="ar-EG" sz="2800" dirty="0" smtClean="0">
                <a:solidFill>
                  <a:srgbClr val="00B050"/>
                </a:solidFill>
              </a:rPr>
              <a:t>فأكثروا من التهليل والتكبير والتحميد</a:t>
            </a:r>
            <a:r>
              <a:rPr lang="ar-EG" sz="2800" dirty="0" smtClean="0"/>
              <a:t>» ،وقال الإمام البخاري - رحمه الله -: "كان ابن عمر وأبو هريرة رضي الله عنهما يخرجان إلى السوق في أيّام العشر يكبران ويكبر النّاس بتكبيرهما"، وقال أيضا : "وكان عمر يكبر في قبته بمنى فيسمعه أهل المسجد فيكبرون ويكبر أهل الأسواق حتى ترتج منى تكبيراً".</a:t>
            </a:r>
            <a:br>
              <a:rPr lang="ar-EG" sz="2800" dirty="0" smtClean="0"/>
            </a:br>
            <a:endParaRPr lang="ar-SA" sz="2800" dirty="0" smtClean="0"/>
          </a:p>
          <a:p>
            <a:pPr algn="r" rtl="1"/>
            <a:endParaRPr lang="ar-SA" sz="2800" dirty="0" smtClean="0"/>
          </a:p>
          <a:p>
            <a:pPr algn="r" rtl="1">
              <a:buNone/>
            </a:pPr>
            <a:r>
              <a:rPr lang="ar-EG" sz="2800" dirty="0" smtClean="0"/>
              <a:t/>
            </a:r>
            <a:br>
              <a:rPr lang="ar-EG" sz="2800" dirty="0" smtClean="0"/>
            </a:b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lass open house presentation">
  <a:themeElements>
    <a:clrScheme name="ParentOpnHse 3">
      <a:dk1>
        <a:srgbClr val="000000"/>
      </a:dk1>
      <a:lt1>
        <a:srgbClr val="FFFFFF"/>
      </a:lt1>
      <a:dk2>
        <a:srgbClr val="0000CC"/>
      </a:dk2>
      <a:lt2>
        <a:srgbClr val="434343"/>
      </a:lt2>
      <a:accent1>
        <a:srgbClr val="99CC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CAE2AA"/>
      </a:accent5>
      <a:accent6>
        <a:srgbClr val="E7B900"/>
      </a:accent6>
      <a:hlink>
        <a:srgbClr val="FF0000"/>
      </a:hlink>
      <a:folHlink>
        <a:srgbClr val="808080"/>
      </a:folHlink>
    </a:clrScheme>
    <a:fontScheme name="ParentOpnHse">
      <a:majorFont>
        <a:latin typeface="Georgi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arentOpnH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entOpnH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entOpnH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entOpnH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entOpnH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entOpnH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entOpnH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entOpnH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entOpnH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entOpnH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Class open house presentation</Template>
  <TotalTime>100</TotalTime>
  <Words>642</Words>
  <Application>Microsoft PowerPoint</Application>
  <PresentationFormat>On-screen Show (4:3)</PresentationFormat>
  <Paragraphs>52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Class open house presentation</vt:lpstr>
      <vt:lpstr>تجديد الحياة...في عشر ذي الحجة</vt:lpstr>
      <vt:lpstr>فضل أيام عشرذي الحجة</vt:lpstr>
      <vt:lpstr>فضل أيام عشرذي الحجة</vt:lpstr>
      <vt:lpstr>فضل أيام عشرذي الحجة</vt:lpstr>
      <vt:lpstr>فضل أيام عشرذي الحجة</vt:lpstr>
      <vt:lpstr>خير أيام الدنيا....ماذا يشرع فيها</vt:lpstr>
      <vt:lpstr>خير أيام الدنيا....ماذا يشرع فيها</vt:lpstr>
      <vt:lpstr>خير أيام الدنيا....ماذا يشرع فيها</vt:lpstr>
      <vt:lpstr>خير أيام الدنيا....ماذا يشرع فيها</vt:lpstr>
      <vt:lpstr>خير أيام الدنيا....ماذا يشرع فيها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HOUSE</dc:title>
  <dc:subject/>
  <dc:creator>Mohammed Al-Abdulhay</dc:creator>
  <cp:keywords/>
  <dc:description/>
  <cp:lastModifiedBy>Mohammed Al-Abdulhay</cp:lastModifiedBy>
  <cp:revision>28</cp:revision>
  <cp:lastPrinted>1601-01-01T00:00:00Z</cp:lastPrinted>
  <dcterms:created xsi:type="dcterms:W3CDTF">2010-11-06T00:10:43Z</dcterms:created>
  <dcterms:modified xsi:type="dcterms:W3CDTF">2010-11-06T01:51:39Z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TC010170701033</vt:lpwstr>
  </property>
</Properties>
</file>