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5" r:id="rId1"/>
  </p:sldMasterIdLst>
  <p:notesMasterIdLst>
    <p:notesMasterId r:id="rId63"/>
  </p:notesMasterIdLst>
  <p:handoutMasterIdLst>
    <p:handoutMasterId r:id="rId64"/>
  </p:handoutMasterIdLst>
  <p:sldIdLst>
    <p:sldId id="256" r:id="rId2"/>
    <p:sldId id="281" r:id="rId3"/>
    <p:sldId id="282" r:id="rId4"/>
    <p:sldId id="321" r:id="rId5"/>
    <p:sldId id="322" r:id="rId6"/>
    <p:sldId id="283" r:id="rId7"/>
    <p:sldId id="324" r:id="rId8"/>
    <p:sldId id="285" r:id="rId9"/>
    <p:sldId id="266" r:id="rId10"/>
    <p:sldId id="280" r:id="rId11"/>
    <p:sldId id="284" r:id="rId12"/>
    <p:sldId id="286" r:id="rId13"/>
    <p:sldId id="257" r:id="rId14"/>
    <p:sldId id="258" r:id="rId15"/>
    <p:sldId id="279" r:id="rId16"/>
    <p:sldId id="276" r:id="rId17"/>
    <p:sldId id="269" r:id="rId18"/>
    <p:sldId id="287" r:id="rId19"/>
    <p:sldId id="261" r:id="rId20"/>
    <p:sldId id="288" r:id="rId21"/>
    <p:sldId id="263" r:id="rId22"/>
    <p:sldId id="265" r:id="rId23"/>
    <p:sldId id="289" r:id="rId24"/>
    <p:sldId id="268" r:id="rId25"/>
    <p:sldId id="270" r:id="rId26"/>
    <p:sldId id="271" r:id="rId27"/>
    <p:sldId id="272" r:id="rId28"/>
    <p:sldId id="275" r:id="rId29"/>
    <p:sldId id="274" r:id="rId30"/>
    <p:sldId id="293" r:id="rId31"/>
    <p:sldId id="290" r:id="rId32"/>
    <p:sldId id="291" r:id="rId33"/>
    <p:sldId id="292" r:id="rId34"/>
    <p:sldId id="278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3" r:id="rId6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C46"/>
    <a:srgbClr val="960000"/>
    <a:srgbClr val="9E0000"/>
    <a:srgbClr val="B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824" autoAdjust="0"/>
    <p:restoredTop sz="94660"/>
  </p:normalViewPr>
  <p:slideViewPr>
    <p:cSldViewPr>
      <p:cViewPr>
        <p:scale>
          <a:sx n="50" d="100"/>
          <a:sy n="50" d="100"/>
        </p:scale>
        <p:origin x="-117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357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45959-8BDD-4980-BCA4-AC93568CE97B}" type="doc">
      <dgm:prSet loTypeId="urn:microsoft.com/office/officeart/2005/8/layout/hierarchy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2296CE3-837B-4750-BEF6-F42DC0335D9C}">
      <dgm:prSet phldrT="[Texte]"/>
      <dgm:spPr/>
      <dgm:t>
        <a:bodyPr/>
        <a:lstStyle/>
        <a:p>
          <a:pPr rtl="1"/>
          <a:r>
            <a:rPr lang="ar-SA" dirty="0" smtClean="0"/>
            <a:t>طرق الإرث</a:t>
          </a:r>
          <a:endParaRPr lang="ar-SA" dirty="0"/>
        </a:p>
      </dgm:t>
    </dgm:pt>
    <dgm:pt modelId="{A19AAF8A-F9D3-4CC8-AE84-29936CA9A786}" type="parTrans" cxnId="{884418FA-079F-41D3-9A7A-06117663C316}">
      <dgm:prSet/>
      <dgm:spPr/>
      <dgm:t>
        <a:bodyPr/>
        <a:lstStyle/>
        <a:p>
          <a:pPr rtl="1"/>
          <a:endParaRPr lang="ar-SA"/>
        </a:p>
      </dgm:t>
    </dgm:pt>
    <dgm:pt modelId="{868668E9-E5EA-458E-8B85-527939FB89EE}" type="sibTrans" cxnId="{884418FA-079F-41D3-9A7A-06117663C316}">
      <dgm:prSet/>
      <dgm:spPr/>
      <dgm:t>
        <a:bodyPr/>
        <a:lstStyle/>
        <a:p>
          <a:pPr rtl="1"/>
          <a:endParaRPr lang="ar-SA"/>
        </a:p>
      </dgm:t>
    </dgm:pt>
    <dgm:pt modelId="{BC06F24F-8637-4FD7-B41E-F5295A95409A}">
      <dgm:prSet phldrT="[Texte]"/>
      <dgm:spPr/>
      <dgm:t>
        <a:bodyPr/>
        <a:lstStyle/>
        <a:p>
          <a:pPr rtl="1"/>
          <a:r>
            <a:rPr lang="ar-SA" dirty="0" smtClean="0"/>
            <a:t>الإرث بالتعصيب</a:t>
          </a:r>
          <a:endParaRPr lang="ar-SA" dirty="0"/>
        </a:p>
      </dgm:t>
    </dgm:pt>
    <dgm:pt modelId="{250B003A-D1CC-46F6-9F14-B68CBF903DC8}" type="parTrans" cxnId="{EDD32783-4B3C-440B-9D08-CFE294455E3F}">
      <dgm:prSet/>
      <dgm:spPr/>
      <dgm:t>
        <a:bodyPr/>
        <a:lstStyle/>
        <a:p>
          <a:pPr rtl="1"/>
          <a:endParaRPr lang="ar-SA"/>
        </a:p>
      </dgm:t>
    </dgm:pt>
    <dgm:pt modelId="{AF1CA705-8B92-4517-92ED-E8445EE553C8}" type="sibTrans" cxnId="{EDD32783-4B3C-440B-9D08-CFE294455E3F}">
      <dgm:prSet/>
      <dgm:spPr/>
      <dgm:t>
        <a:bodyPr/>
        <a:lstStyle/>
        <a:p>
          <a:pPr rtl="1"/>
          <a:endParaRPr lang="ar-SA"/>
        </a:p>
      </dgm:t>
    </dgm:pt>
    <dgm:pt modelId="{9B982B25-EBBD-4F36-98C3-88CEEF09B6D0}">
      <dgm:prSet phldrT="[Texte]"/>
      <dgm:spPr/>
      <dgm:t>
        <a:bodyPr/>
        <a:lstStyle/>
        <a:p>
          <a:pPr rtl="1"/>
          <a:r>
            <a:rPr lang="ar-SA" dirty="0" smtClean="0"/>
            <a:t>الإرث بالفرض</a:t>
          </a:r>
          <a:endParaRPr lang="ar-SA" dirty="0"/>
        </a:p>
      </dgm:t>
    </dgm:pt>
    <dgm:pt modelId="{C6CD2DFB-639F-4105-8D11-6176C733C284}" type="parTrans" cxnId="{BBAB98E9-2E69-4D62-A8D1-6FCD8452DBCD}">
      <dgm:prSet/>
      <dgm:spPr/>
      <dgm:t>
        <a:bodyPr/>
        <a:lstStyle/>
        <a:p>
          <a:pPr rtl="1"/>
          <a:endParaRPr lang="ar-SA"/>
        </a:p>
      </dgm:t>
    </dgm:pt>
    <dgm:pt modelId="{0EFBBB53-BCAA-4400-A699-619FEA536E33}" type="sibTrans" cxnId="{BBAB98E9-2E69-4D62-A8D1-6FCD8452DBCD}">
      <dgm:prSet/>
      <dgm:spPr/>
      <dgm:t>
        <a:bodyPr/>
        <a:lstStyle/>
        <a:p>
          <a:pPr rtl="1"/>
          <a:endParaRPr lang="ar-SA"/>
        </a:p>
      </dgm:t>
    </dgm:pt>
    <dgm:pt modelId="{0500C61C-F62F-490A-824D-8602B8322317}" type="pres">
      <dgm:prSet presAssocID="{96945959-8BDD-4980-BCA4-AC93568CE9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MA"/>
        </a:p>
      </dgm:t>
    </dgm:pt>
    <dgm:pt modelId="{D4CECE29-75D1-43A4-8B95-78843D807A73}" type="pres">
      <dgm:prSet presAssocID="{E2296CE3-837B-4750-BEF6-F42DC0335D9C}" presName="hierRoot1" presStyleCnt="0"/>
      <dgm:spPr/>
    </dgm:pt>
    <dgm:pt modelId="{9C31E641-82A2-427F-843E-2E016764D8BE}" type="pres">
      <dgm:prSet presAssocID="{E2296CE3-837B-4750-BEF6-F42DC0335D9C}" presName="composite" presStyleCnt="0"/>
      <dgm:spPr/>
    </dgm:pt>
    <dgm:pt modelId="{383FD838-C6D8-45CC-92BD-298BDE61EAF0}" type="pres">
      <dgm:prSet presAssocID="{E2296CE3-837B-4750-BEF6-F42DC0335D9C}" presName="background" presStyleLbl="node0" presStyleIdx="0" presStyleCnt="1"/>
      <dgm:spPr/>
    </dgm:pt>
    <dgm:pt modelId="{A7F3F64F-0476-4031-A79D-6BBAC3A0F3FB}" type="pres">
      <dgm:prSet presAssocID="{E2296CE3-837B-4750-BEF6-F42DC0335D9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MA"/>
        </a:p>
      </dgm:t>
    </dgm:pt>
    <dgm:pt modelId="{C949E4B0-71A1-4141-BF52-B93CD6427812}" type="pres">
      <dgm:prSet presAssocID="{E2296CE3-837B-4750-BEF6-F42DC0335D9C}" presName="hierChild2" presStyleCnt="0"/>
      <dgm:spPr/>
    </dgm:pt>
    <dgm:pt modelId="{88E1518C-F1EA-48FC-9E12-3A15A535C7E6}" type="pres">
      <dgm:prSet presAssocID="{250B003A-D1CC-46F6-9F14-B68CBF903DC8}" presName="Name10" presStyleLbl="parChTrans1D2" presStyleIdx="0" presStyleCnt="2"/>
      <dgm:spPr/>
      <dgm:t>
        <a:bodyPr/>
        <a:lstStyle/>
        <a:p>
          <a:pPr rtl="1"/>
          <a:endParaRPr lang="ar-MA"/>
        </a:p>
      </dgm:t>
    </dgm:pt>
    <dgm:pt modelId="{DDC3A339-7D68-4DF4-ABDA-268C06EF4D16}" type="pres">
      <dgm:prSet presAssocID="{BC06F24F-8637-4FD7-B41E-F5295A95409A}" presName="hierRoot2" presStyleCnt="0"/>
      <dgm:spPr/>
    </dgm:pt>
    <dgm:pt modelId="{5B7257C2-58B1-4FA8-9693-5DF9C7040C83}" type="pres">
      <dgm:prSet presAssocID="{BC06F24F-8637-4FD7-B41E-F5295A95409A}" presName="composite2" presStyleCnt="0"/>
      <dgm:spPr/>
    </dgm:pt>
    <dgm:pt modelId="{7A26BA2D-F2C4-472C-9A6B-D254FBD01C59}" type="pres">
      <dgm:prSet presAssocID="{BC06F24F-8637-4FD7-B41E-F5295A95409A}" presName="background2" presStyleLbl="node2" presStyleIdx="0" presStyleCnt="2"/>
      <dgm:spPr/>
    </dgm:pt>
    <dgm:pt modelId="{EF0D9307-BB5D-4642-8EEA-02574E1A425B}" type="pres">
      <dgm:prSet presAssocID="{BC06F24F-8637-4FD7-B41E-F5295A95409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B606013-F7F9-499B-BA23-55B3701E1E38}" type="pres">
      <dgm:prSet presAssocID="{BC06F24F-8637-4FD7-B41E-F5295A95409A}" presName="hierChild3" presStyleCnt="0"/>
      <dgm:spPr/>
    </dgm:pt>
    <dgm:pt modelId="{7BBBA58C-A946-47D9-8F6C-5D91E621BB4F}" type="pres">
      <dgm:prSet presAssocID="{C6CD2DFB-639F-4105-8D11-6176C733C284}" presName="Name10" presStyleLbl="parChTrans1D2" presStyleIdx="1" presStyleCnt="2"/>
      <dgm:spPr/>
      <dgm:t>
        <a:bodyPr/>
        <a:lstStyle/>
        <a:p>
          <a:pPr rtl="1"/>
          <a:endParaRPr lang="ar-MA"/>
        </a:p>
      </dgm:t>
    </dgm:pt>
    <dgm:pt modelId="{7E162FBF-1479-4738-939B-C67880BA25CA}" type="pres">
      <dgm:prSet presAssocID="{9B982B25-EBBD-4F36-98C3-88CEEF09B6D0}" presName="hierRoot2" presStyleCnt="0"/>
      <dgm:spPr/>
    </dgm:pt>
    <dgm:pt modelId="{64179DE6-5DB8-4896-A360-151D2A57AE09}" type="pres">
      <dgm:prSet presAssocID="{9B982B25-EBBD-4F36-98C3-88CEEF09B6D0}" presName="composite2" presStyleCnt="0"/>
      <dgm:spPr/>
    </dgm:pt>
    <dgm:pt modelId="{B830330B-C6B0-44F3-99B4-E6B366927F80}" type="pres">
      <dgm:prSet presAssocID="{9B982B25-EBBD-4F36-98C3-88CEEF09B6D0}" presName="background2" presStyleLbl="node2" presStyleIdx="1" presStyleCnt="2"/>
      <dgm:spPr/>
    </dgm:pt>
    <dgm:pt modelId="{B7176FDD-3D58-4B7F-A32E-3A18D5A854B5}" type="pres">
      <dgm:prSet presAssocID="{9B982B25-EBBD-4F36-98C3-88CEEF09B6D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F73D1EF-CD05-4547-BE4E-E776660A9390}" type="pres">
      <dgm:prSet presAssocID="{9B982B25-EBBD-4F36-98C3-88CEEF09B6D0}" presName="hierChild3" presStyleCnt="0"/>
      <dgm:spPr/>
    </dgm:pt>
  </dgm:ptLst>
  <dgm:cxnLst>
    <dgm:cxn modelId="{74EB9C44-28E4-41A5-927A-91401C525440}" type="presOf" srcId="{C6CD2DFB-639F-4105-8D11-6176C733C284}" destId="{7BBBA58C-A946-47D9-8F6C-5D91E621BB4F}" srcOrd="0" destOrd="0" presId="urn:microsoft.com/office/officeart/2005/8/layout/hierarchy1"/>
    <dgm:cxn modelId="{202626CA-4145-4ECC-A305-39A20E29674D}" type="presOf" srcId="{96945959-8BDD-4980-BCA4-AC93568CE97B}" destId="{0500C61C-F62F-490A-824D-8602B8322317}" srcOrd="0" destOrd="0" presId="urn:microsoft.com/office/officeart/2005/8/layout/hierarchy1"/>
    <dgm:cxn modelId="{05AF9115-0807-4437-84CA-015D5509E813}" type="presOf" srcId="{BC06F24F-8637-4FD7-B41E-F5295A95409A}" destId="{EF0D9307-BB5D-4642-8EEA-02574E1A425B}" srcOrd="0" destOrd="0" presId="urn:microsoft.com/office/officeart/2005/8/layout/hierarchy1"/>
    <dgm:cxn modelId="{075A67DC-F0FF-43E3-BBD0-5C1B2B0F86C7}" type="presOf" srcId="{9B982B25-EBBD-4F36-98C3-88CEEF09B6D0}" destId="{B7176FDD-3D58-4B7F-A32E-3A18D5A854B5}" srcOrd="0" destOrd="0" presId="urn:microsoft.com/office/officeart/2005/8/layout/hierarchy1"/>
    <dgm:cxn modelId="{BBAB98E9-2E69-4D62-A8D1-6FCD8452DBCD}" srcId="{E2296CE3-837B-4750-BEF6-F42DC0335D9C}" destId="{9B982B25-EBBD-4F36-98C3-88CEEF09B6D0}" srcOrd="1" destOrd="0" parTransId="{C6CD2DFB-639F-4105-8D11-6176C733C284}" sibTransId="{0EFBBB53-BCAA-4400-A699-619FEA536E33}"/>
    <dgm:cxn modelId="{EDD32783-4B3C-440B-9D08-CFE294455E3F}" srcId="{E2296CE3-837B-4750-BEF6-F42DC0335D9C}" destId="{BC06F24F-8637-4FD7-B41E-F5295A95409A}" srcOrd="0" destOrd="0" parTransId="{250B003A-D1CC-46F6-9F14-B68CBF903DC8}" sibTransId="{AF1CA705-8B92-4517-92ED-E8445EE553C8}"/>
    <dgm:cxn modelId="{884418FA-079F-41D3-9A7A-06117663C316}" srcId="{96945959-8BDD-4980-BCA4-AC93568CE97B}" destId="{E2296CE3-837B-4750-BEF6-F42DC0335D9C}" srcOrd="0" destOrd="0" parTransId="{A19AAF8A-F9D3-4CC8-AE84-29936CA9A786}" sibTransId="{868668E9-E5EA-458E-8B85-527939FB89EE}"/>
    <dgm:cxn modelId="{18E0B2C5-76DB-48B8-A9C2-71AB381D8800}" type="presOf" srcId="{250B003A-D1CC-46F6-9F14-B68CBF903DC8}" destId="{88E1518C-F1EA-48FC-9E12-3A15A535C7E6}" srcOrd="0" destOrd="0" presId="urn:microsoft.com/office/officeart/2005/8/layout/hierarchy1"/>
    <dgm:cxn modelId="{7718D553-F770-416B-9AD2-B3E4FB9E783B}" type="presOf" srcId="{E2296CE3-837B-4750-BEF6-F42DC0335D9C}" destId="{A7F3F64F-0476-4031-A79D-6BBAC3A0F3FB}" srcOrd="0" destOrd="0" presId="urn:microsoft.com/office/officeart/2005/8/layout/hierarchy1"/>
    <dgm:cxn modelId="{95716502-91DE-4A5E-A567-C3272C59DB88}" type="presParOf" srcId="{0500C61C-F62F-490A-824D-8602B8322317}" destId="{D4CECE29-75D1-43A4-8B95-78843D807A73}" srcOrd="0" destOrd="0" presId="urn:microsoft.com/office/officeart/2005/8/layout/hierarchy1"/>
    <dgm:cxn modelId="{A796FD20-64A5-46C4-A215-5B11060A1FC4}" type="presParOf" srcId="{D4CECE29-75D1-43A4-8B95-78843D807A73}" destId="{9C31E641-82A2-427F-843E-2E016764D8BE}" srcOrd="0" destOrd="0" presId="urn:microsoft.com/office/officeart/2005/8/layout/hierarchy1"/>
    <dgm:cxn modelId="{292673E0-C828-4E34-B345-8B9D9D3BBDA2}" type="presParOf" srcId="{9C31E641-82A2-427F-843E-2E016764D8BE}" destId="{383FD838-C6D8-45CC-92BD-298BDE61EAF0}" srcOrd="0" destOrd="0" presId="urn:microsoft.com/office/officeart/2005/8/layout/hierarchy1"/>
    <dgm:cxn modelId="{CA30234D-56D9-4D3B-98B1-C2E690797DDA}" type="presParOf" srcId="{9C31E641-82A2-427F-843E-2E016764D8BE}" destId="{A7F3F64F-0476-4031-A79D-6BBAC3A0F3FB}" srcOrd="1" destOrd="0" presId="urn:microsoft.com/office/officeart/2005/8/layout/hierarchy1"/>
    <dgm:cxn modelId="{860CD977-4236-43FE-960B-91D9AE8F7FEE}" type="presParOf" srcId="{D4CECE29-75D1-43A4-8B95-78843D807A73}" destId="{C949E4B0-71A1-4141-BF52-B93CD6427812}" srcOrd="1" destOrd="0" presId="urn:microsoft.com/office/officeart/2005/8/layout/hierarchy1"/>
    <dgm:cxn modelId="{90DD860B-4C5B-466F-A9DA-5E802E4F2423}" type="presParOf" srcId="{C949E4B0-71A1-4141-BF52-B93CD6427812}" destId="{88E1518C-F1EA-48FC-9E12-3A15A535C7E6}" srcOrd="0" destOrd="0" presId="urn:microsoft.com/office/officeart/2005/8/layout/hierarchy1"/>
    <dgm:cxn modelId="{9D961B02-606E-4D82-A93C-DBFE4A525CAF}" type="presParOf" srcId="{C949E4B0-71A1-4141-BF52-B93CD6427812}" destId="{DDC3A339-7D68-4DF4-ABDA-268C06EF4D16}" srcOrd="1" destOrd="0" presId="urn:microsoft.com/office/officeart/2005/8/layout/hierarchy1"/>
    <dgm:cxn modelId="{49513329-D5F9-4314-A3FC-15C2BC7FBF37}" type="presParOf" srcId="{DDC3A339-7D68-4DF4-ABDA-268C06EF4D16}" destId="{5B7257C2-58B1-4FA8-9693-5DF9C7040C83}" srcOrd="0" destOrd="0" presId="urn:microsoft.com/office/officeart/2005/8/layout/hierarchy1"/>
    <dgm:cxn modelId="{479DA023-1C6E-485B-9495-88BF1A275EF1}" type="presParOf" srcId="{5B7257C2-58B1-4FA8-9693-5DF9C7040C83}" destId="{7A26BA2D-F2C4-472C-9A6B-D254FBD01C59}" srcOrd="0" destOrd="0" presId="urn:microsoft.com/office/officeart/2005/8/layout/hierarchy1"/>
    <dgm:cxn modelId="{E791441A-DD3E-459A-AFAA-19EFFA7881A9}" type="presParOf" srcId="{5B7257C2-58B1-4FA8-9693-5DF9C7040C83}" destId="{EF0D9307-BB5D-4642-8EEA-02574E1A425B}" srcOrd="1" destOrd="0" presId="urn:microsoft.com/office/officeart/2005/8/layout/hierarchy1"/>
    <dgm:cxn modelId="{58AE7F0F-6B94-4137-822A-4AAC4DF83AFF}" type="presParOf" srcId="{DDC3A339-7D68-4DF4-ABDA-268C06EF4D16}" destId="{9B606013-F7F9-499B-BA23-55B3701E1E38}" srcOrd="1" destOrd="0" presId="urn:microsoft.com/office/officeart/2005/8/layout/hierarchy1"/>
    <dgm:cxn modelId="{B66F2DB3-CF74-4D48-A53C-9FC43E64140B}" type="presParOf" srcId="{C949E4B0-71A1-4141-BF52-B93CD6427812}" destId="{7BBBA58C-A946-47D9-8F6C-5D91E621BB4F}" srcOrd="2" destOrd="0" presId="urn:microsoft.com/office/officeart/2005/8/layout/hierarchy1"/>
    <dgm:cxn modelId="{FD1F0027-9660-40F2-B67E-552397FF401D}" type="presParOf" srcId="{C949E4B0-71A1-4141-BF52-B93CD6427812}" destId="{7E162FBF-1479-4738-939B-C67880BA25CA}" srcOrd="3" destOrd="0" presId="urn:microsoft.com/office/officeart/2005/8/layout/hierarchy1"/>
    <dgm:cxn modelId="{B86D0469-CB3A-4F1A-A213-6CBC4B885784}" type="presParOf" srcId="{7E162FBF-1479-4738-939B-C67880BA25CA}" destId="{64179DE6-5DB8-4896-A360-151D2A57AE09}" srcOrd="0" destOrd="0" presId="urn:microsoft.com/office/officeart/2005/8/layout/hierarchy1"/>
    <dgm:cxn modelId="{21E40EF1-95FB-41C0-A54E-F121BAFE7122}" type="presParOf" srcId="{64179DE6-5DB8-4896-A360-151D2A57AE09}" destId="{B830330B-C6B0-44F3-99B4-E6B366927F80}" srcOrd="0" destOrd="0" presId="urn:microsoft.com/office/officeart/2005/8/layout/hierarchy1"/>
    <dgm:cxn modelId="{74F9F9F7-F223-46A9-BE39-6DCD99CE8E95}" type="presParOf" srcId="{64179DE6-5DB8-4896-A360-151D2A57AE09}" destId="{B7176FDD-3D58-4B7F-A32E-3A18D5A854B5}" srcOrd="1" destOrd="0" presId="urn:microsoft.com/office/officeart/2005/8/layout/hierarchy1"/>
    <dgm:cxn modelId="{21413787-7090-458F-B8FF-394BAE16D7C7}" type="presParOf" srcId="{7E162FBF-1479-4738-939B-C67880BA25CA}" destId="{DF73D1EF-CD05-4547-BE4E-E776660A9390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F07405-F38B-4473-9350-684E0999E207}" type="datetimeFigureOut">
              <a:rPr lang="ar-MA" smtClean="0"/>
              <a:pPr/>
              <a:t>27-03-1434</a:t>
            </a:fld>
            <a:endParaRPr lang="ar-M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M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A0D2EE-4026-4C1E-B55E-0013017F58A7}" type="slidenum">
              <a:rPr lang="ar-MA" smtClean="0"/>
              <a:pPr/>
              <a:t>‹N°›</a:t>
            </a:fld>
            <a:endParaRPr lang="ar-M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4ACB3F-945F-474B-9591-309B55D43728}" type="datetimeFigureOut">
              <a:rPr lang="ar-MA" smtClean="0"/>
              <a:pPr/>
              <a:t>27-03-1434</a:t>
            </a:fld>
            <a:endParaRPr lang="a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M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A001BC-4850-4252-BDE3-BD877F2532B3}" type="slidenum">
              <a:rPr lang="ar-MA" smtClean="0"/>
              <a:pPr/>
              <a:t>‹N°›</a:t>
            </a:fld>
            <a:endParaRPr lang="ar-M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1BC-4850-4252-BDE3-BD877F2532B3}" type="slidenum">
              <a:rPr lang="ar-MA" smtClean="0"/>
              <a:pPr/>
              <a:t>2</a:t>
            </a:fld>
            <a:endParaRPr lang="ar-M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1BC-4850-4252-BDE3-BD877F2532B3}" type="slidenum">
              <a:rPr lang="ar-MA" smtClean="0"/>
              <a:pPr/>
              <a:t>11</a:t>
            </a:fld>
            <a:endParaRPr lang="ar-M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1BC-4850-4252-BDE3-BD877F2532B3}" type="slidenum">
              <a:rPr lang="ar-MA" smtClean="0"/>
              <a:pPr/>
              <a:t>12</a:t>
            </a:fld>
            <a:endParaRPr lang="ar-M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1BC-4850-4252-BDE3-BD877F2532B3}" type="slidenum">
              <a:rPr lang="ar-MA" smtClean="0"/>
              <a:pPr/>
              <a:t>28</a:t>
            </a:fld>
            <a:endParaRPr lang="ar-M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1BC-4850-4252-BDE3-BD877F2532B3}" type="slidenum">
              <a:rPr lang="ar-MA" smtClean="0"/>
              <a:pPr/>
              <a:t>56</a:t>
            </a:fld>
            <a:endParaRPr lang="ar-M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1BC-4850-4252-BDE3-BD877F2532B3}" type="slidenum">
              <a:rPr lang="ar-MA" smtClean="0"/>
              <a:pPr/>
              <a:t>57</a:t>
            </a:fld>
            <a:endParaRPr lang="ar-M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01BC-4850-4252-BDE3-BD877F2532B3}" type="slidenum">
              <a:rPr lang="ar-MA" smtClean="0"/>
              <a:pPr/>
              <a:t>59</a:t>
            </a:fld>
            <a:endParaRPr lang="ar-M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1630ED-0A19-4F86-B33B-8E9DE8B14761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8930AF6-40A1-4270-A60E-63BCDE5DE02C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0A3A98-F3DD-4C40-9FA0-BB76CADC7945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04FA50-D0AA-4572-9FBA-4C7952809CA3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B09ADD-E26F-405F-B730-602E5C0BD1A1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DE991C-A2CF-4971-B9AD-90D7C4A32492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999ADC-569D-42E0-968B-1A774ED1E358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D37B78-0298-4EC3-87BB-5977EA528331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lèche droite à entaille 7">
            <a:hlinkClick r:id="rId2" action="ppaction://hlinksldjump"/>
          </p:cNvPr>
          <p:cNvSpPr/>
          <p:nvPr userDrawn="1"/>
        </p:nvSpPr>
        <p:spPr>
          <a:xfrm>
            <a:off x="0" y="6215082"/>
            <a:ext cx="1071538" cy="642918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9B7A84-7118-4E6A-8EB7-A036CE562410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2D6544-BC20-450B-80F1-F4D7E8A47094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FB6170-BE06-49BC-B4E2-1EDB1DDD4FCD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31C5BF-682D-439C-941F-E8B03FB78A1B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2CFA2F-03FC-49B7-9620-87CB89847E54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DE213A-0DCD-4CEB-B719-07C26E9DF491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CBE6D3-3175-4833-A93B-CA524ABE76BD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EFF9FB-D60A-48B2-A9F1-5E238C417C4B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345015-E49B-4F3D-9D3F-878B15A92FF9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58D531-CB8A-4ED3-9C90-2D48D92702BE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9C428403-8DDB-49D2-B242-8C4C6FB81B29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F11061-B49D-411C-83AC-FA27EF8E8DB6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1381EF7-8FF8-4C91-B912-92A470AFA2B2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A7F0332-08CF-4B33-9BDD-EB26C8196F2E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E2D289-0402-447B-8099-A2B7F67C24E4}" type="datetimeFigureOut">
              <a:rPr lang="ar-SA" smtClean="0"/>
              <a:pPr>
                <a:defRPr/>
              </a:pPr>
              <a:t>27/03/1434</a:t>
            </a:fld>
            <a:endParaRPr lang="ar-S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0BCC12-4200-4911-82F8-9CB6E095F7CE}" type="slidenum">
              <a:rPr lang="ar-SA" smtClean="0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argout.md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36.xml"/><Relationship Id="rId18" Type="http://schemas.openxmlformats.org/officeDocument/2006/relationships/slide" Target="slide28.xml"/><Relationship Id="rId26" Type="http://schemas.openxmlformats.org/officeDocument/2006/relationships/slide" Target="slide53.xml"/><Relationship Id="rId3" Type="http://schemas.openxmlformats.org/officeDocument/2006/relationships/slide" Target="slide3.xml"/><Relationship Id="rId21" Type="http://schemas.openxmlformats.org/officeDocument/2006/relationships/slide" Target="slide6.xml"/><Relationship Id="rId7" Type="http://schemas.openxmlformats.org/officeDocument/2006/relationships/slide" Target="slide34.xml"/><Relationship Id="rId12" Type="http://schemas.openxmlformats.org/officeDocument/2006/relationships/slide" Target="slide25.xml"/><Relationship Id="rId17" Type="http://schemas.openxmlformats.org/officeDocument/2006/relationships/slide" Target="slide18.xml"/><Relationship Id="rId25" Type="http://schemas.openxmlformats.org/officeDocument/2006/relationships/slide" Target="slide44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20" Type="http://schemas.openxmlformats.org/officeDocument/2006/relationships/slide" Target="slide49.xml"/><Relationship Id="rId29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17.xml"/><Relationship Id="rId24" Type="http://schemas.openxmlformats.org/officeDocument/2006/relationships/slide" Target="slide29.xml"/><Relationship Id="rId5" Type="http://schemas.openxmlformats.org/officeDocument/2006/relationships/slide" Target="slide16.xml"/><Relationship Id="rId15" Type="http://schemas.openxmlformats.org/officeDocument/2006/relationships/slide" Target="slide5.xml"/><Relationship Id="rId23" Type="http://schemas.openxmlformats.org/officeDocument/2006/relationships/slide" Target="slide23.xml"/><Relationship Id="rId28" Type="http://schemas.openxmlformats.org/officeDocument/2006/relationships/slide" Target="slide55.xml"/><Relationship Id="rId10" Type="http://schemas.openxmlformats.org/officeDocument/2006/relationships/slide" Target="slide11.xml"/><Relationship Id="rId19" Type="http://schemas.openxmlformats.org/officeDocument/2006/relationships/slide" Target="slide37.xml"/><Relationship Id="rId4" Type="http://schemas.openxmlformats.org/officeDocument/2006/relationships/slide" Target="slide8.xml"/><Relationship Id="rId9" Type="http://schemas.openxmlformats.org/officeDocument/2006/relationships/slide" Target="slide4.xml"/><Relationship Id="rId14" Type="http://schemas.openxmlformats.org/officeDocument/2006/relationships/slide" Target="slide48.xml"/><Relationship Id="rId22" Type="http://schemas.openxmlformats.org/officeDocument/2006/relationships/slide" Target="slide13.xml"/><Relationship Id="rId27" Type="http://schemas.openxmlformats.org/officeDocument/2006/relationships/slide" Target="slide54.xml"/><Relationship Id="rId30" Type="http://schemas.openxmlformats.org/officeDocument/2006/relationships/slide" Target="slide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928694"/>
          </a:xfrm>
          <a:solidFill>
            <a:schemeClr val="accent2"/>
          </a:solidFill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ngle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5400" dirty="0" smtClean="0">
                <a:solidFill>
                  <a:schemeClr val="bg1"/>
                </a:solidFill>
              </a:rPr>
              <a:t>علم المواريث (الفرائض)</a:t>
            </a:r>
            <a:endParaRPr lang="ar-SA" sz="5400" dirty="0">
              <a:solidFill>
                <a:schemeClr val="bg1"/>
              </a:solidFill>
            </a:endParaRP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1371600" y="785813"/>
            <a:ext cx="6700862" cy="1142989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marR="0" algn="ctr" eaLnBrk="1" hangingPunct="1"/>
            <a:r>
              <a:rPr lang="ar-SA" sz="6600" dirty="0" smtClean="0">
                <a:solidFill>
                  <a:schemeClr val="bg1"/>
                </a:solidFill>
              </a:rPr>
              <a:t>بسم الله بالرحمن الرحيم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28728" y="3643314"/>
            <a:ext cx="6000792" cy="1857388"/>
          </a:xfrm>
          <a:prstGeom prst="round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ngle"/>
            <a:contourClr>
              <a:schemeClr val="accent6">
                <a:satMod val="30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800" b="1" dirty="0" smtClean="0"/>
              <a:t>إعداد الأستاذ: محمد </a:t>
            </a:r>
            <a:r>
              <a:rPr lang="ar-MA" sz="4800" b="1" dirty="0" err="1" smtClean="0"/>
              <a:t>زركوط</a:t>
            </a:r>
            <a:endParaRPr lang="ar-MA" sz="4800" b="1" dirty="0" smtClean="0"/>
          </a:p>
          <a:p>
            <a:pPr algn="ctr"/>
            <a:r>
              <a:rPr lang="fr-FR" sz="3200" b="1" dirty="0" smtClean="0">
                <a:hlinkClick r:id="rId3"/>
              </a:rPr>
              <a:t>zargout</a:t>
            </a:r>
            <a:r>
              <a:rPr lang="fr-FR" sz="3200" b="1" dirty="0" smtClean="0">
                <a:hlinkClick r:id="rId3"/>
              </a:rPr>
              <a:t>.md@gmail.com</a:t>
            </a:r>
            <a:endParaRPr lang="ar-MA" sz="3200" b="1" dirty="0" smtClean="0"/>
          </a:p>
          <a:p>
            <a:pPr algn="ctr"/>
            <a:r>
              <a:rPr lang="fr-FR" sz="2800" b="1" dirty="0" err="1" smtClean="0"/>
              <a:t>Facebook</a:t>
            </a:r>
            <a:r>
              <a:rPr lang="fr-FR" sz="2800" b="1" dirty="0" smtClean="0"/>
              <a:t>: </a:t>
            </a:r>
            <a:r>
              <a:rPr lang="fr-FR" sz="2800" b="1" dirty="0" err="1" smtClean="0"/>
              <a:t>mohamed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zargout</a:t>
            </a:r>
            <a:endParaRPr lang="ar-MA" sz="2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ZoneTexte 136"/>
          <p:cNvSpPr txBox="1"/>
          <p:nvPr/>
        </p:nvSpPr>
        <p:spPr>
          <a:xfrm>
            <a:off x="5214942" y="2643182"/>
            <a:ext cx="171451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3200" b="1" dirty="0" smtClean="0"/>
              <a:t>الأخوة</a:t>
            </a:r>
            <a:endParaRPr lang="ar-MA" sz="3200" b="1" dirty="0"/>
          </a:p>
        </p:txBody>
      </p:sp>
      <p:sp>
        <p:nvSpPr>
          <p:cNvPr id="138" name="ZoneTexte 137"/>
          <p:cNvSpPr txBox="1"/>
          <p:nvPr/>
        </p:nvSpPr>
        <p:spPr>
          <a:xfrm>
            <a:off x="1000100" y="2629911"/>
            <a:ext cx="135732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3200" b="1" dirty="0" smtClean="0"/>
              <a:t>العمومة</a:t>
            </a:r>
            <a:endParaRPr lang="ar-MA" sz="3200" b="1" dirty="0"/>
          </a:p>
        </p:txBody>
      </p:sp>
      <p:grpSp>
        <p:nvGrpSpPr>
          <p:cNvPr id="93" name="Groupe 92"/>
          <p:cNvGrpSpPr/>
          <p:nvPr/>
        </p:nvGrpSpPr>
        <p:grpSpPr>
          <a:xfrm>
            <a:off x="3500430" y="3929066"/>
            <a:ext cx="5429288" cy="461665"/>
            <a:chOff x="3500430" y="3143248"/>
            <a:chExt cx="5429288" cy="461665"/>
          </a:xfrm>
        </p:grpSpPr>
        <p:sp>
          <p:nvSpPr>
            <p:cNvPr id="19" name="ZoneTexte 18"/>
            <p:cNvSpPr txBox="1"/>
            <p:nvPr/>
          </p:nvSpPr>
          <p:spPr>
            <a:xfrm>
              <a:off x="7143768" y="3143248"/>
              <a:ext cx="1785950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الإخوة الأشقاء</a:t>
              </a:r>
              <a:endParaRPr lang="ar-MA" sz="3200" b="1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286380" y="3143248"/>
              <a:ext cx="1714512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الإخوة لأب</a:t>
              </a:r>
              <a:endParaRPr lang="ar-MA" sz="3200" b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500430" y="3143248"/>
              <a:ext cx="1643074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الإخوة لأم</a:t>
              </a:r>
              <a:endParaRPr lang="ar-MA" sz="2400" b="1" dirty="0"/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3500430" y="5181913"/>
            <a:ext cx="5357850" cy="461665"/>
            <a:chOff x="3500430" y="4396095"/>
            <a:chExt cx="5357850" cy="461665"/>
          </a:xfrm>
        </p:grpSpPr>
        <p:sp>
          <p:nvSpPr>
            <p:cNvPr id="25" name="ZoneTexte 24"/>
            <p:cNvSpPr txBox="1"/>
            <p:nvPr/>
          </p:nvSpPr>
          <p:spPr>
            <a:xfrm>
              <a:off x="8072462" y="4396095"/>
              <a:ext cx="78581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الأخ</a:t>
              </a:r>
              <a:endParaRPr lang="ar-MA" sz="3200" b="1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215206" y="4396095"/>
              <a:ext cx="78581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الأخت</a:t>
              </a:r>
              <a:endParaRPr lang="ar-MA" sz="3200" b="1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143636" y="4396095"/>
              <a:ext cx="78581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الأخ</a:t>
              </a:r>
              <a:endParaRPr lang="ar-MA" sz="3200" b="1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286380" y="4396095"/>
              <a:ext cx="78581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الأخت</a:t>
              </a:r>
              <a:endParaRPr lang="ar-MA" sz="3200" b="1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357686" y="4396095"/>
              <a:ext cx="78581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الأخ</a:t>
              </a:r>
              <a:endParaRPr lang="ar-MA" sz="3200" b="1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500430" y="4396095"/>
              <a:ext cx="78581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الأخت</a:t>
              </a:r>
              <a:endParaRPr lang="ar-MA" sz="3200" b="1" dirty="0"/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71406" y="5643578"/>
            <a:ext cx="3143272" cy="461665"/>
            <a:chOff x="71406" y="4857760"/>
            <a:chExt cx="3143272" cy="461665"/>
          </a:xfrm>
        </p:grpSpPr>
        <p:sp>
          <p:nvSpPr>
            <p:cNvPr id="40" name="ZoneTexte 39"/>
            <p:cNvSpPr txBox="1"/>
            <p:nvPr/>
          </p:nvSpPr>
          <p:spPr>
            <a:xfrm>
              <a:off x="1714480" y="4857760"/>
              <a:ext cx="1500198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ابن العم </a:t>
              </a:r>
              <a:r>
                <a:rPr lang="ar-MA" sz="2400" b="1" dirty="0" err="1" smtClean="0"/>
                <a:t>ش</a:t>
              </a:r>
              <a:r>
                <a:rPr lang="ar-MA" sz="2400" b="1" dirty="0" smtClean="0"/>
                <a:t> </a:t>
              </a:r>
              <a:endParaRPr lang="ar-MA" sz="2400" b="1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71406" y="4857760"/>
              <a:ext cx="1500198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ابن العم لأب</a:t>
              </a:r>
              <a:endParaRPr lang="ar-MA" sz="2400" b="1" dirty="0"/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1714480" y="1285860"/>
            <a:ext cx="4359306" cy="1357322"/>
            <a:chOff x="1714480" y="500042"/>
            <a:chExt cx="4359306" cy="1357322"/>
          </a:xfrm>
        </p:grpSpPr>
        <p:sp>
          <p:nvSpPr>
            <p:cNvPr id="131" name="ZoneTexte 130"/>
            <p:cNvSpPr txBox="1"/>
            <p:nvPr/>
          </p:nvSpPr>
          <p:spPr>
            <a:xfrm>
              <a:off x="2571736" y="500042"/>
              <a:ext cx="3500462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3600" b="1" dirty="0" smtClean="0"/>
                <a:t>النسب(تابع)</a:t>
              </a:r>
              <a:endParaRPr lang="ar-MA" sz="3600" b="1" dirty="0"/>
            </a:p>
          </p:txBody>
        </p:sp>
        <p:cxnSp>
          <p:nvCxnSpPr>
            <p:cNvPr id="42" name="Connecteur droit 41"/>
            <p:cNvCxnSpPr/>
            <p:nvPr/>
          </p:nvCxnSpPr>
          <p:spPr>
            <a:xfrm rot="5400000">
              <a:off x="4108447" y="132078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1714480" y="1498586"/>
              <a:ext cx="435771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5400000">
              <a:off x="1536679" y="167797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>
              <a:off x="5894397" y="167797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e 91"/>
          <p:cNvGrpSpPr/>
          <p:nvPr/>
        </p:nvGrpSpPr>
        <p:grpSpPr>
          <a:xfrm>
            <a:off x="785786" y="3214686"/>
            <a:ext cx="1644662" cy="714380"/>
            <a:chOff x="785786" y="2428868"/>
            <a:chExt cx="1644662" cy="714380"/>
          </a:xfrm>
        </p:grpSpPr>
        <p:cxnSp>
          <p:nvCxnSpPr>
            <p:cNvPr id="53" name="Connecteur droit 52"/>
            <p:cNvCxnSpPr/>
            <p:nvPr/>
          </p:nvCxnSpPr>
          <p:spPr>
            <a:xfrm rot="5400000">
              <a:off x="1465241" y="2606669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85786" y="2786058"/>
              <a:ext cx="164307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5400000">
              <a:off x="2251059" y="2963859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5400000">
              <a:off x="607985" y="2963859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4357686" y="3214686"/>
            <a:ext cx="3644926" cy="714380"/>
            <a:chOff x="4357686" y="2428868"/>
            <a:chExt cx="3644926" cy="714380"/>
          </a:xfrm>
        </p:grpSpPr>
        <p:cxnSp>
          <p:nvCxnSpPr>
            <p:cNvPr id="52" name="Connecteur droit 51"/>
            <p:cNvCxnSpPr/>
            <p:nvPr/>
          </p:nvCxnSpPr>
          <p:spPr>
            <a:xfrm rot="5400000">
              <a:off x="5965835" y="2606669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357686" y="2786058"/>
              <a:ext cx="364333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rot="5400000">
              <a:off x="7823223" y="2963859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5400000">
              <a:off x="5965835" y="2963859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rot="5400000">
              <a:off x="4179885" y="2963859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93"/>
          <p:cNvGrpSpPr/>
          <p:nvPr/>
        </p:nvGrpSpPr>
        <p:grpSpPr>
          <a:xfrm>
            <a:off x="3929058" y="4429132"/>
            <a:ext cx="4502182" cy="714380"/>
            <a:chOff x="3929058" y="3643314"/>
            <a:chExt cx="4502182" cy="714380"/>
          </a:xfrm>
        </p:grpSpPr>
        <p:cxnSp>
          <p:nvCxnSpPr>
            <p:cNvPr id="65" name="Connecteur droit 64"/>
            <p:cNvCxnSpPr/>
            <p:nvPr/>
          </p:nvCxnSpPr>
          <p:spPr>
            <a:xfrm rot="5400000">
              <a:off x="7893073" y="382111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7643834" y="4000504"/>
              <a:ext cx="78581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5400000">
              <a:off x="8251851" y="417830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>
              <a:off x="7466033" y="417830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rot="5400000">
              <a:off x="5964247" y="382111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5715008" y="4000504"/>
              <a:ext cx="78581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5400000">
              <a:off x="6323025" y="417830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5400000">
              <a:off x="5537207" y="417830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5400000">
              <a:off x="4178297" y="382111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3929058" y="4000504"/>
              <a:ext cx="78581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>
              <a:off x="4537075" y="417830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>
              <a:off x="3751257" y="4178305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e 95"/>
          <p:cNvGrpSpPr/>
          <p:nvPr/>
        </p:nvGrpSpPr>
        <p:grpSpPr>
          <a:xfrm>
            <a:off x="4357686" y="5715016"/>
            <a:ext cx="4500594" cy="785818"/>
            <a:chOff x="4357686" y="4929198"/>
            <a:chExt cx="4500594" cy="785818"/>
          </a:xfrm>
        </p:grpSpPr>
        <p:sp>
          <p:nvSpPr>
            <p:cNvPr id="27" name="ZoneTexte 26"/>
            <p:cNvSpPr txBox="1"/>
            <p:nvPr/>
          </p:nvSpPr>
          <p:spPr>
            <a:xfrm>
              <a:off x="8143900" y="5314906"/>
              <a:ext cx="714380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000" b="1" dirty="0" smtClean="0"/>
                <a:t>أبناؤه</a:t>
              </a:r>
              <a:endParaRPr lang="ar-MA" sz="2800" b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143636" y="5286388"/>
              <a:ext cx="78581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000" b="1" dirty="0" smtClean="0"/>
                <a:t>أبناؤه</a:t>
              </a:r>
              <a:endParaRPr lang="ar-MA" sz="2800" b="1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357686" y="5286388"/>
              <a:ext cx="78581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000" b="1" dirty="0" smtClean="0"/>
                <a:t>أبناؤه</a:t>
              </a:r>
              <a:endParaRPr lang="ar-MA" sz="2800" b="1" dirty="0"/>
            </a:p>
          </p:txBody>
        </p:sp>
        <p:cxnSp>
          <p:nvCxnSpPr>
            <p:cNvPr id="82" name="Connecteur droit 81"/>
            <p:cNvCxnSpPr/>
            <p:nvPr/>
          </p:nvCxnSpPr>
          <p:spPr>
            <a:xfrm rot="5400000">
              <a:off x="8323289" y="5106999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rot="5400000">
              <a:off x="6394463" y="5106999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rot="5400000">
              <a:off x="4608513" y="5106999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e 97"/>
          <p:cNvGrpSpPr/>
          <p:nvPr/>
        </p:nvGrpSpPr>
        <p:grpSpPr>
          <a:xfrm>
            <a:off x="285720" y="3929066"/>
            <a:ext cx="2643206" cy="1714512"/>
            <a:chOff x="285720" y="3143248"/>
            <a:chExt cx="2643206" cy="1714512"/>
          </a:xfrm>
        </p:grpSpPr>
        <p:grpSp>
          <p:nvGrpSpPr>
            <p:cNvPr id="97" name="Groupe 96"/>
            <p:cNvGrpSpPr/>
            <p:nvPr/>
          </p:nvGrpSpPr>
          <p:grpSpPr>
            <a:xfrm>
              <a:off x="285720" y="3143248"/>
              <a:ext cx="2643206" cy="461665"/>
              <a:chOff x="285720" y="3143248"/>
              <a:chExt cx="2643206" cy="461665"/>
            </a:xfrm>
          </p:grpSpPr>
          <p:sp>
            <p:nvSpPr>
              <p:cNvPr id="37" name="ZoneTexte 36"/>
              <p:cNvSpPr txBox="1"/>
              <p:nvPr/>
            </p:nvSpPr>
            <p:spPr>
              <a:xfrm>
                <a:off x="1857356" y="3143248"/>
                <a:ext cx="1071570" cy="46166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MA" sz="2400" b="1" dirty="0" smtClean="0"/>
                  <a:t>العم </a:t>
                </a:r>
                <a:r>
                  <a:rPr lang="ar-MA" sz="2400" b="1" dirty="0" err="1" smtClean="0"/>
                  <a:t>ش</a:t>
                </a:r>
                <a:endParaRPr lang="ar-MA" sz="2400" b="1" dirty="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285720" y="3143248"/>
                <a:ext cx="1071570" cy="46166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MA" sz="2400" b="1" dirty="0" smtClean="0"/>
                  <a:t>العم لأب</a:t>
                </a:r>
                <a:endParaRPr lang="ar-MA" sz="2400" b="1" dirty="0"/>
              </a:p>
            </p:txBody>
          </p:sp>
        </p:grpSp>
        <p:cxnSp>
          <p:nvCxnSpPr>
            <p:cNvPr id="85" name="Connecteur droit 84"/>
            <p:cNvCxnSpPr/>
            <p:nvPr/>
          </p:nvCxnSpPr>
          <p:spPr>
            <a:xfrm rot="5400000">
              <a:off x="1822431" y="4249743"/>
              <a:ext cx="1214446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rot="5400000">
              <a:off x="179357" y="4249743"/>
              <a:ext cx="1214446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/>
          <p:cNvGrpSpPr/>
          <p:nvPr/>
        </p:nvGrpSpPr>
        <p:grpSpPr>
          <a:xfrm>
            <a:off x="2786050" y="350672"/>
            <a:ext cx="3071834" cy="935188"/>
            <a:chOff x="3036083" y="500042"/>
            <a:chExt cx="3071834" cy="935188"/>
          </a:xfrm>
        </p:grpSpPr>
        <p:sp>
          <p:nvSpPr>
            <p:cNvPr id="64" name="ZoneTexte 63"/>
            <p:cNvSpPr txBox="1"/>
            <p:nvPr/>
          </p:nvSpPr>
          <p:spPr>
            <a:xfrm>
              <a:off x="3036083" y="500042"/>
              <a:ext cx="3071834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3600" b="1" dirty="0" smtClean="0"/>
                <a:t>جهات الإرث</a:t>
              </a:r>
              <a:endParaRPr lang="ar-MA" sz="3600" b="1" dirty="0"/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 rot="16200000" flipH="1">
              <a:off x="4425877" y="1289106"/>
              <a:ext cx="292246" cy="1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avec flèche vers le bas 6"/>
          <p:cNvSpPr/>
          <p:nvPr/>
        </p:nvSpPr>
        <p:spPr>
          <a:xfrm>
            <a:off x="2607455" y="357166"/>
            <a:ext cx="3929090" cy="1214446"/>
          </a:xfrm>
          <a:prstGeom prst="downArrowCallout">
            <a:avLst>
              <a:gd name="adj1" fmla="val 22491"/>
              <a:gd name="adj2" fmla="val 25000"/>
              <a:gd name="adj3" fmla="val 23745"/>
              <a:gd name="adj4" fmla="val 6623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موانع الإرث</a:t>
            </a:r>
            <a:endParaRPr lang="ar-MA" sz="3600" b="1" dirty="0"/>
          </a:p>
        </p:txBody>
      </p:sp>
      <p:grpSp>
        <p:nvGrpSpPr>
          <p:cNvPr id="55" name="Groupe 54"/>
          <p:cNvGrpSpPr/>
          <p:nvPr/>
        </p:nvGrpSpPr>
        <p:grpSpPr>
          <a:xfrm>
            <a:off x="932877" y="1571612"/>
            <a:ext cx="7278246" cy="2571768"/>
            <a:chOff x="932877" y="1571612"/>
            <a:chExt cx="7278246" cy="2571768"/>
          </a:xfrm>
        </p:grpSpPr>
        <p:sp>
          <p:nvSpPr>
            <p:cNvPr id="11" name="Rectangle avec flèche vers le bas 10"/>
            <p:cNvSpPr/>
            <p:nvPr/>
          </p:nvSpPr>
          <p:spPr>
            <a:xfrm>
              <a:off x="2571736" y="1571612"/>
              <a:ext cx="3929090" cy="1214446"/>
            </a:xfrm>
            <a:prstGeom prst="downArrowCallout">
              <a:avLst>
                <a:gd name="adj1" fmla="val 17472"/>
                <a:gd name="adj2" fmla="val 19980"/>
                <a:gd name="adj3" fmla="val 23745"/>
                <a:gd name="adj4" fmla="val 662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MA" sz="4400" dirty="0" smtClean="0">
                  <a:solidFill>
                    <a:schemeClr val="tx1"/>
                  </a:solidFill>
                  <a:cs typeface="Al-Mothnna" pitchFamily="2" charset="-78"/>
                </a:rPr>
                <a:t>عش </a:t>
              </a:r>
              <a:r>
                <a:rPr lang="ar-MA" sz="4400" dirty="0" err="1" smtClean="0">
                  <a:solidFill>
                    <a:schemeClr val="tx1"/>
                  </a:solidFill>
                  <a:cs typeface="Al-Mothnna" pitchFamily="2" charset="-78"/>
                </a:rPr>
                <a:t>لك</a:t>
              </a:r>
              <a:r>
                <a:rPr lang="ar-MA" sz="4400" dirty="0" smtClean="0">
                  <a:solidFill>
                    <a:schemeClr val="tx1"/>
                  </a:solidFill>
                  <a:cs typeface="Al-Mothnna" pitchFamily="2" charset="-78"/>
                </a:rPr>
                <a:t> رزق</a:t>
              </a:r>
              <a:endParaRPr lang="ar-MA" sz="4400" dirty="0">
                <a:solidFill>
                  <a:schemeClr val="tx1"/>
                </a:solidFill>
                <a:cs typeface="Al-Mothnna" pitchFamily="2" charset="-78"/>
              </a:endParaRPr>
            </a:p>
          </p:txBody>
        </p:sp>
        <p:cxnSp>
          <p:nvCxnSpPr>
            <p:cNvPr id="19" name="Connecteur droit avec flèche 18"/>
            <p:cNvCxnSpPr>
              <a:stCxn id="11" idx="2"/>
              <a:endCxn id="30" idx="0"/>
            </p:cNvCxnSpPr>
            <p:nvPr/>
          </p:nvCxnSpPr>
          <p:spPr>
            <a:xfrm rot="16200000" flipH="1">
              <a:off x="5730760" y="1591579"/>
              <a:ext cx="1285884" cy="3674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stCxn id="11" idx="2"/>
              <a:endCxn id="31" idx="0"/>
            </p:cNvCxnSpPr>
            <p:nvPr/>
          </p:nvCxnSpPr>
          <p:spPr>
            <a:xfrm rot="16200000" flipH="1">
              <a:off x="5123537" y="2198802"/>
              <a:ext cx="1285884" cy="2460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stCxn id="11" idx="2"/>
              <a:endCxn id="33" idx="0"/>
            </p:cNvCxnSpPr>
            <p:nvPr/>
          </p:nvCxnSpPr>
          <p:spPr>
            <a:xfrm rot="16200000" flipH="1">
              <a:off x="3881802" y="3440537"/>
              <a:ext cx="1348892" cy="399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endCxn id="34" idx="0"/>
            </p:cNvCxnSpPr>
            <p:nvPr/>
          </p:nvCxnSpPr>
          <p:spPr>
            <a:xfrm rot="10800000" flipV="1">
              <a:off x="2147324" y="2786058"/>
              <a:ext cx="2353239" cy="13488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endCxn id="48" idx="0"/>
            </p:cNvCxnSpPr>
            <p:nvPr/>
          </p:nvCxnSpPr>
          <p:spPr>
            <a:xfrm rot="5400000">
              <a:off x="3248290" y="2891107"/>
              <a:ext cx="1357322" cy="11472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11" idx="2"/>
              <a:endCxn id="35" idx="0"/>
            </p:cNvCxnSpPr>
            <p:nvPr/>
          </p:nvCxnSpPr>
          <p:spPr>
            <a:xfrm rot="5400000">
              <a:off x="2060133" y="1658802"/>
              <a:ext cx="1348892" cy="3603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11" idx="2"/>
              <a:endCxn id="32" idx="0"/>
            </p:cNvCxnSpPr>
            <p:nvPr/>
          </p:nvCxnSpPr>
          <p:spPr>
            <a:xfrm rot="16200000" flipH="1">
              <a:off x="4516314" y="2806025"/>
              <a:ext cx="1285884" cy="12459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Rectangle à coins arrondis 29"/>
          <p:cNvSpPr/>
          <p:nvPr/>
        </p:nvSpPr>
        <p:spPr>
          <a:xfrm>
            <a:off x="7671123" y="4071942"/>
            <a:ext cx="1080000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b="1" dirty="0" smtClean="0"/>
              <a:t>عدم الاستهلال</a:t>
            </a:r>
            <a:endParaRPr lang="ar-MA" b="1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6456677" y="4071942"/>
            <a:ext cx="1080000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400" b="1" dirty="0" smtClean="0"/>
              <a:t>الشك</a:t>
            </a:r>
            <a:endParaRPr lang="ar-MA" sz="2400" b="1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5242231" y="4071942"/>
            <a:ext cx="1080000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400" b="1" dirty="0" smtClean="0"/>
              <a:t>اللعان</a:t>
            </a:r>
            <a:endParaRPr lang="ar-MA" sz="2400" b="1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4036215" y="4134950"/>
            <a:ext cx="1080000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400" b="1" dirty="0" smtClean="0"/>
              <a:t>الكفر</a:t>
            </a:r>
            <a:endParaRPr lang="ar-MA" sz="2400" b="1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1607323" y="4134950"/>
            <a:ext cx="1080000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400" b="1" dirty="0" smtClean="0"/>
              <a:t>الزنا</a:t>
            </a:r>
            <a:endParaRPr lang="ar-MA" sz="2400" b="1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392877" y="4134950"/>
            <a:ext cx="1080000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400" b="1" dirty="0" smtClean="0"/>
              <a:t>القتل العمد العدوان</a:t>
            </a:r>
            <a:endParaRPr lang="ar-MA" sz="2400" b="1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2813339" y="4143380"/>
            <a:ext cx="1080000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400" b="1" dirty="0" smtClean="0"/>
              <a:t>الرق</a:t>
            </a:r>
            <a:endParaRPr lang="ar-MA" sz="24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3" animBg="1"/>
      <p:bldP spid="31" grpId="0" animBg="1"/>
      <p:bldP spid="32" grpId="0" animBg="1"/>
      <p:bldP spid="33" grpId="0" animBg="1"/>
      <p:bldP spid="34" grpId="0" animBg="1"/>
      <p:bldP spid="35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4"/>
          <p:cNvGrpSpPr/>
          <p:nvPr/>
        </p:nvGrpSpPr>
        <p:grpSpPr>
          <a:xfrm>
            <a:off x="2107389" y="571479"/>
            <a:ext cx="4929222" cy="2349025"/>
            <a:chOff x="2107389" y="1571612"/>
            <a:chExt cx="4929222" cy="2349025"/>
          </a:xfrm>
        </p:grpSpPr>
        <p:sp>
          <p:nvSpPr>
            <p:cNvPr id="11" name="Rectangle avec flèche vers le bas 10"/>
            <p:cNvSpPr/>
            <p:nvPr/>
          </p:nvSpPr>
          <p:spPr>
            <a:xfrm>
              <a:off x="2107389" y="1571612"/>
              <a:ext cx="4929222" cy="1214446"/>
            </a:xfrm>
            <a:prstGeom prst="downArrowCallout">
              <a:avLst>
                <a:gd name="adj1" fmla="val 17472"/>
                <a:gd name="adj2" fmla="val 19980"/>
                <a:gd name="adj3" fmla="val 23745"/>
                <a:gd name="adj4" fmla="val 662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MA" sz="3600" b="1" dirty="0" smtClean="0">
                  <a:cs typeface="Al-Mothnna" pitchFamily="2" charset="-78"/>
                </a:rPr>
                <a:t>الحقوق المتعلقة بالتركة</a:t>
              </a:r>
              <a:endParaRPr lang="ar-MA" sz="3600" b="1" dirty="0">
                <a:solidFill>
                  <a:schemeClr val="tx1"/>
                </a:solidFill>
                <a:cs typeface="Al-Mothnna" pitchFamily="2" charset="-78"/>
              </a:endParaRPr>
            </a:p>
          </p:txBody>
        </p:sp>
        <p:cxnSp>
          <p:nvCxnSpPr>
            <p:cNvPr id="24" name="Connecteur droit avec flèche 23"/>
            <p:cNvCxnSpPr>
              <a:stCxn id="11" idx="2"/>
              <a:endCxn id="31" idx="0"/>
            </p:cNvCxnSpPr>
            <p:nvPr/>
          </p:nvCxnSpPr>
          <p:spPr>
            <a:xfrm rot="16200000" flipH="1">
              <a:off x="5252768" y="2105289"/>
              <a:ext cx="1063141" cy="24246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stCxn id="11" idx="2"/>
              <a:endCxn id="33" idx="0"/>
            </p:cNvCxnSpPr>
            <p:nvPr/>
          </p:nvCxnSpPr>
          <p:spPr>
            <a:xfrm rot="16200000" flipH="1">
              <a:off x="4011033" y="3347024"/>
              <a:ext cx="1126149" cy="42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stCxn id="11" idx="2"/>
              <a:endCxn id="34" idx="0"/>
            </p:cNvCxnSpPr>
            <p:nvPr/>
          </p:nvCxnSpPr>
          <p:spPr>
            <a:xfrm rot="5400000">
              <a:off x="2796588" y="2136794"/>
              <a:ext cx="1126149" cy="24246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stCxn id="11" idx="2"/>
              <a:endCxn id="48" idx="0"/>
            </p:cNvCxnSpPr>
            <p:nvPr/>
          </p:nvCxnSpPr>
          <p:spPr>
            <a:xfrm rot="5400000">
              <a:off x="3395381" y="2744017"/>
              <a:ext cx="1134579" cy="12186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11" idx="2"/>
              <a:endCxn id="32" idx="0"/>
            </p:cNvCxnSpPr>
            <p:nvPr/>
          </p:nvCxnSpPr>
          <p:spPr>
            <a:xfrm rot="16200000" flipH="1">
              <a:off x="4645545" y="2712512"/>
              <a:ext cx="1063141" cy="12102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6" name="Groupe 65"/>
          <p:cNvGrpSpPr/>
          <p:nvPr/>
        </p:nvGrpSpPr>
        <p:grpSpPr>
          <a:xfrm>
            <a:off x="6456677" y="2849066"/>
            <a:ext cx="1080000" cy="2008694"/>
            <a:chOff x="6456677" y="2849066"/>
            <a:chExt cx="1080000" cy="2008694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6456677" y="2849066"/>
              <a:ext cx="1080000" cy="108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/>
                <a:t>الحقوق العينية</a:t>
              </a:r>
              <a:endParaRPr lang="ar-MA" sz="2400" b="1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6572264" y="4149874"/>
              <a:ext cx="928694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000" b="1" dirty="0" smtClean="0"/>
                <a:t>كالوديعة والرهن</a:t>
              </a:r>
              <a:endParaRPr lang="ar-MA" sz="2000" b="1" dirty="0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5242231" y="2849066"/>
            <a:ext cx="1080000" cy="2002200"/>
            <a:chOff x="5242231" y="2849066"/>
            <a:chExt cx="1080000" cy="2002200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5242231" y="2849066"/>
              <a:ext cx="1080000" cy="108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err="1" smtClean="0"/>
                <a:t>مؤونة</a:t>
              </a:r>
              <a:r>
                <a:rPr lang="ar-MA" sz="2400" b="1" dirty="0" smtClean="0"/>
                <a:t> التجهيز</a:t>
              </a:r>
              <a:endParaRPr lang="ar-MA" sz="2400" b="1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357818" y="4143380"/>
              <a:ext cx="928694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000" b="1" dirty="0" smtClean="0"/>
                <a:t>التغسيل والكفن..</a:t>
              </a:r>
              <a:endParaRPr lang="ar-MA" sz="2000" b="1" dirty="0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4036215" y="2912074"/>
            <a:ext cx="1080000" cy="2246969"/>
            <a:chOff x="4036215" y="2912074"/>
            <a:chExt cx="1080000" cy="2246969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4036215" y="2912074"/>
              <a:ext cx="1080000" cy="108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/>
                <a:t>الديون</a:t>
              </a:r>
              <a:endParaRPr lang="ar-MA" sz="2400" b="1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143372" y="4143380"/>
              <a:ext cx="928694" cy="101566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000" b="1" dirty="0" smtClean="0"/>
                <a:t>سواء كانت لله أو للعباد</a:t>
              </a:r>
              <a:endParaRPr lang="ar-MA" sz="2000" b="1" dirty="0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2813339" y="2920504"/>
            <a:ext cx="1080000" cy="3161868"/>
            <a:chOff x="2813339" y="2920504"/>
            <a:chExt cx="1080000" cy="3161868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2813339" y="2920504"/>
              <a:ext cx="1080000" cy="108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/>
                <a:t>الوصايا</a:t>
              </a:r>
              <a:endParaRPr lang="ar-MA" sz="2400" b="1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2928926" y="4143380"/>
              <a:ext cx="928694" cy="193899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000" b="1" dirty="0" smtClean="0"/>
                <a:t>وهي تبرع بجزء من المال ينفذ بعد الموت</a:t>
              </a:r>
              <a:endParaRPr lang="ar-MA" sz="2000" b="1" dirty="0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1607323" y="2912074"/>
            <a:ext cx="1080000" cy="2862522"/>
            <a:chOff x="1607323" y="2912074"/>
            <a:chExt cx="1080000" cy="2862522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1607323" y="2912074"/>
              <a:ext cx="1080000" cy="1080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/>
                <a:t>حقوق الورثة</a:t>
              </a:r>
              <a:endParaRPr lang="ar-MA" sz="2400" b="1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643042" y="4143380"/>
              <a:ext cx="928694" cy="163121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000" b="1" dirty="0" smtClean="0"/>
                <a:t>وهي نصيب كل وارث من التركة</a:t>
              </a:r>
              <a:endParaRPr lang="ar-MA" sz="2000" b="1" dirty="0"/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آيات المواريث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358246" cy="5857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آيات المواريث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64323"/>
            <a:ext cx="8286808" cy="5929354"/>
          </a:xfrm>
          <a:prstGeom prst="roundRect">
            <a:avLst>
              <a:gd name="adj" fmla="val 345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3آيات المواريث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89" y="1321579"/>
            <a:ext cx="8669223" cy="4214842"/>
          </a:xfrm>
          <a:prstGeom prst="roundRect">
            <a:avLst>
              <a:gd name="adj" fmla="val 4978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3FD838-C6D8-45CC-92BD-298BDE61E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83FD838-C6D8-45CC-92BD-298BDE61E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3F64F-0476-4031-A79D-6BBAC3A0F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7F3F64F-0476-4031-A79D-6BBAC3A0F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1518C-F1EA-48FC-9E12-3A15A535C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8E1518C-F1EA-48FC-9E12-3A15A535C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26BA2D-F2C4-472C-9A6B-D254FBD01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7A26BA2D-F2C4-472C-9A6B-D254FBD01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D9307-BB5D-4642-8EEA-02574E1A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F0D9307-BB5D-4642-8EEA-02574E1A4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BBA58C-A946-47D9-8F6C-5D91E621B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7BBBA58C-A946-47D9-8F6C-5D91E621B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30330B-C6B0-44F3-99B4-E6B366927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830330B-C6B0-44F3-99B4-E6B366927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176FDD-3D58-4B7F-A32E-3A18D5A85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B7176FDD-3D58-4B7F-A32E-3A18D5A85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ar-SA" sz="4000" b="1" dirty="0" smtClean="0"/>
              <a:t>الفرض هو .</a:t>
            </a:r>
            <a:r>
              <a:rPr lang="ar-MA" sz="4000" b="1" dirty="0" smtClean="0"/>
              <a:t>النصيب المقدر شرعا في كتاب الله أو سنة رسوله صلى الله </a:t>
            </a:r>
            <a:r>
              <a:rPr lang="ar-MA" sz="4000" b="1" smtClean="0"/>
              <a:t>عليه وسلم.</a:t>
            </a:r>
            <a:endParaRPr lang="ar-SA" sz="4000" b="1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ar-SA" sz="4000" b="1" dirty="0" smtClean="0"/>
              <a:t>والفروض المقدرة في القرآن هي :</a:t>
            </a:r>
          </a:p>
          <a:p>
            <a:pPr eaLnBrk="1" hangingPunct="1"/>
            <a:endParaRPr lang="ar-SA" dirty="0" smtClean="0"/>
          </a:p>
        </p:txBody>
      </p:sp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ar-SA" sz="6000" dirty="0" smtClean="0"/>
              <a:t>تعريف الفرض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0" y="2928934"/>
          <a:ext cx="6096000" cy="3500462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2032000"/>
                <a:gridCol w="2032000"/>
                <a:gridCol w="2032000"/>
              </a:tblGrid>
              <a:tr h="1750231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/>
                        <a:t>1/2 </a:t>
                      </a:r>
                      <a:endParaRPr lang="ar-MA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/>
                        <a:t>1/4 </a:t>
                      </a:r>
                      <a:endParaRPr lang="ar-MA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smtClean="0"/>
                        <a:t>1/8</a:t>
                      </a:r>
                      <a:endParaRPr lang="ar-MA" sz="6600" dirty="0"/>
                    </a:p>
                  </a:txBody>
                  <a:tcPr anchor="ctr"/>
                </a:tc>
              </a:tr>
              <a:tr h="1750231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/>
                        <a:t>2/3 </a:t>
                      </a:r>
                      <a:endParaRPr lang="ar-MA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/>
                        <a:t>1/3 </a:t>
                      </a:r>
                      <a:endParaRPr lang="ar-MA" sz="6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smtClean="0"/>
                        <a:t>1/6</a:t>
                      </a:r>
                      <a:endParaRPr lang="ar-MA" sz="66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>
                <a:solidFill>
                  <a:schemeClr val="tx2">
                    <a:satMod val="130000"/>
                  </a:schemeClr>
                </a:solidFill>
              </a:rPr>
              <a:t>أصحاب الفروض وأنصبتهم</a:t>
            </a:r>
            <a:endParaRPr lang="ar-S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Espace réservé du contenu 5" descr="1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928813"/>
            <a:ext cx="8429625" cy="4500562"/>
          </a:xfrm>
        </p:spPr>
      </p:pic>
      <p:sp>
        <p:nvSpPr>
          <p:cNvPr id="8" name="Rectangle 7"/>
          <p:cNvSpPr/>
          <p:nvPr/>
        </p:nvSpPr>
        <p:spPr>
          <a:xfrm>
            <a:off x="7929563" y="2714625"/>
            <a:ext cx="785812" cy="1857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6786563" y="2714625"/>
            <a:ext cx="1144587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4071938" y="2714625"/>
            <a:ext cx="2714625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428625" y="2714625"/>
            <a:ext cx="3643313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6786563" y="3429000"/>
            <a:ext cx="1144587" cy="785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071938" y="3429000"/>
            <a:ext cx="2714625" cy="785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428625" y="3429000"/>
            <a:ext cx="3643313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7858125" y="4572000"/>
            <a:ext cx="857250" cy="1785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6786563" y="4214813"/>
            <a:ext cx="1144587" cy="357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4071938" y="4214813"/>
            <a:ext cx="2714625" cy="357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428596" y="4143380"/>
            <a:ext cx="3643313" cy="428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6786563" y="4572000"/>
            <a:ext cx="1144587" cy="357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0" name="Rectangle 19"/>
          <p:cNvSpPr/>
          <p:nvPr/>
        </p:nvSpPr>
        <p:spPr>
          <a:xfrm>
            <a:off x="4071938" y="4572000"/>
            <a:ext cx="2714625" cy="357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428625" y="4572011"/>
            <a:ext cx="3643313" cy="357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6786563" y="4929188"/>
            <a:ext cx="1144587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3" name="Rectangle 22"/>
          <p:cNvSpPr/>
          <p:nvPr/>
        </p:nvSpPr>
        <p:spPr>
          <a:xfrm>
            <a:off x="4071938" y="4929188"/>
            <a:ext cx="2714625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4" name="Rectangle 23"/>
          <p:cNvSpPr/>
          <p:nvPr/>
        </p:nvSpPr>
        <p:spPr>
          <a:xfrm>
            <a:off x="428625" y="4929199"/>
            <a:ext cx="3643313" cy="714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5" name="Rectangle 24"/>
          <p:cNvSpPr/>
          <p:nvPr/>
        </p:nvSpPr>
        <p:spPr>
          <a:xfrm>
            <a:off x="6786563" y="5643563"/>
            <a:ext cx="1144587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6" name="Rectangle 25"/>
          <p:cNvSpPr/>
          <p:nvPr/>
        </p:nvSpPr>
        <p:spPr>
          <a:xfrm>
            <a:off x="4071938" y="5643563"/>
            <a:ext cx="2714625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7" name="Rectangle 26"/>
          <p:cNvSpPr/>
          <p:nvPr/>
        </p:nvSpPr>
        <p:spPr>
          <a:xfrm>
            <a:off x="428625" y="5643563"/>
            <a:ext cx="3643313" cy="714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Espace réservé du contenu 3" descr="2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0"/>
            <a:ext cx="8286750" cy="4357688"/>
          </a:xfrm>
        </p:spPr>
      </p:pic>
      <p:sp>
        <p:nvSpPr>
          <p:cNvPr id="5" name="Rectangle 4"/>
          <p:cNvSpPr/>
          <p:nvPr/>
        </p:nvSpPr>
        <p:spPr>
          <a:xfrm>
            <a:off x="7929563" y="1500188"/>
            <a:ext cx="785812" cy="2143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6786563" y="1500188"/>
            <a:ext cx="1143000" cy="17859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4143375" y="1500188"/>
            <a:ext cx="2643188" cy="17859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71500" y="1500188"/>
            <a:ext cx="3571875" cy="17859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6786563" y="3286125"/>
            <a:ext cx="1143000" cy="428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4143375" y="3286125"/>
            <a:ext cx="2643188" cy="428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71500" y="3286125"/>
            <a:ext cx="3571875" cy="428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7929563" y="3643313"/>
            <a:ext cx="785812" cy="857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786563" y="3714750"/>
            <a:ext cx="1143000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4143375" y="3714750"/>
            <a:ext cx="2643188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571500" y="3714750"/>
            <a:ext cx="3571875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6786563" y="4071938"/>
            <a:ext cx="1143000" cy="428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4143375" y="4071938"/>
            <a:ext cx="2643188" cy="428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571500" y="4071938"/>
            <a:ext cx="3571875" cy="428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7929563" y="4500563"/>
            <a:ext cx="785812" cy="12144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0" name="Rectangle 19"/>
          <p:cNvSpPr/>
          <p:nvPr/>
        </p:nvSpPr>
        <p:spPr>
          <a:xfrm>
            <a:off x="6786563" y="4500563"/>
            <a:ext cx="1143000" cy="428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4143375" y="4500563"/>
            <a:ext cx="2643188" cy="428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571500" y="4500563"/>
            <a:ext cx="3571875" cy="428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3" name="Rectangle 22"/>
          <p:cNvSpPr/>
          <p:nvPr/>
        </p:nvSpPr>
        <p:spPr>
          <a:xfrm>
            <a:off x="6786563" y="4929188"/>
            <a:ext cx="1143000" cy="785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4" name="Rectangle 23"/>
          <p:cNvSpPr/>
          <p:nvPr/>
        </p:nvSpPr>
        <p:spPr>
          <a:xfrm>
            <a:off x="4143375" y="4929188"/>
            <a:ext cx="2643188" cy="785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5" name="Rectangle 24"/>
          <p:cNvSpPr/>
          <p:nvPr/>
        </p:nvSpPr>
        <p:spPr>
          <a:xfrm>
            <a:off x="571500" y="4929188"/>
            <a:ext cx="3571875" cy="785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250001" y="214290"/>
            <a:ext cx="8643998" cy="6429420"/>
            <a:chOff x="69025" y="71414"/>
            <a:chExt cx="8932131" cy="7883184"/>
          </a:xfr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grpSpPr>
        <p:sp>
          <p:nvSpPr>
            <p:cNvPr id="5" name="Rectangle à coins arrondis 4">
              <a:hlinkClick r:id="rId3" action="ppaction://hlinksldjump"/>
            </p:cNvPr>
            <p:cNvSpPr/>
            <p:nvPr/>
          </p:nvSpPr>
          <p:spPr>
            <a:xfrm>
              <a:off x="6929454" y="71414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تعريف الإرث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à coins arrondis 2">
              <a:hlinkClick r:id="rId4" action="ppaction://hlinksldjump"/>
            </p:cNvPr>
            <p:cNvSpPr/>
            <p:nvPr/>
          </p:nvSpPr>
          <p:spPr>
            <a:xfrm>
              <a:off x="6929454" y="1214422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جهات الإرث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à coins arrondis 3">
              <a:hlinkClick r:id="rId5" action="ppaction://hlinksldjump"/>
            </p:cNvPr>
            <p:cNvSpPr/>
            <p:nvPr/>
          </p:nvSpPr>
          <p:spPr>
            <a:xfrm>
              <a:off x="6929454" y="2357430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طرق الإرث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à coins arrondis 5">
              <a:hlinkClick r:id="rId6" action="ppaction://hlinksldjump"/>
            </p:cNvPr>
            <p:cNvSpPr/>
            <p:nvPr/>
          </p:nvSpPr>
          <p:spPr>
            <a:xfrm>
              <a:off x="6929454" y="3500438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التعصيب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à coins arrondis 6">
              <a:hlinkClick r:id="rId7" action="ppaction://hlinksldjump"/>
            </p:cNvPr>
            <p:cNvSpPr/>
            <p:nvPr/>
          </p:nvSpPr>
          <p:spPr>
            <a:xfrm>
              <a:off x="6929454" y="4643446"/>
              <a:ext cx="2071702" cy="100013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تمارين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à coins arrondis 10">
              <a:hlinkClick r:id="rId8" action="ppaction://hlinksldjump"/>
            </p:cNvPr>
            <p:cNvSpPr/>
            <p:nvPr/>
          </p:nvSpPr>
          <p:spPr>
            <a:xfrm>
              <a:off x="6929454" y="5786454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err="1" smtClean="0">
                  <a:solidFill>
                    <a:schemeClr val="bg1"/>
                  </a:solidFill>
                </a:rPr>
                <a:t>العول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à coins arrondis 11">
              <a:hlinkClick r:id="rId9" action="ppaction://hlinksldjump"/>
            </p:cNvPr>
            <p:cNvSpPr/>
            <p:nvPr/>
          </p:nvSpPr>
          <p:spPr>
            <a:xfrm>
              <a:off x="4643438" y="71414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خصائص الإرث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à coins arrondis 12">
              <a:hlinkClick r:id="rId10" action="ppaction://hlinksldjump"/>
            </p:cNvPr>
            <p:cNvSpPr/>
            <p:nvPr/>
          </p:nvSpPr>
          <p:spPr>
            <a:xfrm>
              <a:off x="4643438" y="1214422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موانع الإرث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à coins arrondis 13">
              <a:hlinkClick r:id="rId11" action="ppaction://hlinksldjump"/>
            </p:cNvPr>
            <p:cNvSpPr/>
            <p:nvPr/>
          </p:nvSpPr>
          <p:spPr>
            <a:xfrm>
              <a:off x="4643438" y="2357430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الفرض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à coins arrondis 14">
              <a:hlinkClick r:id="rId12" action="ppaction://hlinksldjump"/>
            </p:cNvPr>
            <p:cNvSpPr/>
            <p:nvPr/>
          </p:nvSpPr>
          <p:spPr>
            <a:xfrm>
              <a:off x="4643438" y="3500438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أنواع العصبة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à coins arrondis 15">
              <a:hlinkClick r:id="rId13" action="ppaction://hlinksldjump"/>
            </p:cNvPr>
            <p:cNvSpPr/>
            <p:nvPr/>
          </p:nvSpPr>
          <p:spPr>
            <a:xfrm>
              <a:off x="4643438" y="4643446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تأصيل الفريضة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à coins arrondis 16">
              <a:hlinkClick r:id="rId14" action="ppaction://hlinksldjump"/>
            </p:cNvPr>
            <p:cNvSpPr/>
            <p:nvPr/>
          </p:nvSpPr>
          <p:spPr>
            <a:xfrm>
              <a:off x="4643438" y="5786454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3">
                  <a:satMod val="300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تمارين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à coins arrondis 17">
              <a:hlinkClick r:id="rId15" action="ppaction://hlinksldjump"/>
            </p:cNvPr>
            <p:cNvSpPr/>
            <p:nvPr/>
          </p:nvSpPr>
          <p:spPr>
            <a:xfrm>
              <a:off x="2357422" y="71414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مقاصد الإرث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à coins arrondis 18">
              <a:hlinkClick r:id="rId16" action="ppaction://hlinksldjump"/>
            </p:cNvPr>
            <p:cNvSpPr/>
            <p:nvPr/>
          </p:nvSpPr>
          <p:spPr>
            <a:xfrm>
              <a:off x="2357422" y="1214422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الحقوق المتعلقة بالتركة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à coins arrondis 19">
              <a:hlinkClick r:id="rId17" action="ppaction://hlinksldjump"/>
            </p:cNvPr>
            <p:cNvSpPr/>
            <p:nvPr/>
          </p:nvSpPr>
          <p:spPr>
            <a:xfrm>
              <a:off x="2357422" y="2357430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000" b="1" dirty="0" smtClean="0">
                  <a:solidFill>
                    <a:schemeClr val="bg1"/>
                  </a:solidFill>
                </a:rPr>
                <a:t>أصحاب الفروض وأنصبتهم</a:t>
              </a:r>
              <a:endParaRPr lang="ar-MA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à coins arrondis 20">
              <a:hlinkClick r:id="rId18" action="ppaction://hlinksldjump"/>
            </p:cNvPr>
            <p:cNvSpPr/>
            <p:nvPr/>
          </p:nvSpPr>
          <p:spPr>
            <a:xfrm>
              <a:off x="2357422" y="3500438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الحجب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à coins arrondis 21">
              <a:hlinkClick r:id="rId19" action="ppaction://hlinksldjump"/>
            </p:cNvPr>
            <p:cNvSpPr/>
            <p:nvPr/>
          </p:nvSpPr>
          <p:spPr>
            <a:xfrm>
              <a:off x="2357422" y="4643446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حالات التأصيل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à coins arrondis 22">
              <a:hlinkClick r:id="rId20" action="ppaction://hlinksldjump"/>
            </p:cNvPr>
            <p:cNvSpPr/>
            <p:nvPr/>
          </p:nvSpPr>
          <p:spPr>
            <a:xfrm>
              <a:off x="2357422" y="5786454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تصحيح الفريضة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à coins arrondis 23">
              <a:hlinkClick r:id="rId21" action="ppaction://hlinksldjump"/>
            </p:cNvPr>
            <p:cNvSpPr/>
            <p:nvPr/>
          </p:nvSpPr>
          <p:spPr>
            <a:xfrm>
              <a:off x="69025" y="71414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أركان الإرث وشروطه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à coins arrondis 24">
              <a:hlinkClick r:id="rId22" action="ppaction://hlinksldjump"/>
            </p:cNvPr>
            <p:cNvSpPr/>
            <p:nvPr/>
          </p:nvSpPr>
          <p:spPr>
            <a:xfrm>
              <a:off x="69025" y="1214422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آيات المواريث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à coins arrondis 25">
              <a:hlinkClick r:id="rId23" action="ppaction://hlinksldjump"/>
            </p:cNvPr>
            <p:cNvSpPr/>
            <p:nvPr/>
          </p:nvSpPr>
          <p:spPr>
            <a:xfrm>
              <a:off x="69025" y="2357430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3">
                  <a:satMod val="300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تمارين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à coins arrondis 26">
              <a:hlinkClick r:id="rId24" action="ppaction://hlinksldjump"/>
            </p:cNvPr>
            <p:cNvSpPr/>
            <p:nvPr/>
          </p:nvSpPr>
          <p:spPr>
            <a:xfrm>
              <a:off x="69025" y="3500438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أنواع الحجب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à coins arrondis 27">
              <a:hlinkClick r:id="rId25" action="ppaction://hlinksldjump"/>
            </p:cNvPr>
            <p:cNvSpPr/>
            <p:nvPr/>
          </p:nvSpPr>
          <p:spPr>
            <a:xfrm>
              <a:off x="69025" y="4643445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3">
                  <a:satMod val="300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تمارين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à coins arrondis 28">
              <a:hlinkClick r:id="rId26" action="ppaction://hlinksldjump"/>
            </p:cNvPr>
            <p:cNvSpPr/>
            <p:nvPr/>
          </p:nvSpPr>
          <p:spPr>
            <a:xfrm>
              <a:off x="69025" y="5786454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3">
                  <a:satMod val="300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تمارين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à coins arrondis 30">
              <a:hlinkClick r:id="rId27" action="ppaction://hlinksldjump"/>
            </p:cNvPr>
            <p:cNvSpPr/>
            <p:nvPr/>
          </p:nvSpPr>
          <p:spPr>
            <a:xfrm>
              <a:off x="6929454" y="6954466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تقسيم التركة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à coins arrondis 31">
              <a:hlinkClick r:id="rId28" action="ppaction://hlinksldjump"/>
            </p:cNvPr>
            <p:cNvSpPr/>
            <p:nvPr/>
          </p:nvSpPr>
          <p:spPr>
            <a:xfrm>
              <a:off x="4643438" y="6954466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خطوات التقسيم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à coins arrondis 32">
              <a:hlinkClick r:id="rId29" action="ppaction://hlinksldjump"/>
            </p:cNvPr>
            <p:cNvSpPr/>
            <p:nvPr/>
          </p:nvSpPr>
          <p:spPr>
            <a:xfrm>
              <a:off x="2357422" y="6954466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مثال على التقسيم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à coins arrondis 33">
              <a:hlinkClick r:id="rId30" action="ppaction://hlinksldjump"/>
            </p:cNvPr>
            <p:cNvSpPr/>
            <p:nvPr/>
          </p:nvSpPr>
          <p:spPr>
            <a:xfrm>
              <a:off x="69025" y="6954466"/>
              <a:ext cx="2071702" cy="1000132"/>
            </a:xfrm>
            <a:prstGeom prst="roundRect">
              <a:avLst/>
            </a:prstGeom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 prst="angle"/>
              <a:contourClr>
                <a:schemeClr val="accent3">
                  <a:satMod val="300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400" b="1" dirty="0" smtClean="0">
                  <a:solidFill>
                    <a:schemeClr val="bg1"/>
                  </a:solidFill>
                </a:rPr>
                <a:t>تمارين</a:t>
              </a:r>
              <a:endParaRPr lang="ar-MA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Espace réservé du contenu 3" descr="3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14500"/>
            <a:ext cx="8072437" cy="4240213"/>
          </a:xfrm>
        </p:spPr>
      </p:pic>
      <p:sp>
        <p:nvSpPr>
          <p:cNvPr id="5" name="Rectangle 4"/>
          <p:cNvSpPr/>
          <p:nvPr/>
        </p:nvSpPr>
        <p:spPr>
          <a:xfrm>
            <a:off x="7929563" y="1785938"/>
            <a:ext cx="714375" cy="1857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6784975" y="1785938"/>
            <a:ext cx="1144588" cy="1500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4143375" y="1785938"/>
            <a:ext cx="2644775" cy="1500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14375" y="1785938"/>
            <a:ext cx="3430588" cy="1500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786563" y="3286125"/>
            <a:ext cx="1144587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4143375" y="3286125"/>
            <a:ext cx="2644775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714375" y="3286125"/>
            <a:ext cx="3430588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7929563" y="3643313"/>
            <a:ext cx="714375" cy="2214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6786563" y="3643313"/>
            <a:ext cx="1144587" cy="714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4143375" y="3643313"/>
            <a:ext cx="2644775" cy="714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714375" y="3643313"/>
            <a:ext cx="3430588" cy="714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6786563" y="4357688"/>
            <a:ext cx="1144587" cy="428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4143375" y="4357688"/>
            <a:ext cx="2644775" cy="428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714375" y="4357688"/>
            <a:ext cx="3430588" cy="428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0" name="Rectangle 19"/>
          <p:cNvSpPr/>
          <p:nvPr/>
        </p:nvSpPr>
        <p:spPr>
          <a:xfrm>
            <a:off x="6786563" y="4786313"/>
            <a:ext cx="1144587" cy="714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4143375" y="4786313"/>
            <a:ext cx="2644775" cy="714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714375" y="4786313"/>
            <a:ext cx="3430588" cy="714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3" name="Rectangle 22"/>
          <p:cNvSpPr/>
          <p:nvPr/>
        </p:nvSpPr>
        <p:spPr>
          <a:xfrm>
            <a:off x="6786563" y="5500688"/>
            <a:ext cx="1144587" cy="357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4" name="Rectangle 23"/>
          <p:cNvSpPr/>
          <p:nvPr/>
        </p:nvSpPr>
        <p:spPr>
          <a:xfrm>
            <a:off x="4143375" y="5500688"/>
            <a:ext cx="2644775" cy="357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5" name="Rectangle 24"/>
          <p:cNvSpPr/>
          <p:nvPr/>
        </p:nvSpPr>
        <p:spPr>
          <a:xfrm>
            <a:off x="714375" y="5500688"/>
            <a:ext cx="3430588" cy="357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Espace réservé du contenu 3" descr="4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00188"/>
            <a:ext cx="8072437" cy="4824412"/>
          </a:xfrm>
        </p:spPr>
      </p:pic>
      <p:sp>
        <p:nvSpPr>
          <p:cNvPr id="5" name="Rectangle 4"/>
          <p:cNvSpPr/>
          <p:nvPr/>
        </p:nvSpPr>
        <p:spPr>
          <a:xfrm>
            <a:off x="7786688" y="1571625"/>
            <a:ext cx="714375" cy="228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6643688" y="1571625"/>
            <a:ext cx="1143000" cy="6429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4000500" y="1571625"/>
            <a:ext cx="2643188" cy="6429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71500" y="1571625"/>
            <a:ext cx="3429000" cy="6429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6643688" y="2214563"/>
            <a:ext cx="1143000" cy="357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4000500" y="2214563"/>
            <a:ext cx="2643188" cy="357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71500" y="2214563"/>
            <a:ext cx="3429000" cy="357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6643688" y="2571750"/>
            <a:ext cx="1143000" cy="6429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000500" y="2571750"/>
            <a:ext cx="2643188" cy="6429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571500" y="2571750"/>
            <a:ext cx="3429000" cy="6429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6643688" y="3214688"/>
            <a:ext cx="1143000" cy="642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4000500" y="3214688"/>
            <a:ext cx="2643188" cy="642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571500" y="3214688"/>
            <a:ext cx="3429000" cy="642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7786688" y="3857625"/>
            <a:ext cx="714375" cy="3571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571500" y="3857625"/>
            <a:ext cx="7215188" cy="3571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0" name="Rectangle 19"/>
          <p:cNvSpPr/>
          <p:nvPr/>
        </p:nvSpPr>
        <p:spPr>
          <a:xfrm>
            <a:off x="7786688" y="4214813"/>
            <a:ext cx="714375" cy="714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6643688" y="4214813"/>
            <a:ext cx="1143000" cy="714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4000500" y="4214813"/>
            <a:ext cx="2643188" cy="714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3" name="Rectangle 22"/>
          <p:cNvSpPr/>
          <p:nvPr/>
        </p:nvSpPr>
        <p:spPr>
          <a:xfrm>
            <a:off x="571500" y="4214813"/>
            <a:ext cx="3429000" cy="714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4" name="Rectangle 23"/>
          <p:cNvSpPr/>
          <p:nvPr/>
        </p:nvSpPr>
        <p:spPr>
          <a:xfrm>
            <a:off x="7786688" y="4929188"/>
            <a:ext cx="714375" cy="642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5" name="Rectangle 24"/>
          <p:cNvSpPr/>
          <p:nvPr/>
        </p:nvSpPr>
        <p:spPr>
          <a:xfrm>
            <a:off x="6643688" y="4929188"/>
            <a:ext cx="1143000" cy="642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6" name="Rectangle 25"/>
          <p:cNvSpPr/>
          <p:nvPr/>
        </p:nvSpPr>
        <p:spPr>
          <a:xfrm>
            <a:off x="4000500" y="4929188"/>
            <a:ext cx="2643188" cy="642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7" name="Rectangle 26"/>
          <p:cNvSpPr/>
          <p:nvPr/>
        </p:nvSpPr>
        <p:spPr>
          <a:xfrm>
            <a:off x="571500" y="4929188"/>
            <a:ext cx="3429000" cy="642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8" name="Rectangle 27"/>
          <p:cNvSpPr/>
          <p:nvPr/>
        </p:nvSpPr>
        <p:spPr>
          <a:xfrm>
            <a:off x="7786688" y="5572125"/>
            <a:ext cx="714375" cy="714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9" name="Rectangle 28"/>
          <p:cNvSpPr/>
          <p:nvPr/>
        </p:nvSpPr>
        <p:spPr>
          <a:xfrm>
            <a:off x="571500" y="5572125"/>
            <a:ext cx="7215188" cy="7143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199" y="1481138"/>
          <a:ext cx="8229601" cy="356554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746276"/>
                <a:gridCol w="618669"/>
                <a:gridCol w="3864656"/>
              </a:tblGrid>
              <a:tr h="178277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 smtClean="0"/>
                        <a:t>بنت</a:t>
                      </a:r>
                      <a:r>
                        <a:rPr lang="ar-SA" sz="4000" baseline="0" dirty="0" smtClean="0"/>
                        <a:t> الابن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aseline="0" dirty="0" smtClean="0"/>
                        <a:t>1/6</a:t>
                      </a:r>
                      <a:endParaRPr lang="ar-SA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مع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البنت</a:t>
                      </a:r>
                    </a:p>
                    <a:p>
                      <a:pPr algn="ctr" rtl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1/2</a:t>
                      </a:r>
                    </a:p>
                  </a:txBody>
                  <a:tcPr anchor="ctr"/>
                </a:tc>
              </a:tr>
              <a:tr h="1782770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الأخت لأب</a:t>
                      </a:r>
                    </a:p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الأخت الشقيقة</a:t>
                      </a:r>
                    </a:p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1/2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SA" smtClean="0"/>
              <a:t>حالات السدس تكملة الثلثين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28782" y="1857364"/>
            <a:ext cx="5686436" cy="46434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ar-MA" sz="4000" b="1" dirty="0" smtClean="0">
                <a:solidFill>
                  <a:srgbClr val="FF0000"/>
                </a:solidFill>
              </a:rPr>
              <a:t>حدد نصيب كل وارث.</a:t>
            </a:r>
          </a:p>
          <a:p>
            <a:pPr marL="624078" indent="-514350">
              <a:buClr>
                <a:srgbClr val="002060"/>
              </a:buClr>
              <a:buSzPct val="77000"/>
              <a:buFont typeface="+mj-lt"/>
              <a:buAutoNum type="arabicParenR"/>
            </a:pPr>
            <a:r>
              <a:rPr lang="ar-MA" sz="4000" b="1" dirty="0" smtClean="0"/>
              <a:t>زوجة، بنتان.</a:t>
            </a:r>
          </a:p>
          <a:p>
            <a:pPr marL="624078" indent="-514350">
              <a:buClr>
                <a:srgbClr val="002060"/>
              </a:buClr>
              <a:buSzPct val="77000"/>
              <a:buFont typeface="+mj-lt"/>
              <a:buAutoNum type="arabicParenR"/>
            </a:pPr>
            <a:r>
              <a:rPr lang="ar-MA" sz="4000" b="1" dirty="0" smtClean="0"/>
              <a:t>أب</a:t>
            </a:r>
            <a:r>
              <a:rPr lang="ar-MA" sz="4000" b="1" smtClean="0"/>
              <a:t>، بنتان</a:t>
            </a:r>
            <a:r>
              <a:rPr lang="ar-MA" sz="4000" b="1" dirty="0" smtClean="0"/>
              <a:t>.</a:t>
            </a:r>
          </a:p>
          <a:p>
            <a:pPr marL="624078" indent="-514350">
              <a:buClr>
                <a:srgbClr val="002060"/>
              </a:buClr>
              <a:buSzPct val="77000"/>
              <a:buFont typeface="+mj-lt"/>
              <a:buAutoNum type="arabicParenR"/>
            </a:pPr>
            <a:r>
              <a:rPr lang="ar-MA" sz="4000" b="1" dirty="0" smtClean="0"/>
              <a:t>أخ لأم، أخت شقيقة، أم.</a:t>
            </a:r>
          </a:p>
          <a:p>
            <a:pPr marL="624078" indent="-514350">
              <a:buClr>
                <a:srgbClr val="002060"/>
              </a:buClr>
              <a:buSzPct val="77000"/>
              <a:buFont typeface="+mj-lt"/>
              <a:buAutoNum type="arabicParenR"/>
            </a:pPr>
            <a:r>
              <a:rPr lang="ar-MA" sz="4000" b="1" dirty="0" smtClean="0"/>
              <a:t>زوج، أم، بنت.</a:t>
            </a:r>
          </a:p>
          <a:p>
            <a:pPr marL="624078" indent="-514350">
              <a:buClr>
                <a:srgbClr val="002060"/>
              </a:buClr>
              <a:buSzPct val="77000"/>
              <a:buFont typeface="+mj-lt"/>
              <a:buAutoNum type="arabicParenR"/>
            </a:pPr>
            <a:r>
              <a:rPr lang="ar-MA" sz="4000" b="1" dirty="0" smtClean="0"/>
              <a:t>بنت، بنت ابن، أب.</a:t>
            </a:r>
          </a:p>
          <a:p>
            <a:pPr marL="624078" indent="-514350">
              <a:buClr>
                <a:srgbClr val="002060"/>
              </a:buClr>
              <a:buSzPct val="77000"/>
              <a:buFont typeface="+mj-lt"/>
              <a:buAutoNum type="arabicParenR"/>
            </a:pPr>
            <a:r>
              <a:rPr lang="ar-MA" sz="4000" b="1" dirty="0" smtClean="0"/>
              <a:t>أخت شقيقة، أخت لأب.</a:t>
            </a:r>
          </a:p>
          <a:p>
            <a:pPr marL="624078" indent="-514350">
              <a:buClr>
                <a:srgbClr val="002060"/>
              </a:buClr>
              <a:buSzPct val="77000"/>
              <a:buFont typeface="+mj-lt"/>
              <a:buAutoNum type="arabicParenR"/>
            </a:pPr>
            <a:endParaRPr lang="ar-MA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71526" y="274638"/>
            <a:ext cx="740094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MA" dirty="0" smtClean="0"/>
              <a:t>تمارين</a:t>
            </a:r>
            <a:endParaRPr lang="ar-M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buClr>
                <a:srgbClr val="FF0000"/>
              </a:buClr>
              <a:buSzPct val="78000"/>
              <a:buFont typeface="Wingdings" pitchFamily="2" charset="2"/>
              <a:buChar char="v"/>
            </a:pPr>
            <a:r>
              <a:rPr lang="ar-SA" sz="3200" b="1" dirty="0" smtClean="0"/>
              <a:t>التعصيب هو الإرث بلا تقدير نصيب محدد.</a:t>
            </a:r>
          </a:p>
          <a:p>
            <a:pPr eaLnBrk="1" hangingPunct="1">
              <a:buClr>
                <a:srgbClr val="FF0000"/>
              </a:buClr>
              <a:buSzPct val="78000"/>
              <a:buFont typeface="Wingdings" pitchFamily="2" charset="2"/>
              <a:buChar char="v"/>
            </a:pPr>
            <a:r>
              <a:rPr lang="ar-SA" sz="3200" b="1" dirty="0" smtClean="0"/>
              <a:t>وله ثلاث حالات.</a:t>
            </a:r>
          </a:p>
          <a:p>
            <a:pPr eaLnBrk="1" hangingPunct="1">
              <a:buClr>
                <a:srgbClr val="FF0000"/>
              </a:buClr>
              <a:buSzPct val="78000"/>
              <a:buFont typeface="Wingdings" pitchFamily="2" charset="2"/>
              <a:buChar char="v"/>
            </a:pPr>
            <a:r>
              <a:rPr lang="ar-SA" sz="3200" b="1" dirty="0" smtClean="0"/>
              <a:t>1- يأخذ جميع المال إذا انفرد. (كمن مات وترك أخا شقيقا)</a:t>
            </a:r>
          </a:p>
          <a:p>
            <a:pPr eaLnBrk="1" hangingPunct="1">
              <a:buClr>
                <a:srgbClr val="FF0000"/>
              </a:buClr>
              <a:buSzPct val="78000"/>
              <a:buFont typeface="Wingdings" pitchFamily="2" charset="2"/>
              <a:buChar char="v"/>
            </a:pPr>
            <a:r>
              <a:rPr lang="ar-SA" sz="3200" b="1" dirty="0" smtClean="0"/>
              <a:t>2- يأخذ ما بقي عن أصحاب الفروض إن وجدوا (كمن مات وترك أما </a:t>
            </a:r>
            <a:r>
              <a:rPr lang="ar-SA" sz="3200" b="1" dirty="0" err="1" smtClean="0"/>
              <a:t>و</a:t>
            </a:r>
            <a:r>
              <a:rPr lang="ar-SA" sz="3200" b="1" dirty="0" smtClean="0"/>
              <a:t> ابنا، فللأم 1/</a:t>
            </a:r>
            <a:r>
              <a:rPr lang="ar-MA" sz="3200" b="1" dirty="0" smtClean="0"/>
              <a:t>6</a:t>
            </a:r>
            <a:r>
              <a:rPr lang="ar-SA" sz="3200" b="1" dirty="0" smtClean="0"/>
              <a:t> وللابن ما بقي).</a:t>
            </a:r>
          </a:p>
          <a:p>
            <a:pPr>
              <a:buClr>
                <a:srgbClr val="FF0000"/>
              </a:buClr>
              <a:buSzPct val="78000"/>
              <a:buFont typeface="Wingdings" pitchFamily="2" charset="2"/>
              <a:buChar char="v"/>
            </a:pPr>
            <a:r>
              <a:rPr lang="ar-SA" sz="3200" b="1" dirty="0" smtClean="0"/>
              <a:t>3- لا يأخذ شيئا إذا استغرقت الفروض كل التركة (كمن مات</a:t>
            </a:r>
            <a:r>
              <a:rPr lang="ar-MA" sz="3200" b="1" dirty="0" smtClean="0"/>
              <a:t>ت</a:t>
            </a:r>
            <a:r>
              <a:rPr lang="ar-SA" sz="3200" b="1" dirty="0" smtClean="0"/>
              <a:t> وترك</a:t>
            </a:r>
            <a:r>
              <a:rPr lang="ar-MA" sz="3200" b="1" dirty="0" smtClean="0"/>
              <a:t>ت</a:t>
            </a:r>
            <a:r>
              <a:rPr lang="ar-SA" sz="3200" b="1" dirty="0" smtClean="0"/>
              <a:t> زوج</a:t>
            </a:r>
            <a:r>
              <a:rPr lang="ar-MA" sz="3200" b="1" dirty="0" smtClean="0"/>
              <a:t>ا</a:t>
            </a:r>
            <a:r>
              <a:rPr lang="ar-SA" sz="3200" b="1" dirty="0" smtClean="0"/>
              <a:t> وأختا شقيق</a:t>
            </a:r>
            <a:r>
              <a:rPr lang="ar-MA" sz="3200" b="1" dirty="0" smtClean="0"/>
              <a:t>ة</a:t>
            </a:r>
            <a:r>
              <a:rPr lang="ar-SA" sz="3200" b="1" dirty="0" smtClean="0"/>
              <a:t> وعما، فللزوج</a:t>
            </a:r>
            <a:r>
              <a:rPr lang="ar-MA" sz="3200" b="1" dirty="0" smtClean="0"/>
              <a:t> </a:t>
            </a:r>
            <a:r>
              <a:rPr lang="ar-SA" sz="3200" b="1" dirty="0" smtClean="0"/>
              <a:t>½</a:t>
            </a:r>
            <a:r>
              <a:rPr lang="ar-MA" sz="3200" b="1" dirty="0" smtClean="0"/>
              <a:t> </a:t>
            </a:r>
            <a:r>
              <a:rPr lang="ar-SA" sz="3200" b="1" dirty="0" smtClean="0"/>
              <a:t>وللأخت الشقيقة ½</a:t>
            </a:r>
            <a:r>
              <a:rPr lang="ar-MA" sz="3200" b="1" smtClean="0"/>
              <a:t> </a:t>
            </a:r>
            <a:r>
              <a:rPr lang="ar-SA" sz="3200" b="1" smtClean="0"/>
              <a:t>، </a:t>
            </a:r>
            <a:r>
              <a:rPr lang="ar-SA" sz="3200" b="1" dirty="0" smtClean="0"/>
              <a:t>ولا يبقى للعم شيء)</a:t>
            </a:r>
          </a:p>
        </p:txBody>
      </p:sp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407311" y="274638"/>
            <a:ext cx="6329378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ar-SA" dirty="0" smtClean="0"/>
              <a:t>التعصيب وأنواعه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001" y="2500306"/>
            <a:ext cx="8643998" cy="41434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7030A0"/>
              </a:buClr>
              <a:buFont typeface="Wingdings" pitchFamily="2" charset="2"/>
              <a:buChar char="q"/>
            </a:pPr>
            <a:r>
              <a:rPr lang="ar-SA" dirty="0" smtClean="0"/>
              <a:t>وهم الورثة الذكور على الترتيب التالي:</a:t>
            </a:r>
            <a:r>
              <a:rPr lang="ar-SA" dirty="0" smtClean="0">
                <a:solidFill>
                  <a:srgbClr val="FF0000"/>
                </a:solidFill>
              </a:rPr>
              <a:t>  </a:t>
            </a:r>
          </a:p>
          <a:p>
            <a:pPr eaLnBrk="1" hangingPunct="1"/>
            <a:endParaRPr lang="ar-SA" dirty="0" smtClean="0"/>
          </a:p>
        </p:txBody>
      </p:sp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1157278" y="274638"/>
            <a:ext cx="6829444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ar-SA" sz="5400" dirty="0" smtClean="0"/>
              <a:t>أنواع العصبة</a:t>
            </a:r>
          </a:p>
        </p:txBody>
      </p:sp>
      <p:sp>
        <p:nvSpPr>
          <p:cNvPr id="4" name="Flèche gauche 3"/>
          <p:cNvSpPr/>
          <p:nvPr/>
        </p:nvSpPr>
        <p:spPr>
          <a:xfrm>
            <a:off x="7000875" y="3214697"/>
            <a:ext cx="1571625" cy="1000125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الابن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Flèche gauche 4"/>
          <p:cNvSpPr/>
          <p:nvPr/>
        </p:nvSpPr>
        <p:spPr>
          <a:xfrm>
            <a:off x="5357813" y="3214697"/>
            <a:ext cx="1571625" cy="100012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</a:rPr>
              <a:t>ابن الابن</a:t>
            </a:r>
          </a:p>
        </p:txBody>
      </p:sp>
      <p:sp>
        <p:nvSpPr>
          <p:cNvPr id="6" name="Flèche gauche 5"/>
          <p:cNvSpPr/>
          <p:nvPr/>
        </p:nvSpPr>
        <p:spPr>
          <a:xfrm>
            <a:off x="3687763" y="3232159"/>
            <a:ext cx="1571625" cy="100012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الأب</a:t>
            </a:r>
          </a:p>
        </p:txBody>
      </p:sp>
      <p:sp>
        <p:nvSpPr>
          <p:cNvPr id="7" name="Flèche gauche 6"/>
          <p:cNvSpPr/>
          <p:nvPr/>
        </p:nvSpPr>
        <p:spPr>
          <a:xfrm>
            <a:off x="2000250" y="3235334"/>
            <a:ext cx="1571625" cy="100012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الجد</a:t>
            </a:r>
          </a:p>
        </p:txBody>
      </p:sp>
      <p:sp>
        <p:nvSpPr>
          <p:cNvPr id="8" name="Flèche gauche 7"/>
          <p:cNvSpPr/>
          <p:nvPr/>
        </p:nvSpPr>
        <p:spPr>
          <a:xfrm>
            <a:off x="333375" y="3214697"/>
            <a:ext cx="1571625" cy="1000125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الأخ </a:t>
            </a:r>
            <a:r>
              <a:rPr lang="ar-SA" sz="3600" b="1" dirty="0" err="1">
                <a:solidFill>
                  <a:schemeClr val="tx1"/>
                </a:solidFill>
              </a:rPr>
              <a:t>ش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9" name="Flèche gauche 8"/>
          <p:cNvSpPr/>
          <p:nvPr/>
        </p:nvSpPr>
        <p:spPr>
          <a:xfrm>
            <a:off x="7000875" y="4429134"/>
            <a:ext cx="1571625" cy="1000125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</a:rPr>
              <a:t>الأخ لأب</a:t>
            </a:r>
          </a:p>
        </p:txBody>
      </p:sp>
      <p:sp>
        <p:nvSpPr>
          <p:cNvPr id="10" name="Flèche gauche 9"/>
          <p:cNvSpPr/>
          <p:nvPr/>
        </p:nvSpPr>
        <p:spPr>
          <a:xfrm>
            <a:off x="5334000" y="4443422"/>
            <a:ext cx="1571625" cy="1000125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</a:rPr>
              <a:t>ابن الأخ </a:t>
            </a:r>
            <a:r>
              <a:rPr lang="ar-SA" sz="2000" b="1" dirty="0" err="1">
                <a:solidFill>
                  <a:schemeClr val="tx1"/>
                </a:solidFill>
              </a:rPr>
              <a:t>ش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1" name="Flèche gauche 10"/>
          <p:cNvSpPr/>
          <p:nvPr/>
        </p:nvSpPr>
        <p:spPr>
          <a:xfrm>
            <a:off x="3670300" y="4429134"/>
            <a:ext cx="1571625" cy="1000125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</a:rPr>
              <a:t>ابن الأخ لأب</a:t>
            </a:r>
          </a:p>
        </p:txBody>
      </p:sp>
      <p:sp>
        <p:nvSpPr>
          <p:cNvPr id="12" name="Flèche gauche 11"/>
          <p:cNvSpPr/>
          <p:nvPr/>
        </p:nvSpPr>
        <p:spPr>
          <a:xfrm>
            <a:off x="2000250" y="4425959"/>
            <a:ext cx="1571625" cy="100012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العم </a:t>
            </a:r>
            <a:r>
              <a:rPr lang="ar-SA" sz="3600" b="1" dirty="0" err="1">
                <a:solidFill>
                  <a:schemeClr val="tx1"/>
                </a:solidFill>
              </a:rPr>
              <a:t>ش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3" name="Flèche gauche 12"/>
          <p:cNvSpPr/>
          <p:nvPr/>
        </p:nvSpPr>
        <p:spPr>
          <a:xfrm>
            <a:off x="346075" y="4425959"/>
            <a:ext cx="1571625" cy="1000125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</a:rPr>
              <a:t>العم لأب</a:t>
            </a:r>
          </a:p>
        </p:txBody>
      </p:sp>
      <p:sp>
        <p:nvSpPr>
          <p:cNvPr id="14" name="Flèche gauche 13"/>
          <p:cNvSpPr/>
          <p:nvPr/>
        </p:nvSpPr>
        <p:spPr>
          <a:xfrm>
            <a:off x="4786314" y="5500709"/>
            <a:ext cx="1571625" cy="1000125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ابن العم </a:t>
            </a:r>
            <a:r>
              <a:rPr lang="ar-SA" sz="2400" b="1" dirty="0" err="1">
                <a:solidFill>
                  <a:schemeClr val="tx1"/>
                </a:solidFill>
              </a:rPr>
              <a:t>ش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Flèche gauche 14"/>
          <p:cNvSpPr/>
          <p:nvPr/>
        </p:nvSpPr>
        <p:spPr>
          <a:xfrm>
            <a:off x="3071802" y="5500709"/>
            <a:ext cx="1571625" cy="1000125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</a:rPr>
              <a:t>ابن العم لأب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57158" y="1500174"/>
            <a:ext cx="8501122" cy="857256"/>
          </a:xfrm>
          <a:prstGeom prst="roundRect">
            <a:avLst>
              <a:gd name="adj" fmla="val 422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MA" b="1" dirty="0" smtClean="0"/>
          </a:p>
          <a:p>
            <a:pPr algn="ctr"/>
            <a:r>
              <a:rPr lang="ar-MA" sz="2800" b="1" dirty="0" smtClean="0"/>
              <a:t>النوع الأول: </a:t>
            </a:r>
            <a:r>
              <a:rPr lang="ar-SA" sz="2800" b="1" dirty="0" smtClean="0">
                <a:solidFill>
                  <a:srgbClr val="C00000"/>
                </a:solidFill>
              </a:rPr>
              <a:t>عاصب بالنفس: وهو الذي لا يحتاج لمن يجعله عاصبا.</a:t>
            </a:r>
          </a:p>
          <a:p>
            <a:pPr algn="ctr"/>
            <a:endParaRPr lang="ar-M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199" y="1900248"/>
          <a:ext cx="8229601" cy="445771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746276"/>
                <a:gridCol w="618669"/>
                <a:gridCol w="3864656"/>
              </a:tblGrid>
              <a:tr h="111204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البنت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مع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الابن</a:t>
                      </a:r>
                    </a:p>
                  </a:txBody>
                  <a:tcPr anchor="ctr"/>
                </a:tc>
              </a:tr>
              <a:tr h="1121566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بنت الابن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ابن الابن</a:t>
                      </a:r>
                    </a:p>
                  </a:txBody>
                  <a:tcPr anchor="ctr"/>
                </a:tc>
              </a:tr>
              <a:tr h="111204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الأخت الشقيقة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الأخ الشقيق</a:t>
                      </a:r>
                    </a:p>
                  </a:txBody>
                  <a:tcPr anchor="ctr"/>
                </a:tc>
              </a:tr>
              <a:tr h="111204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الأخت لأب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الأخ لأب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ar-SA" sz="3600" b="1" dirty="0" smtClean="0">
                <a:solidFill>
                  <a:srgbClr val="7030A0"/>
                </a:solidFill>
              </a:rPr>
              <a:t>عاصب بالغير</a:t>
            </a:r>
            <a:r>
              <a:rPr lang="ar-SA" sz="2800" dirty="0" smtClean="0">
                <a:solidFill>
                  <a:srgbClr val="FF0000"/>
                </a:solidFill>
              </a:rPr>
              <a:t/>
            </a:r>
            <a:br>
              <a:rPr lang="ar-SA" sz="2800" dirty="0" smtClean="0">
                <a:solidFill>
                  <a:srgbClr val="FF0000"/>
                </a:solidFill>
              </a:rPr>
            </a:br>
            <a:r>
              <a:rPr lang="ar-SA" sz="2800" dirty="0" smtClean="0">
                <a:solidFill>
                  <a:srgbClr val="FF0000"/>
                </a:solidFill>
              </a:rPr>
              <a:t>وهي كل أنثى ذات فرض يعصبها أخوها من نفس درجتها وقوتها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00063" y="3000376"/>
          <a:ext cx="8229600" cy="2500326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746276"/>
                <a:gridCol w="618668"/>
                <a:gridCol w="3864656"/>
              </a:tblGrid>
              <a:tr h="125016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الأخت الشقيقة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مع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البنت أو بنت الابن</a:t>
                      </a:r>
                    </a:p>
                  </a:txBody>
                  <a:tcPr anchor="ctr"/>
                </a:tc>
              </a:tr>
              <a:tr h="1250163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الأخت لأب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البنت أو بنت الابن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86689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ar-SA" sz="4000" b="1" dirty="0" smtClean="0"/>
              <a:t>عاصب مع الغير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وهي كل أنثى تصير عاصبة مع أنثى أخرى.</a:t>
            </a:r>
            <a:br>
              <a:rPr lang="ar-SA" sz="3200" dirty="0" smtClean="0"/>
            </a:br>
            <a:r>
              <a:rPr lang="ar-SA" sz="3200" dirty="0" smtClean="0"/>
              <a:t>وتحكمها قاعدة: </a:t>
            </a:r>
            <a:r>
              <a:rPr lang="ar-SA" sz="3600" b="1" dirty="0" smtClean="0">
                <a:solidFill>
                  <a:srgbClr val="C00000"/>
                </a:solidFill>
              </a:rPr>
              <a:t>الأخوات مع البنات يصرن عاصبات.</a:t>
            </a:r>
            <a:endParaRPr lang="ar-SA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eaLnBrk="1" hangingPunct="1">
              <a:buNone/>
            </a:pPr>
            <a:endParaRPr lang="ar-SA" dirty="0" smtClean="0"/>
          </a:p>
          <a:p>
            <a:pPr eaLnBrk="1" hangingPunct="1"/>
            <a:endParaRPr lang="ar-SA" dirty="0" smtClean="0"/>
          </a:p>
          <a:p>
            <a:pPr algn="ctr" eaLnBrk="1" hangingPunct="1">
              <a:buFont typeface="Wingdings" pitchFamily="2" charset="2"/>
              <a:buChar char="v"/>
            </a:pPr>
            <a:r>
              <a:rPr lang="ar-SA" sz="8500" b="1" dirty="0" smtClean="0">
                <a:solidFill>
                  <a:srgbClr val="FF0000"/>
                </a:solidFill>
              </a:rPr>
              <a:t>هو حرمان الوارث من الإرث كليا أو جزئيا لوجود مانع من موانع الإرث أو لوجود من هو أولى منه </a:t>
            </a:r>
            <a:r>
              <a:rPr lang="ar-SA" sz="8500" b="1" dirty="0" err="1" smtClean="0">
                <a:solidFill>
                  <a:srgbClr val="FF0000"/>
                </a:solidFill>
              </a:rPr>
              <a:t>بالإر</a:t>
            </a:r>
            <a:r>
              <a:rPr lang="ar-MA" sz="8500" b="1" dirty="0" smtClean="0">
                <a:solidFill>
                  <a:srgbClr val="FF0000"/>
                </a:solidFill>
              </a:rPr>
              <a:t>ث.</a:t>
            </a:r>
            <a:endParaRPr lang="ar-SA" dirty="0" smtClean="0"/>
          </a:p>
        </p:txBody>
      </p:sp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ar-SA" sz="4800" dirty="0" smtClean="0"/>
              <a:t>الحجب</a:t>
            </a:r>
            <a:endParaRPr lang="ar-SA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WordArt 10"/>
          <p:cNvSpPr>
            <a:spLocks noChangeArrowheads="1" noChangeShapeType="1" noTextEdit="1"/>
          </p:cNvSpPr>
          <p:nvPr/>
        </p:nvSpPr>
        <p:spPr bwMode="auto">
          <a:xfrm>
            <a:off x="5894388" y="2143116"/>
            <a:ext cx="23209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M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Majalla UI"/>
              </a:rPr>
              <a:t>حجب بالوصف</a:t>
            </a:r>
            <a:endParaRPr lang="ar-MA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Majalla UI"/>
            </a:endParaRPr>
          </a:p>
        </p:txBody>
      </p:sp>
      <p:sp>
        <p:nvSpPr>
          <p:cNvPr id="99339" name="WordArt 11"/>
          <p:cNvSpPr>
            <a:spLocks noChangeArrowheads="1" noChangeShapeType="1" noTextEdit="1"/>
          </p:cNvSpPr>
          <p:nvPr/>
        </p:nvSpPr>
        <p:spPr bwMode="auto">
          <a:xfrm>
            <a:off x="1065213" y="2143116"/>
            <a:ext cx="2468562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MA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Majalla UI"/>
              </a:rPr>
              <a:t>حجب </a:t>
            </a:r>
            <a:r>
              <a:rPr lang="ar-M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Majalla UI"/>
              </a:rPr>
              <a:t>بالشخص</a:t>
            </a:r>
            <a:endParaRPr lang="ar-MA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Majalla UI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1214414" y="2857496"/>
            <a:ext cx="5643602" cy="1357322"/>
            <a:chOff x="714348" y="4214818"/>
            <a:chExt cx="4929188" cy="938212"/>
          </a:xfrm>
        </p:grpSpPr>
        <p:grpSp>
          <p:nvGrpSpPr>
            <p:cNvPr id="23561" name="مجموعة 71"/>
            <p:cNvGrpSpPr>
              <a:grpSpLocks/>
            </p:cNvGrpSpPr>
            <p:nvPr/>
          </p:nvGrpSpPr>
          <p:grpSpPr bwMode="auto">
            <a:xfrm>
              <a:off x="714348" y="4652990"/>
              <a:ext cx="4929188" cy="500040"/>
              <a:chOff x="2143108" y="1000108"/>
              <a:chExt cx="4929222" cy="500066"/>
            </a:xfrm>
          </p:grpSpPr>
          <p:cxnSp>
            <p:nvCxnSpPr>
              <p:cNvPr id="47" name="رابط مستقيم 46"/>
              <p:cNvCxnSpPr/>
              <p:nvPr/>
            </p:nvCxnSpPr>
            <p:spPr bwMode="auto">
              <a:xfrm>
                <a:off x="2143108" y="1000086"/>
                <a:ext cx="4929222" cy="158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" name="رابط كسهم مستقيم 59"/>
              <p:cNvCxnSpPr/>
              <p:nvPr/>
            </p:nvCxnSpPr>
            <p:spPr bwMode="auto">
              <a:xfrm rot="5400000">
                <a:off x="6821492" y="1249336"/>
                <a:ext cx="500088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رابط كسهم مستقيم 64"/>
              <p:cNvCxnSpPr/>
              <p:nvPr/>
            </p:nvCxnSpPr>
            <p:spPr bwMode="auto">
              <a:xfrm rot="5400000">
                <a:off x="1893858" y="1249336"/>
                <a:ext cx="500088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36" name="رابط مستقيم 35"/>
            <p:cNvCxnSpPr/>
            <p:nvPr/>
          </p:nvCxnSpPr>
          <p:spPr bwMode="auto">
            <a:xfrm rot="5400000" flipH="1" flipV="1">
              <a:off x="1644631" y="4427543"/>
              <a:ext cx="428625" cy="31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2285984" y="428604"/>
            <a:ext cx="4929188" cy="1509716"/>
            <a:chOff x="2285984" y="428604"/>
            <a:chExt cx="4929188" cy="1509716"/>
          </a:xfrm>
        </p:grpSpPr>
        <p:sp>
          <p:nvSpPr>
            <p:cNvPr id="9933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428992" y="428604"/>
              <a:ext cx="2463800" cy="719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ar-MA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664C20"/>
                  </a:solidFill>
                  <a:latin typeface="Majalla UI"/>
                </a:rPr>
                <a:t>أنواع الحجب</a:t>
              </a:r>
            </a:p>
          </p:txBody>
        </p:sp>
        <p:grpSp>
          <p:nvGrpSpPr>
            <p:cNvPr id="19" name="مجموعة 36"/>
            <p:cNvGrpSpPr>
              <a:grpSpLocks/>
            </p:cNvGrpSpPr>
            <p:nvPr/>
          </p:nvGrpSpPr>
          <p:grpSpPr bwMode="auto">
            <a:xfrm>
              <a:off x="2285984" y="1000108"/>
              <a:ext cx="4929188" cy="938212"/>
              <a:chOff x="2143125" y="928670"/>
              <a:chExt cx="4929188" cy="938256"/>
            </a:xfrm>
          </p:grpSpPr>
          <p:grpSp>
            <p:nvGrpSpPr>
              <p:cNvPr id="20" name="مجموعة 71"/>
              <p:cNvGrpSpPr>
                <a:grpSpLocks/>
              </p:cNvGrpSpPr>
              <p:nvPr/>
            </p:nvGrpSpPr>
            <p:grpSpPr bwMode="auto">
              <a:xfrm>
                <a:off x="2143125" y="1366847"/>
                <a:ext cx="4929188" cy="500088"/>
                <a:chOff x="2143108" y="1000086"/>
                <a:chExt cx="4929222" cy="500088"/>
              </a:xfrm>
            </p:grpSpPr>
            <p:cxnSp>
              <p:nvCxnSpPr>
                <p:cNvPr id="22" name="رابط مستقيم 46"/>
                <p:cNvCxnSpPr/>
                <p:nvPr/>
              </p:nvCxnSpPr>
              <p:spPr bwMode="auto">
                <a:xfrm>
                  <a:off x="2143108" y="1000086"/>
                  <a:ext cx="4929222" cy="158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رابط كسهم مستقيم 59"/>
                <p:cNvCxnSpPr/>
                <p:nvPr/>
              </p:nvCxnSpPr>
              <p:spPr bwMode="auto">
                <a:xfrm rot="5400000">
                  <a:off x="6821492" y="1249336"/>
                  <a:ext cx="500088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رابط كسهم مستقيم 64"/>
                <p:cNvCxnSpPr/>
                <p:nvPr/>
              </p:nvCxnSpPr>
              <p:spPr bwMode="auto">
                <a:xfrm rot="5400000">
                  <a:off x="1893858" y="1249336"/>
                  <a:ext cx="500088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رابط مستقيم 35"/>
              <p:cNvCxnSpPr/>
              <p:nvPr/>
            </p:nvCxnSpPr>
            <p:spPr bwMode="auto">
              <a:xfrm rot="5400000" flipH="1" flipV="1">
                <a:off x="4357678" y="1141405"/>
                <a:ext cx="428645" cy="31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angle à coins arrondis 26"/>
          <p:cNvSpPr/>
          <p:nvPr/>
        </p:nvSpPr>
        <p:spPr>
          <a:xfrm>
            <a:off x="4857752" y="4286256"/>
            <a:ext cx="4000528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MA" sz="2800" dirty="0" smtClean="0"/>
          </a:p>
          <a:p>
            <a:pPr algn="ctr"/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</a:rPr>
              <a:t>حجب نقصان:</a:t>
            </a:r>
          </a:p>
          <a:p>
            <a:pPr algn="ctr"/>
            <a:r>
              <a:rPr lang="ar-MA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30"/>
                </a:solidFill>
                <a:latin typeface="Majalla UI"/>
              </a:rPr>
              <a:t>نقل وارث من نصيب إلى نصيب أصغر منه لوجود من هو أولى منه بالإرث </a:t>
            </a:r>
          </a:p>
          <a:p>
            <a:pPr algn="ctr"/>
            <a:endParaRPr lang="ar-MA" sz="28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214282" y="4286256"/>
            <a:ext cx="3714808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MA" sz="2800" dirty="0" smtClean="0"/>
          </a:p>
          <a:p>
            <a:pPr algn="ctr"/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</a:rPr>
              <a:t>حجب حرمان:</a:t>
            </a:r>
          </a:p>
          <a:p>
            <a:pPr algn="ctr"/>
            <a:r>
              <a:rPr lang="ar-MA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30"/>
                </a:solidFill>
                <a:latin typeface="Majalla UI"/>
              </a:rPr>
              <a:t>إسقاط حق الوارث كلية من الإرث لوجود من هو أولى منه.</a:t>
            </a:r>
          </a:p>
          <a:p>
            <a:pPr algn="ctr"/>
            <a:endParaRPr lang="ar-MA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/>
      <p:bldP spid="99339" grpId="0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0193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ar-MA" sz="6600" b="1" dirty="0" smtClean="0"/>
              <a:t>حق قابل للقسمة يثبت لمستحقه بعد موت مالكه لصلة بينهما كقرابة أو زوجية</a:t>
            </a:r>
            <a:endParaRPr lang="ar-MA" sz="66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600" dirty="0" smtClean="0"/>
              <a:t>تعريف الإرث</a:t>
            </a:r>
            <a:endParaRPr lang="ar-MA" sz="6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964381" y="708505"/>
          <a:ext cx="7215238" cy="544099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7215238"/>
              </a:tblGrid>
              <a:tr h="960430">
                <a:tc>
                  <a:txBody>
                    <a:bodyPr/>
                    <a:lstStyle/>
                    <a:p>
                      <a:pPr algn="ctr" rtl="1"/>
                      <a:r>
                        <a:rPr lang="ar-MA" sz="5400" dirty="0" smtClean="0"/>
                        <a:t>المحجوبون</a:t>
                      </a:r>
                      <a:r>
                        <a:rPr lang="ar-MA" sz="5400" baseline="0" dirty="0" smtClean="0"/>
                        <a:t> حجب نقصان</a:t>
                      </a:r>
                      <a:endParaRPr lang="ar-MA" sz="5400" dirty="0"/>
                    </a:p>
                  </a:txBody>
                  <a:tcPr/>
                </a:tc>
              </a:tr>
              <a:tr h="792434">
                <a:tc>
                  <a:txBody>
                    <a:bodyPr/>
                    <a:lstStyle/>
                    <a:p>
                      <a:pPr algn="ctr" rtl="1"/>
                      <a:r>
                        <a:rPr lang="ar-MA" sz="9600" b="1" dirty="0" smtClean="0"/>
                        <a:t>الابن، البنت</a:t>
                      </a:r>
                    </a:p>
                    <a:p>
                      <a:pPr algn="ctr" rtl="1"/>
                      <a:r>
                        <a:rPr lang="ar-MA" sz="9600" b="1" dirty="0" smtClean="0"/>
                        <a:t> الأب، الأم</a:t>
                      </a:r>
                    </a:p>
                    <a:p>
                      <a:pPr algn="ctr" rtl="1"/>
                      <a:r>
                        <a:rPr lang="ar-MA" sz="9600" b="1" dirty="0" smtClean="0"/>
                        <a:t> الزوج، الزوجة</a:t>
                      </a:r>
                      <a:endParaRPr lang="ar-MA" sz="9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00034" y="428604"/>
          <a:ext cx="8143932" cy="1158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59784"/>
                <a:gridCol w="5884148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المحجوبون حجب حرمان</a:t>
                      </a:r>
                      <a:endParaRPr lang="ar-MA" sz="32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المحجوب</a:t>
                      </a:r>
                      <a:endParaRPr lang="ar-MA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الحاجب</a:t>
                      </a:r>
                      <a:endParaRPr lang="ar-MA" sz="32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357950" y="1643050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ابن الابن </a:t>
            </a:r>
            <a:endParaRPr lang="ar-MA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71472" y="1643050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يحجبه الابن فقط وهكذا القريب من ذكور الحفدة يحجب البعيد</a:t>
            </a:r>
            <a:endParaRPr lang="ar-MA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357950" y="2571744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بنت الابن </a:t>
            </a:r>
            <a:endParaRPr lang="ar-MA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71472" y="2571744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MA" sz="2800" dirty="0" smtClean="0"/>
          </a:p>
          <a:p>
            <a:pPr algn="ctr"/>
            <a:r>
              <a:rPr lang="ar-SA" sz="2800" b="1" dirty="0" smtClean="0"/>
              <a:t>يحجبها الابن وأيضا البنات إذا استكملن الثلثين .إلا إذا وجد معها معصبها</a:t>
            </a:r>
            <a:r>
              <a:rPr lang="en-US" sz="2800" b="1" dirty="0" smtClean="0"/>
              <a:t>. </a:t>
            </a:r>
            <a:br>
              <a:rPr lang="en-US" sz="2800" b="1" dirty="0" smtClean="0"/>
            </a:br>
            <a:endParaRPr lang="ar-MA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357950" y="3500438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الجد </a:t>
            </a:r>
            <a:endParaRPr lang="ar-MA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571472" y="3500438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MA" sz="2800" dirty="0" smtClean="0"/>
          </a:p>
          <a:p>
            <a:pPr algn="ctr"/>
            <a:r>
              <a:rPr lang="ar-SA" sz="2800" b="1" dirty="0" smtClean="0"/>
              <a:t>يحجبه الأب فقط. وهكذا يحجب الجد القريب الجد البعيد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endParaRPr lang="ar-MA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6357950" y="4429132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الجدة لأم </a:t>
            </a:r>
            <a:endParaRPr lang="ar-MA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571472" y="4429132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تحجبهما الأم فقط </a:t>
            </a:r>
            <a:endParaRPr lang="ar-MA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357950" y="5357826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الجدة لأب </a:t>
            </a:r>
            <a:endParaRPr lang="ar-MA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71472" y="5357826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يحجبها الأب والأم</a:t>
            </a:r>
            <a:r>
              <a:rPr lang="en-US" sz="2800" b="1" dirty="0" smtClean="0"/>
              <a:t>. </a:t>
            </a:r>
            <a:endParaRPr lang="ar-MA" sz="2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00034" y="214290"/>
          <a:ext cx="8143932" cy="1158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59784"/>
                <a:gridCol w="5884148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المحجوبون حجب حرمان (تابع)</a:t>
                      </a:r>
                      <a:endParaRPr lang="ar-MA" sz="32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المحجوب</a:t>
                      </a:r>
                      <a:endParaRPr lang="ar-MA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الحاجب</a:t>
                      </a:r>
                      <a:endParaRPr lang="ar-MA" sz="32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57950" y="1714488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الأخ لأم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الأخت لأم </a:t>
            </a:r>
            <a:endParaRPr lang="ar-MA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71472" y="1714488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يحجبه</a:t>
            </a:r>
            <a:r>
              <a:rPr lang="ar-MA" sz="2800" b="1" smtClean="0"/>
              <a:t>م</a:t>
            </a:r>
            <a:r>
              <a:rPr lang="ar-SA" sz="2800" b="1" smtClean="0"/>
              <a:t>ا </a:t>
            </a:r>
            <a:r>
              <a:rPr lang="ar-MA" sz="2800" b="1" dirty="0" smtClean="0"/>
              <a:t>الابن، وابن الابن، والأب، والجد، والبنت، وبنت الابن</a:t>
            </a:r>
          </a:p>
        </p:txBody>
      </p:sp>
      <p:sp>
        <p:nvSpPr>
          <p:cNvPr id="8" name="Rectangle 7"/>
          <p:cNvSpPr/>
          <p:nvPr/>
        </p:nvSpPr>
        <p:spPr>
          <a:xfrm>
            <a:off x="6357950" y="2643182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الأخ الشقيق والأخت الشقيقة </a:t>
            </a:r>
            <a:endParaRPr lang="ar-MA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71472" y="2643182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 يحجبهما الأب والابن وابنه وإن </a:t>
            </a:r>
            <a:r>
              <a:rPr lang="ar-SA" sz="2800" b="1" dirty="0" err="1" smtClean="0"/>
              <a:t>سفل</a:t>
            </a:r>
            <a:r>
              <a:rPr lang="en-US" sz="2800" b="1" dirty="0" smtClean="0"/>
              <a:t>.</a:t>
            </a:r>
            <a:endParaRPr lang="ar-MA" sz="28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357950" y="3571876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الأخت لأب </a:t>
            </a:r>
            <a:endParaRPr lang="ar-MA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571472" y="3571876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يحجبها الأخ الشقيق ومن حجبه وكذالك الأخت الشقيقة إذا كانت عاصبة مع الغير أو تعددت واستكملن الثلثين</a:t>
            </a:r>
            <a:r>
              <a:rPr lang="en-US" sz="2400" b="1" dirty="0" smtClean="0"/>
              <a:t>. </a:t>
            </a:r>
            <a:endParaRPr lang="ar-MA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6357950" y="4500570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ابن الأخ الشقيق </a:t>
            </a:r>
            <a:endParaRPr lang="ar-MA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71472" y="4500570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يحجبه الأخ لأب ومن حجبه وكذالك الأخت لأب إن كانت عاصبة مع الغير</a:t>
            </a:r>
            <a:r>
              <a:rPr lang="en-US" sz="2800" b="1" dirty="0" smtClean="0"/>
              <a:t>. </a:t>
            </a:r>
            <a:endParaRPr lang="ar-MA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357950" y="5429264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ابن الأخ لأب </a:t>
            </a:r>
            <a:endParaRPr lang="ar-MA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571472" y="5429264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يحجبه ابن الأخ الشقيق ومن حجبه</a:t>
            </a:r>
            <a:r>
              <a:rPr lang="en-US" sz="2800" b="1" dirty="0" smtClean="0"/>
              <a:t> .</a:t>
            </a:r>
            <a:endParaRPr lang="ar-MA" sz="2800" b="1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00034" y="214290"/>
          <a:ext cx="8143932" cy="1158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59784"/>
                <a:gridCol w="5884148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المحجوبون حجب حرمان (تابع)</a:t>
                      </a:r>
                      <a:endParaRPr lang="ar-MA" sz="32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المحجوب</a:t>
                      </a:r>
                      <a:endParaRPr lang="ar-MA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الحاجب</a:t>
                      </a:r>
                      <a:endParaRPr lang="ar-MA" sz="32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357950" y="1571612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العم الشقيق </a:t>
            </a:r>
            <a:endParaRPr lang="ar-MA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71472" y="1571612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يحجبه ابن الأخ للأب ومن حجبه</a:t>
            </a:r>
            <a:r>
              <a:rPr lang="en-US" sz="2800" b="1" dirty="0" smtClean="0"/>
              <a:t>.</a:t>
            </a:r>
            <a:endParaRPr lang="ar-MA" sz="28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357950" y="2571744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العم لأب </a:t>
            </a:r>
            <a:endParaRPr lang="ar-MA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571472" y="2571744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يحجبه العم الشقيق ومن حجبه</a:t>
            </a:r>
            <a:endParaRPr lang="ar-MA" sz="28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6357950" y="3571876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ابن العم الشقيق </a:t>
            </a:r>
            <a:endParaRPr lang="ar-MA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71472" y="3571876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يحجبه العم للأب ومن حجبه</a:t>
            </a:r>
            <a:endParaRPr lang="ar-MA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357950" y="4572008"/>
            <a:ext cx="228601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ابن العم </a:t>
            </a:r>
            <a:r>
              <a:rPr lang="ar-MA" sz="2800" b="1" dirty="0" smtClean="0"/>
              <a:t>لأب</a:t>
            </a:r>
            <a:endParaRPr lang="ar-MA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571472" y="4572008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يحجبه ابن العم الشقيق ومن حجبه</a:t>
            </a:r>
            <a:endParaRPr lang="ar-MA" sz="2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SA" sz="4000" b="1" dirty="0" smtClean="0">
                <a:solidFill>
                  <a:srgbClr val="FF0000"/>
                </a:solidFill>
              </a:rPr>
              <a:t>حدد المحجوب والحاجب ونوع الحجب في الأمثلة الآتية.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ar-SA" sz="4400" b="1" dirty="0" smtClean="0"/>
              <a:t>زوج – ابن – أم – أخ لأم.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ar-SA" sz="4400" b="1" dirty="0" smtClean="0"/>
              <a:t>بنتان – بنت ابن – ابن ابن ابن.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ar-SA" sz="4400" b="1" dirty="0" err="1" smtClean="0"/>
              <a:t>اخ</a:t>
            </a:r>
            <a:r>
              <a:rPr lang="ar-SA" sz="4400" b="1" dirty="0" smtClean="0"/>
              <a:t> ش – أخ لأب – ابن أخ </a:t>
            </a:r>
            <a:r>
              <a:rPr lang="ar-SA" sz="4400" b="1" dirty="0" err="1" smtClean="0"/>
              <a:t>ش</a:t>
            </a:r>
            <a:r>
              <a:rPr lang="ar-SA" sz="4400" b="1" dirty="0" smtClean="0"/>
              <a:t> – عم </a:t>
            </a:r>
            <a:r>
              <a:rPr lang="ar-SA" sz="4400" b="1" dirty="0" err="1" smtClean="0"/>
              <a:t>ش</a:t>
            </a:r>
            <a:r>
              <a:rPr lang="ar-SA" sz="4400" b="1" dirty="0" smtClean="0"/>
              <a:t>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ar-SA" sz="4400" b="1" dirty="0" smtClean="0"/>
              <a:t>زوجة – أخت </a:t>
            </a:r>
            <a:r>
              <a:rPr lang="ar-SA" sz="4400" b="1" dirty="0" err="1" smtClean="0"/>
              <a:t>ش</a:t>
            </a:r>
            <a:r>
              <a:rPr lang="ar-SA" sz="4400" b="1" dirty="0" smtClean="0"/>
              <a:t> – أخ لأب – أخت لأب.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ar-SA" sz="4400" b="1" dirty="0" smtClean="0"/>
              <a:t>أخ لأم - أخت لأم – أم – جد.</a:t>
            </a:r>
            <a:endParaRPr lang="ar-SA" sz="4400" b="1" dirty="0"/>
          </a:p>
        </p:txBody>
      </p:sp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621625" y="357170"/>
            <a:ext cx="5900750" cy="6429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dirty="0" smtClean="0"/>
              <a:t>تمارين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SA" sz="4000" b="1" dirty="0" smtClean="0">
                <a:solidFill>
                  <a:srgbClr val="FF0000"/>
                </a:solidFill>
              </a:rPr>
              <a:t>حدد المحجوب والحاجب ونوع الحجب في الأمثلة الآتية.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ar-MA" sz="4400" b="1" dirty="0" smtClean="0"/>
              <a:t>زوجة، أم، جدة، أخوان لأم.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ar-MA" sz="4400" b="1" dirty="0" smtClean="0"/>
              <a:t>بنتان، بنت ابن.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ar-MA" sz="4400" b="1" dirty="0" smtClean="0"/>
              <a:t>أب، جد، أخ شقيق، عم شقيق.</a:t>
            </a:r>
          </a:p>
          <a:p>
            <a:pPr marL="514350" indent="-514350">
              <a:buFont typeface="+mj-lt"/>
              <a:buAutoNum type="arabicParenR"/>
              <a:defRPr/>
            </a:pPr>
            <a:endParaRPr lang="ar-SA" sz="4400" b="1" dirty="0"/>
          </a:p>
        </p:txBody>
      </p:sp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621625" y="357170"/>
            <a:ext cx="5900750" cy="6429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dirty="0" smtClean="0"/>
              <a:t>تمارين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ar-MA" sz="9600" b="1" dirty="0" smtClean="0">
                <a:solidFill>
                  <a:srgbClr val="FF0000"/>
                </a:solidFill>
              </a:rPr>
              <a:t>إيجاد أصغر عدد يأخذ منه الورثة حظوظهم</a:t>
            </a:r>
            <a:endParaRPr lang="ar-MA" sz="9600" b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dirty="0" smtClean="0"/>
              <a:t>تأصيل الفريضة</a:t>
            </a:r>
            <a:endParaRPr lang="ar-M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21763" y="1357298"/>
            <a:ext cx="3700474" cy="876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ar-MA" sz="4800" b="1" dirty="0" smtClean="0">
                <a:solidFill>
                  <a:srgbClr val="FF0000"/>
                </a:solidFill>
              </a:rPr>
              <a:t>الحالة الأولى</a:t>
            </a:r>
            <a:endParaRPr lang="ar-MA" sz="4800" b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00088" y="274638"/>
            <a:ext cx="7543824" cy="101122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dirty="0" smtClean="0"/>
              <a:t>حالات التأصيل</a:t>
            </a:r>
            <a:endParaRPr lang="ar-MA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714349" y="2357430"/>
            <a:ext cx="7715303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65760" marR="0" lvl="0" indent="-256032" algn="ct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في الفريضة أصحاب التعصيب فقط،</a:t>
            </a:r>
            <a:r>
              <a:rPr kumimoji="0" lang="ar-M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وفيها حالتين:</a:t>
            </a:r>
            <a:endParaRPr kumimoji="0" lang="ar-MA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268125" y="3071811"/>
            <a:ext cx="4607750" cy="928696"/>
            <a:chOff x="2268125" y="3071811"/>
            <a:chExt cx="4607750" cy="928696"/>
          </a:xfrm>
        </p:grpSpPr>
        <p:cxnSp>
          <p:nvCxnSpPr>
            <p:cNvPr id="6" name="Connecteur droit avec flèche 5"/>
            <p:cNvCxnSpPr>
              <a:stCxn id="4" idx="2"/>
            </p:cNvCxnSpPr>
            <p:nvPr/>
          </p:nvCxnSpPr>
          <p:spPr>
            <a:xfrm rot="5400000">
              <a:off x="4357686" y="3286125"/>
              <a:ext cx="42863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2" name="Groupe 11"/>
            <p:cNvGrpSpPr/>
            <p:nvPr/>
          </p:nvGrpSpPr>
          <p:grpSpPr>
            <a:xfrm>
              <a:off x="2268125" y="3571876"/>
              <a:ext cx="4607750" cy="428631"/>
              <a:chOff x="2143107" y="3571876"/>
              <a:chExt cx="5572165" cy="428631"/>
            </a:xfrm>
          </p:grpSpPr>
          <p:cxnSp>
            <p:nvCxnSpPr>
              <p:cNvPr id="9" name="Connecteur droit 8"/>
              <p:cNvCxnSpPr/>
              <p:nvPr/>
            </p:nvCxnSpPr>
            <p:spPr>
              <a:xfrm>
                <a:off x="2143108" y="3571876"/>
                <a:ext cx="5572164" cy="1588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 rot="5400000">
                <a:off x="7500957" y="3786191"/>
                <a:ext cx="428630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rot="5400000">
                <a:off x="1928793" y="3786191"/>
                <a:ext cx="428630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ZoneTexte 12"/>
          <p:cNvSpPr txBox="1"/>
          <p:nvPr/>
        </p:nvSpPr>
        <p:spPr>
          <a:xfrm>
            <a:off x="4857752" y="4000504"/>
            <a:ext cx="4071966" cy="264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MA" sz="3200" b="1" dirty="0" smtClean="0"/>
              <a:t>إذا كانوا ذكورا فقط، فإن أصل الفريضة هو عدد رؤوسهم.</a:t>
            </a:r>
          </a:p>
          <a:p>
            <a:r>
              <a:rPr lang="ar-MA" sz="3200" b="1" dirty="0" smtClean="0">
                <a:solidFill>
                  <a:srgbClr val="C00000"/>
                </a:solidFill>
              </a:rPr>
              <a:t>فمن ترك ثلاثة أبناء فأصل الفريضة هو 3 لكل واحد سهم.</a:t>
            </a:r>
            <a:endParaRPr lang="ar-MA" sz="3200" b="1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282" y="4000504"/>
            <a:ext cx="4071966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ar-MA" sz="2800" b="1" dirty="0" smtClean="0"/>
              <a:t>إذا كانوا ذكورا وإناثا، فإن أصل الفريضة هو عدد الذكور مضروبا في 2 + عدد الإناث. </a:t>
            </a:r>
          </a:p>
          <a:p>
            <a:pPr algn="just"/>
            <a:r>
              <a:rPr lang="ar-MA" sz="2800" b="1" dirty="0" smtClean="0">
                <a:solidFill>
                  <a:srgbClr val="C00000"/>
                </a:solidFill>
              </a:rPr>
              <a:t>فمن ترك ابنين وبنتين، فأصل الفريضة هو(2×2</a:t>
            </a:r>
            <a:r>
              <a:rPr lang="ar-MA" sz="2800" b="1" smtClean="0">
                <a:solidFill>
                  <a:srgbClr val="C00000"/>
                </a:solidFill>
              </a:rPr>
              <a:t>)+2=6.</a:t>
            </a:r>
            <a:endParaRPr lang="ar-MA" sz="2800" b="1" dirty="0" smtClean="0">
              <a:solidFill>
                <a:srgbClr val="C00000"/>
              </a:solidFill>
            </a:endParaRPr>
          </a:p>
          <a:p>
            <a:r>
              <a:rPr lang="ar-MA" sz="2800" b="1" dirty="0" smtClean="0">
                <a:solidFill>
                  <a:srgbClr val="C00000"/>
                </a:solidFill>
              </a:rPr>
              <a:t>للابنين4 أسهم وللبنتين2 أسهم.</a:t>
            </a:r>
            <a:endParaRPr lang="ar-M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1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21763" y="1357298"/>
            <a:ext cx="3700474" cy="876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ar-MA" sz="4800" b="1" dirty="0" smtClean="0">
                <a:solidFill>
                  <a:srgbClr val="FF0000"/>
                </a:solidFill>
              </a:rPr>
              <a:t>الحالة الثانية</a:t>
            </a:r>
            <a:endParaRPr lang="ar-MA" sz="4800" b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00088" y="274638"/>
            <a:ext cx="7543824" cy="101122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dirty="0" smtClean="0"/>
              <a:t>حالات التأصيل</a:t>
            </a:r>
            <a:endParaRPr lang="ar-MA" dirty="0"/>
          </a:p>
        </p:txBody>
      </p:sp>
      <p:grpSp>
        <p:nvGrpSpPr>
          <p:cNvPr id="28" name="Groupe 27"/>
          <p:cNvGrpSpPr/>
          <p:nvPr/>
        </p:nvGrpSpPr>
        <p:grpSpPr>
          <a:xfrm>
            <a:off x="714349" y="2357430"/>
            <a:ext cx="7715303" cy="1285884"/>
            <a:chOff x="714349" y="2357430"/>
            <a:chExt cx="7715303" cy="1285884"/>
          </a:xfrm>
        </p:grpSpPr>
        <p:sp>
          <p:nvSpPr>
            <p:cNvPr id="4" name="Espace réservé du contenu 1"/>
            <p:cNvSpPr txBox="1">
              <a:spLocks/>
            </p:cNvSpPr>
            <p:nvPr/>
          </p:nvSpPr>
          <p:spPr>
            <a:xfrm>
              <a:off x="714349" y="2357430"/>
              <a:ext cx="7715303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/>
            <a:p>
              <a:pPr marL="365760" marR="0" lvl="0" indent="-256032" algn="ctr" defTabSz="914400" rtl="1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في الفريضة صاحب</a:t>
              </a:r>
              <a:r>
                <a:rPr kumimoji="0" lang="ar-MA" sz="3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فرض واحد</a:t>
              </a:r>
              <a:endPara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" name="Connecteur droit avec flèche 5"/>
            <p:cNvCxnSpPr>
              <a:stCxn id="4" idx="2"/>
              <a:endCxn id="14" idx="0"/>
            </p:cNvCxnSpPr>
            <p:nvPr/>
          </p:nvCxnSpPr>
          <p:spPr>
            <a:xfrm rot="16200000" flipH="1">
              <a:off x="5759657" y="1884153"/>
              <a:ext cx="571504" cy="294681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>
            <a:off x="5857884" y="3643314"/>
            <a:ext cx="2714644" cy="2677656"/>
            <a:chOff x="5857884" y="3643314"/>
            <a:chExt cx="2714644" cy="2677656"/>
          </a:xfrm>
        </p:grpSpPr>
        <p:sp>
          <p:nvSpPr>
            <p:cNvPr id="14" name="ZoneTexte 13"/>
            <p:cNvSpPr txBox="1"/>
            <p:nvPr/>
          </p:nvSpPr>
          <p:spPr>
            <a:xfrm>
              <a:off x="6465107" y="3643314"/>
              <a:ext cx="2107421" cy="267765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800" b="1" dirty="0" smtClean="0">
                  <a:solidFill>
                    <a:srgbClr val="C00000"/>
                  </a:solidFill>
                </a:rPr>
                <a:t>إذا كان في الفريضة صاحب فرض واحد فإن أصل الفريضة هو مقام ذلك الفرض.</a:t>
              </a: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rot="10800000">
              <a:off x="5857884" y="5000636"/>
              <a:ext cx="57150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690800" y="4548194"/>
          <a:ext cx="3095646" cy="16668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7823"/>
                <a:gridCol w="1547823"/>
              </a:tblGrid>
              <a:tr h="833444"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زوج</a:t>
                      </a:r>
                      <a:endParaRPr lang="ar-M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3200" b="1" dirty="0" smtClean="0"/>
                        <a:t>1/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ar-MA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33444"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أخ</a:t>
                      </a:r>
                      <a:r>
                        <a:rPr lang="ar-MA" sz="3200" b="1" baseline="0" dirty="0" smtClean="0"/>
                        <a:t> شقيق</a:t>
                      </a:r>
                      <a:endParaRPr lang="ar-M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3200" b="1" dirty="0" smtClean="0"/>
                        <a:t>عاصب</a:t>
                      </a:r>
                      <a:endParaRPr lang="ar-MA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Flèche courbée vers le haut 26"/>
          <p:cNvSpPr/>
          <p:nvPr/>
        </p:nvSpPr>
        <p:spPr>
          <a:xfrm rot="12836848">
            <a:off x="2131322" y="3266594"/>
            <a:ext cx="2112903" cy="953115"/>
          </a:xfrm>
          <a:prstGeom prst="curvedUpArrow">
            <a:avLst>
              <a:gd name="adj1" fmla="val 25000"/>
              <a:gd name="adj2" fmla="val 50000"/>
              <a:gd name="adj3" fmla="val 3650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612" y="4572008"/>
            <a:ext cx="1571636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400" b="1" dirty="0" smtClean="0"/>
              <a:t>2</a:t>
            </a:r>
            <a:endParaRPr lang="ar-MA" sz="4400" b="1" dirty="0"/>
          </a:p>
        </p:txBody>
      </p:sp>
      <p:sp>
        <p:nvSpPr>
          <p:cNvPr id="33" name="Rectangle 32"/>
          <p:cNvSpPr/>
          <p:nvPr/>
        </p:nvSpPr>
        <p:spPr>
          <a:xfrm>
            <a:off x="1071538" y="4572008"/>
            <a:ext cx="157163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400" b="1" dirty="0" smtClean="0"/>
              <a:t>1</a:t>
            </a:r>
            <a:endParaRPr lang="ar-MA" sz="4400" b="1" dirty="0"/>
          </a:p>
        </p:txBody>
      </p:sp>
      <p:sp>
        <p:nvSpPr>
          <p:cNvPr id="34" name="Rectangle 33"/>
          <p:cNvSpPr/>
          <p:nvPr/>
        </p:nvSpPr>
        <p:spPr>
          <a:xfrm>
            <a:off x="1071538" y="5429264"/>
            <a:ext cx="157163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400" b="1" dirty="0" smtClean="0"/>
              <a:t>1</a:t>
            </a:r>
            <a:endParaRPr lang="ar-MA" sz="44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2.77778E-6 -0.0632 C 2.77778E-6 -0.09167 -0.04913 -0.12848 -0.08959 -0.12848 L -0.18108 -0.12848 " pathEditMode="relative" rAng="16200000" ptsTypes="FfFF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7" grpId="0" animBg="1"/>
      <p:bldP spid="29" grpId="0" animBg="1"/>
      <p:bldP spid="29" grpId="1" animBg="1"/>
      <p:bldP spid="33" grpId="1" animBg="1"/>
      <p:bldP spid="3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21763" y="1357298"/>
            <a:ext cx="3700474" cy="876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ar-MA" sz="4800" b="1" dirty="0" smtClean="0">
                <a:solidFill>
                  <a:srgbClr val="FF0000"/>
                </a:solidFill>
              </a:rPr>
              <a:t>الحالة الثالثة</a:t>
            </a:r>
            <a:endParaRPr lang="ar-MA" sz="4800" b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00088" y="274638"/>
            <a:ext cx="7543824" cy="101122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dirty="0" smtClean="0"/>
              <a:t>حالات التأصيل</a:t>
            </a:r>
            <a:endParaRPr lang="ar-MA" dirty="0"/>
          </a:p>
        </p:txBody>
      </p:sp>
      <p:grpSp>
        <p:nvGrpSpPr>
          <p:cNvPr id="35" name="Groupe 34"/>
          <p:cNvGrpSpPr/>
          <p:nvPr/>
        </p:nvGrpSpPr>
        <p:grpSpPr>
          <a:xfrm>
            <a:off x="714349" y="2357430"/>
            <a:ext cx="7715303" cy="2928958"/>
            <a:chOff x="714349" y="2357430"/>
            <a:chExt cx="7715303" cy="2000265"/>
          </a:xfrm>
        </p:grpSpPr>
        <p:sp>
          <p:nvSpPr>
            <p:cNvPr id="4" name="Espace réservé du contenu 1"/>
            <p:cNvSpPr txBox="1">
              <a:spLocks/>
            </p:cNvSpPr>
            <p:nvPr/>
          </p:nvSpPr>
          <p:spPr>
            <a:xfrm>
              <a:off x="714349" y="2357430"/>
              <a:ext cx="7715303" cy="90921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/>
            <a:p>
              <a:pPr marL="365760" marR="0" lvl="0" indent="-256032" algn="ctr" defTabSz="914400" rtl="1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في الفريضة أكثر من </a:t>
              </a:r>
              <a:r>
                <a:rPr kumimoji="0" lang="ar-MA" sz="3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فرض</a:t>
              </a:r>
            </a:p>
            <a:p>
              <a:pPr marL="365760" marR="0" lvl="0" indent="-256032" algn="ctr" defTabSz="914400" rtl="1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ar-MA" sz="3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ننجزها بإحدى الطرق الأربعة الآتية</a:t>
              </a:r>
            </a:p>
          </p:txBody>
        </p:sp>
        <p:cxnSp>
          <p:nvCxnSpPr>
            <p:cNvPr id="6" name="Connecteur droit avec flèche 5"/>
            <p:cNvCxnSpPr>
              <a:stCxn id="4" idx="2"/>
            </p:cNvCxnSpPr>
            <p:nvPr/>
          </p:nvCxnSpPr>
          <p:spPr>
            <a:xfrm rot="16200000" flipH="1">
              <a:off x="4347946" y="3490696"/>
              <a:ext cx="44811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1571604" y="3714752"/>
              <a:ext cx="5929354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rot="5400000">
              <a:off x="7179487" y="4036223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5400000">
              <a:off x="5250661" y="4036223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>
              <a:off x="3178959" y="4036223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5400000">
              <a:off x="1250133" y="4036223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928662" y="5286388"/>
            <a:ext cx="7215238" cy="1071570"/>
            <a:chOff x="928662" y="5286388"/>
            <a:chExt cx="7215238" cy="1071570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6858016" y="5286388"/>
              <a:ext cx="1285884" cy="107157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التماثل</a:t>
              </a:r>
              <a:endParaRPr lang="ar-MA" sz="3200" b="1" dirty="0"/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929190" y="5286388"/>
              <a:ext cx="1285884" cy="107157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التداخل</a:t>
              </a:r>
              <a:endParaRPr lang="ar-MA" sz="3200" b="1" dirty="0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2857488" y="5286388"/>
              <a:ext cx="1285884" cy="107157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التوافق</a:t>
              </a:r>
              <a:endParaRPr lang="ar-MA" sz="3200" b="1" dirty="0"/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928662" y="5286388"/>
              <a:ext cx="1285884" cy="107157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التباين</a:t>
              </a:r>
              <a:endParaRPr lang="ar-MA" sz="3200" b="1" dirty="0"/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71604" y="857232"/>
            <a:ext cx="6357982" cy="1143000"/>
          </a:xfrm>
          <a:blipFill>
            <a:blip r:embed="rId2"/>
            <a:tile tx="0" ty="0" sx="100000" sy="100000" flip="none" algn="tl"/>
          </a:blipFill>
          <a:effectLst>
            <a:outerShdw blurRad="63500" dist="38100" dir="5400000" rotWithShape="0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ar-MA" sz="4400" dirty="0" smtClean="0"/>
              <a:t>خصائص نظام الإرث في الإسلام</a:t>
            </a:r>
            <a:endParaRPr lang="ar-MA" sz="4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286644" y="3643314"/>
            <a:ext cx="1643074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15000"/>
                  <a:satMod val="180000"/>
                </a:schemeClr>
              </a:gs>
              <a:gs pos="50000">
                <a:schemeClr val="accent6">
                  <a:shade val="45000"/>
                  <a:satMod val="170000"/>
                </a:schemeClr>
              </a:gs>
              <a:gs pos="70000">
                <a:schemeClr val="accent6">
                  <a:tint val="99000"/>
                  <a:shade val="65000"/>
                  <a:satMod val="155000"/>
                </a:schemeClr>
              </a:gs>
              <a:gs pos="100000">
                <a:schemeClr val="accent6">
                  <a:tint val="95500"/>
                  <a:shade val="100000"/>
                  <a:satMod val="15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3600" b="1" dirty="0" smtClean="0"/>
              <a:t>نظام </a:t>
            </a:r>
          </a:p>
          <a:p>
            <a:pPr algn="ctr"/>
            <a:r>
              <a:rPr lang="ar-MA" sz="3600" b="1" dirty="0" smtClean="0"/>
              <a:t>رباني</a:t>
            </a:r>
            <a:endParaRPr lang="ar-MA" sz="36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500694" y="3643314"/>
            <a:ext cx="1643074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15000"/>
                  <a:satMod val="180000"/>
                </a:schemeClr>
              </a:gs>
              <a:gs pos="50000">
                <a:schemeClr val="accent6">
                  <a:shade val="45000"/>
                  <a:satMod val="170000"/>
                </a:schemeClr>
              </a:gs>
              <a:gs pos="70000">
                <a:schemeClr val="accent6">
                  <a:tint val="99000"/>
                  <a:shade val="65000"/>
                  <a:satMod val="155000"/>
                </a:schemeClr>
              </a:gs>
              <a:gs pos="100000">
                <a:schemeClr val="accent6">
                  <a:tint val="95500"/>
                  <a:shade val="100000"/>
                  <a:satMod val="15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3600" b="1" dirty="0" smtClean="0"/>
              <a:t>نظام </a:t>
            </a:r>
          </a:p>
          <a:p>
            <a:pPr algn="ctr"/>
            <a:r>
              <a:rPr lang="ar-MA" sz="3600" b="1" dirty="0" smtClean="0"/>
              <a:t>شمولي</a:t>
            </a:r>
            <a:endParaRPr lang="ar-MA" sz="36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714744" y="3643314"/>
            <a:ext cx="1643074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15000"/>
                  <a:satMod val="180000"/>
                </a:schemeClr>
              </a:gs>
              <a:gs pos="50000">
                <a:schemeClr val="accent6">
                  <a:shade val="45000"/>
                  <a:satMod val="170000"/>
                </a:schemeClr>
              </a:gs>
              <a:gs pos="70000">
                <a:schemeClr val="accent6">
                  <a:tint val="99000"/>
                  <a:shade val="65000"/>
                  <a:satMod val="155000"/>
                </a:schemeClr>
              </a:gs>
              <a:gs pos="100000">
                <a:schemeClr val="accent6">
                  <a:tint val="95500"/>
                  <a:shade val="100000"/>
                  <a:satMod val="15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3600" b="1" dirty="0" smtClean="0"/>
              <a:t>نظام </a:t>
            </a:r>
          </a:p>
          <a:p>
            <a:pPr algn="ctr"/>
            <a:r>
              <a:rPr lang="ar-MA" sz="3600" b="1" dirty="0" smtClean="0"/>
              <a:t>عادل</a:t>
            </a:r>
            <a:endParaRPr lang="ar-MA" sz="3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928794" y="3643314"/>
            <a:ext cx="1643074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15000"/>
                  <a:satMod val="180000"/>
                </a:schemeClr>
              </a:gs>
              <a:gs pos="50000">
                <a:schemeClr val="accent6">
                  <a:shade val="45000"/>
                  <a:satMod val="170000"/>
                </a:schemeClr>
              </a:gs>
              <a:gs pos="70000">
                <a:schemeClr val="accent6">
                  <a:tint val="99000"/>
                  <a:shade val="65000"/>
                  <a:satMod val="155000"/>
                </a:schemeClr>
              </a:gs>
              <a:gs pos="100000">
                <a:schemeClr val="accent6">
                  <a:tint val="95500"/>
                  <a:shade val="100000"/>
                  <a:satMod val="15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3600" b="1" dirty="0" smtClean="0"/>
              <a:t>نظام </a:t>
            </a:r>
          </a:p>
          <a:p>
            <a:pPr algn="ctr"/>
            <a:r>
              <a:rPr lang="ar-MA" sz="3600" b="1" dirty="0" smtClean="0"/>
              <a:t>واقعي</a:t>
            </a:r>
            <a:endParaRPr lang="ar-MA" sz="3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42844" y="3643314"/>
            <a:ext cx="1643074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15000"/>
                  <a:satMod val="180000"/>
                </a:schemeClr>
              </a:gs>
              <a:gs pos="50000">
                <a:schemeClr val="accent6">
                  <a:shade val="45000"/>
                  <a:satMod val="170000"/>
                </a:schemeClr>
              </a:gs>
              <a:gs pos="70000">
                <a:schemeClr val="accent6">
                  <a:tint val="99000"/>
                  <a:shade val="65000"/>
                  <a:satMod val="155000"/>
                </a:schemeClr>
              </a:gs>
              <a:gs pos="100000">
                <a:schemeClr val="accent6">
                  <a:tint val="95500"/>
                  <a:shade val="100000"/>
                  <a:satMod val="15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3600" b="1" dirty="0" smtClean="0"/>
              <a:t>نظام </a:t>
            </a:r>
          </a:p>
          <a:p>
            <a:pPr algn="ctr"/>
            <a:r>
              <a:rPr lang="ar-MA" sz="3600" b="1" dirty="0" smtClean="0"/>
              <a:t>متوازن</a:t>
            </a:r>
            <a:endParaRPr lang="ar-MA" sz="3600" b="1" dirty="0"/>
          </a:p>
        </p:txBody>
      </p:sp>
      <p:grpSp>
        <p:nvGrpSpPr>
          <p:cNvPr id="14" name="Groupe 34"/>
          <p:cNvGrpSpPr/>
          <p:nvPr/>
        </p:nvGrpSpPr>
        <p:grpSpPr>
          <a:xfrm>
            <a:off x="928662" y="2000240"/>
            <a:ext cx="7143800" cy="1597614"/>
            <a:chOff x="1571604" y="3266641"/>
            <a:chExt cx="4000529" cy="1091054"/>
          </a:xfrm>
        </p:grpSpPr>
        <p:cxnSp>
          <p:nvCxnSpPr>
            <p:cNvPr id="20" name="Connecteur droit avec flèche 19"/>
            <p:cNvCxnSpPr/>
            <p:nvPr/>
          </p:nvCxnSpPr>
          <p:spPr>
            <a:xfrm rot="16200000" flipH="1">
              <a:off x="3347813" y="3490696"/>
              <a:ext cx="448111" cy="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1571604" y="3714752"/>
              <a:ext cx="4000528" cy="87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5400000">
              <a:off x="5250661" y="4036223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>
              <a:off x="3250396" y="4036223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5400000">
              <a:off x="1250133" y="4036223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rot="5400000">
              <a:off x="4250530" y="4027195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5400000">
              <a:off x="2250265" y="4027195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85738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ar-MA" dirty="0" smtClean="0"/>
          </a:p>
          <a:p>
            <a:pPr algn="ctr">
              <a:buNone/>
            </a:pPr>
            <a:r>
              <a:rPr lang="ar-MA" sz="7700" b="1" dirty="0" smtClean="0">
                <a:solidFill>
                  <a:srgbClr val="FF0000"/>
                </a:solidFill>
              </a:rPr>
              <a:t>إذا كان في الفريضة مقامان متشابهان فإن أصل الفريضة هو مقام أحدهما                          ويسمى هذا </a:t>
            </a:r>
            <a:r>
              <a:rPr lang="ar-MA" sz="7700" b="1" dirty="0" err="1" smtClean="0">
                <a:solidFill>
                  <a:srgbClr val="FF0000"/>
                </a:solidFill>
              </a:rPr>
              <a:t>ب</a:t>
            </a:r>
            <a:r>
              <a:rPr lang="ar-MA" sz="7700" b="1" dirty="0" smtClean="0">
                <a:solidFill>
                  <a:srgbClr val="FF0000"/>
                </a:solidFill>
              </a:rPr>
              <a:t> </a:t>
            </a:r>
            <a:r>
              <a:rPr lang="ar-MA" sz="7700" b="1" u="sng" dirty="0" smtClean="0">
                <a:solidFill>
                  <a:srgbClr val="002060"/>
                </a:solidFill>
              </a:rPr>
              <a:t>التماثل</a:t>
            </a:r>
            <a:endParaRPr lang="ar-MA" sz="7700" b="1" u="sng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600" dirty="0" smtClean="0"/>
              <a:t>التماثل</a:t>
            </a:r>
            <a:endParaRPr lang="ar-MA" sz="66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429388" y="4500570"/>
            <a:ext cx="207170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800" b="1" dirty="0" smtClean="0"/>
              <a:t>زوج</a:t>
            </a:r>
            <a:endParaRPr lang="ar-MA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429388" y="5643578"/>
            <a:ext cx="207170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800" b="1" dirty="0" smtClean="0"/>
              <a:t>أخت </a:t>
            </a:r>
            <a:r>
              <a:rPr lang="ar-MA" sz="4800" b="1" dirty="0" err="1" smtClean="0"/>
              <a:t>ش</a:t>
            </a:r>
            <a:endParaRPr lang="ar-MA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214810" y="4500570"/>
            <a:ext cx="2071702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800" b="1" dirty="0" smtClean="0"/>
              <a:t>1/2</a:t>
            </a:r>
            <a:endParaRPr lang="ar-MA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214810" y="5643578"/>
            <a:ext cx="2071702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800" b="1" dirty="0" smtClean="0"/>
              <a:t>1/2</a:t>
            </a:r>
            <a:endParaRPr lang="ar-MA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000232" y="4500570"/>
            <a:ext cx="2071702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800" b="1" dirty="0" smtClean="0"/>
              <a:t>1</a:t>
            </a:r>
            <a:endParaRPr lang="ar-MA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000232" y="5643578"/>
            <a:ext cx="2071702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800" b="1" dirty="0" smtClean="0"/>
              <a:t>1</a:t>
            </a:r>
            <a:endParaRPr lang="ar-MA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214810" y="4500570"/>
            <a:ext cx="2071702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5400" b="1" dirty="0" smtClean="0"/>
              <a:t>2</a:t>
            </a:r>
            <a:endParaRPr lang="ar-MA" sz="4800" b="1" dirty="0" smtClean="0"/>
          </a:p>
        </p:txBody>
      </p:sp>
      <p:sp>
        <p:nvSpPr>
          <p:cNvPr id="12" name="Flèche courbée vers le haut 11"/>
          <p:cNvSpPr/>
          <p:nvPr/>
        </p:nvSpPr>
        <p:spPr>
          <a:xfrm rot="12836848">
            <a:off x="3729358" y="3151909"/>
            <a:ext cx="2112903" cy="953115"/>
          </a:xfrm>
          <a:prstGeom prst="curvedUpArrow">
            <a:avLst>
              <a:gd name="adj1" fmla="val 25000"/>
              <a:gd name="adj2" fmla="val 50000"/>
              <a:gd name="adj3" fmla="val 3650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23958 -0.166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571868" y="4214818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1/4</a:t>
            </a:r>
            <a:endParaRPr lang="ar-MA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571868" y="4214818"/>
            <a:ext cx="1857388" cy="712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800" b="1" dirty="0" smtClean="0"/>
              <a:t>4</a:t>
            </a:r>
            <a:endParaRPr lang="ar-MA" sz="4800" b="1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85738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ar-MA" dirty="0" smtClean="0"/>
          </a:p>
          <a:p>
            <a:pPr algn="ctr">
              <a:buNone/>
            </a:pPr>
            <a:r>
              <a:rPr lang="ar-MA" sz="7700" b="1" dirty="0" smtClean="0">
                <a:solidFill>
                  <a:srgbClr val="FF0000"/>
                </a:solidFill>
              </a:rPr>
              <a:t>إذا كان في الفريضة مقامان أحدهما من مضاعفات الآخر، فإن أصل الفريضة هو المقام الأكبر                          ويسمى هذا </a:t>
            </a:r>
            <a:r>
              <a:rPr lang="ar-MA" sz="7700" b="1" dirty="0" err="1" smtClean="0">
                <a:solidFill>
                  <a:srgbClr val="FF0000"/>
                </a:solidFill>
              </a:rPr>
              <a:t>ب</a:t>
            </a:r>
            <a:r>
              <a:rPr lang="ar-MA" sz="7700" b="1" dirty="0" smtClean="0">
                <a:solidFill>
                  <a:srgbClr val="FF0000"/>
                </a:solidFill>
              </a:rPr>
              <a:t> </a:t>
            </a:r>
            <a:r>
              <a:rPr lang="ar-MA" sz="7700" b="1" u="sng" dirty="0" smtClean="0">
                <a:solidFill>
                  <a:srgbClr val="002060"/>
                </a:solidFill>
              </a:rPr>
              <a:t>التداخل</a:t>
            </a:r>
            <a:endParaRPr lang="ar-MA" sz="7700" b="1" u="sng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600" dirty="0" smtClean="0"/>
              <a:t>التداخل</a:t>
            </a:r>
            <a:endParaRPr lang="ar-MA" sz="66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643570" y="4214818"/>
            <a:ext cx="185738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زوج</a:t>
            </a:r>
            <a:endParaRPr lang="ar-MA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643570" y="5072074"/>
            <a:ext cx="185738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بنت</a:t>
            </a:r>
            <a:endParaRPr lang="ar-MA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643570" y="5929330"/>
            <a:ext cx="185738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عم</a:t>
            </a:r>
            <a:endParaRPr lang="ar-MA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571868" y="5072074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1/2</a:t>
            </a:r>
            <a:endParaRPr lang="ar-MA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571868" y="5929330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عاصب</a:t>
            </a:r>
            <a:endParaRPr lang="ar-MA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571604" y="4214818"/>
            <a:ext cx="185738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1</a:t>
            </a:r>
            <a:endParaRPr lang="ar-MA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571604" y="5072074"/>
            <a:ext cx="185738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2</a:t>
            </a:r>
            <a:endParaRPr lang="ar-MA" sz="2000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1571604" y="5929330"/>
            <a:ext cx="185738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1</a:t>
            </a:r>
            <a:endParaRPr lang="ar-MA" sz="2000" b="1" dirty="0"/>
          </a:p>
        </p:txBody>
      </p:sp>
      <p:sp>
        <p:nvSpPr>
          <p:cNvPr id="20" name="Flèche courbée vers le haut 19"/>
          <p:cNvSpPr/>
          <p:nvPr/>
        </p:nvSpPr>
        <p:spPr>
          <a:xfrm rot="12222826">
            <a:off x="2861766" y="3057542"/>
            <a:ext cx="2238349" cy="846476"/>
          </a:xfrm>
          <a:prstGeom prst="curvedUpArrow">
            <a:avLst>
              <a:gd name="adj1" fmla="val 25000"/>
              <a:gd name="adj2" fmla="val 50000"/>
              <a:gd name="adj3" fmla="val 3650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21962 -0.1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1" grpId="1" animBg="1"/>
      <p:bldP spid="2" grpId="0" build="p"/>
      <p:bldP spid="4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571868" y="4214818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1/4</a:t>
            </a:r>
            <a:endParaRPr lang="ar-MA" b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85738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endParaRPr lang="ar-MA" dirty="0" smtClean="0"/>
          </a:p>
          <a:p>
            <a:pPr algn="ctr">
              <a:buNone/>
            </a:pPr>
            <a:r>
              <a:rPr lang="ar-MA" sz="7700" b="1" dirty="0" smtClean="0">
                <a:solidFill>
                  <a:srgbClr val="FF0000"/>
                </a:solidFill>
              </a:rPr>
              <a:t>إذا كان في الفريضة مقامان زوجيان وليس أحدهما من مضاعفات الآخر فإننا نقسم أحدهما على 2 ونضرب الخارج في الآخر                                                         ويسمى هذا </a:t>
            </a:r>
            <a:r>
              <a:rPr lang="ar-MA" sz="7700" b="1" dirty="0" err="1" smtClean="0">
                <a:solidFill>
                  <a:srgbClr val="FF0000"/>
                </a:solidFill>
              </a:rPr>
              <a:t>ب</a:t>
            </a:r>
            <a:r>
              <a:rPr lang="ar-MA" sz="7700" b="1" dirty="0" smtClean="0">
                <a:solidFill>
                  <a:srgbClr val="FF0000"/>
                </a:solidFill>
              </a:rPr>
              <a:t> </a:t>
            </a:r>
            <a:r>
              <a:rPr lang="ar-MA" sz="7700" b="1" u="sng" dirty="0" smtClean="0">
                <a:solidFill>
                  <a:srgbClr val="002060"/>
                </a:solidFill>
              </a:rPr>
              <a:t>التوافق</a:t>
            </a:r>
            <a:endParaRPr lang="ar-MA" sz="7700" b="1" u="sng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600" dirty="0" smtClean="0"/>
              <a:t>التوافق</a:t>
            </a:r>
            <a:endParaRPr lang="ar-MA" sz="66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643570" y="4214818"/>
            <a:ext cx="185738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زوجة</a:t>
            </a:r>
            <a:endParaRPr lang="ar-MA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643570" y="5072074"/>
            <a:ext cx="185738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جدة</a:t>
            </a:r>
            <a:endParaRPr lang="ar-MA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571868" y="5072074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1/6</a:t>
            </a:r>
            <a:endParaRPr lang="ar-MA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571604" y="4214818"/>
            <a:ext cx="185738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3</a:t>
            </a:r>
            <a:endParaRPr lang="ar-MA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571604" y="5072074"/>
            <a:ext cx="185738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2</a:t>
            </a:r>
            <a:endParaRPr lang="ar-MA" sz="2000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571604" y="5929330"/>
            <a:ext cx="3857652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 (6÷2) × 4 =</a:t>
            </a:r>
            <a:endParaRPr lang="ar-MA" sz="20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643570" y="5929330"/>
            <a:ext cx="1857388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12</a:t>
            </a:r>
            <a:endParaRPr lang="ar-MA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44705 -0.374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build="p"/>
      <p:bldP spid="4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571868" y="4214818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1/4</a:t>
            </a:r>
            <a:endParaRPr lang="ar-MA" b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85738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ar-MA" dirty="0" smtClean="0"/>
          </a:p>
          <a:p>
            <a:pPr algn="ctr">
              <a:buNone/>
            </a:pPr>
            <a:r>
              <a:rPr lang="ar-MA" sz="7700" b="1" dirty="0" smtClean="0">
                <a:solidFill>
                  <a:srgbClr val="FF0000"/>
                </a:solidFill>
              </a:rPr>
              <a:t>إذا كان في الفريضة مقام فردي وليس الآخر من مضاعفاته، فإننا نضرب أحدهما في الآخر    ويسمى هذا </a:t>
            </a:r>
            <a:r>
              <a:rPr lang="ar-MA" sz="7700" b="1" dirty="0" err="1" smtClean="0">
                <a:solidFill>
                  <a:srgbClr val="FF0000"/>
                </a:solidFill>
              </a:rPr>
              <a:t>ب</a:t>
            </a:r>
            <a:r>
              <a:rPr lang="ar-MA" sz="7700" b="1" dirty="0" smtClean="0">
                <a:solidFill>
                  <a:srgbClr val="FF0000"/>
                </a:solidFill>
              </a:rPr>
              <a:t> </a:t>
            </a:r>
            <a:r>
              <a:rPr lang="ar-MA" sz="7700" b="1" u="sng" dirty="0" smtClean="0">
                <a:solidFill>
                  <a:srgbClr val="002060"/>
                </a:solidFill>
              </a:rPr>
              <a:t>التباين</a:t>
            </a:r>
            <a:endParaRPr lang="ar-MA" sz="7700" b="1" u="sng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600" dirty="0" smtClean="0"/>
              <a:t>التباين</a:t>
            </a:r>
            <a:endParaRPr lang="ar-MA" sz="66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643570" y="4214818"/>
            <a:ext cx="185738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زوج</a:t>
            </a:r>
            <a:endParaRPr lang="ar-MA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643570" y="5072074"/>
            <a:ext cx="185738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بنتان</a:t>
            </a:r>
            <a:endParaRPr lang="ar-MA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571868" y="5072074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2/3</a:t>
            </a:r>
            <a:endParaRPr lang="ar-MA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571604" y="4214818"/>
            <a:ext cx="185738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3</a:t>
            </a:r>
            <a:endParaRPr lang="ar-MA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571604" y="5072074"/>
            <a:ext cx="185738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8</a:t>
            </a:r>
            <a:endParaRPr lang="ar-MA" sz="2000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2285984" y="5929330"/>
            <a:ext cx="2714644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3× 4 =</a:t>
            </a:r>
            <a:endParaRPr lang="ar-MA" sz="20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643570" y="5929330"/>
            <a:ext cx="1857388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12</a:t>
            </a:r>
            <a:endParaRPr lang="ar-MA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44705 -0.374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build="p"/>
      <p:bldP spid="4" grpId="0" animBg="1"/>
      <p:bldP spid="12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7245" y="1071546"/>
            <a:ext cx="7329510" cy="53578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eaLnBrk="1" hangingPunct="1">
              <a:buNone/>
              <a:defRPr/>
            </a:pPr>
            <a:endParaRPr lang="ar-MA" sz="3800" b="1" dirty="0" smtClean="0">
              <a:solidFill>
                <a:srgbClr val="FF0000"/>
              </a:solidFill>
            </a:endParaRPr>
          </a:p>
          <a:p>
            <a:pPr algn="ctr" eaLnBrk="1" hangingPunct="1">
              <a:buNone/>
              <a:defRPr/>
            </a:pPr>
            <a:r>
              <a:rPr lang="ar-MA" sz="8000" b="1" dirty="0" smtClean="0">
                <a:solidFill>
                  <a:srgbClr val="FF0000"/>
                </a:solidFill>
              </a:rPr>
              <a:t>أصّل الفرائض الآتية</a:t>
            </a:r>
            <a:r>
              <a:rPr lang="ar-SA" sz="8000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جدة، بنت، ابن ابن.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زوج، بنت، جدة، عم شقيق.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بنت، بنت ابن، عم شقيق.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أخوين لأم، أم، ابن عم.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أخت شقيقة، ابن عم.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smtClean="0"/>
              <a:t>أم، </a:t>
            </a:r>
            <a:r>
              <a:rPr lang="ar-MA" sz="7700" b="1" dirty="0" smtClean="0"/>
              <a:t>أخت شقيقة، أخوين لأم.</a:t>
            </a:r>
            <a:endParaRPr lang="ar-SA" sz="7700" b="1" dirty="0" smtClean="0"/>
          </a:p>
          <a:p>
            <a:pPr marL="514350" indent="-514350" eaLnBrk="1" hangingPunct="1">
              <a:buFont typeface="+mj-lt"/>
              <a:buAutoNum type="arabicParenR"/>
              <a:defRPr/>
            </a:pPr>
            <a:endParaRPr lang="ar-SA" dirty="0"/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2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ar-SA" sz="4400" dirty="0" smtClean="0"/>
              <a:t>تمارين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ar-MA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ar-MA" sz="7200" b="1" dirty="0" smtClean="0">
                <a:solidFill>
                  <a:srgbClr val="FF0000"/>
                </a:solidFill>
              </a:rPr>
              <a:t>النقصان من أنصبة الورثة بالتساوي بالزيادة في أصل الفريضة.</a:t>
            </a:r>
            <a:endParaRPr lang="ar-MA" sz="7200" b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sz="6000" dirty="0" err="1" smtClean="0"/>
              <a:t>العول</a:t>
            </a:r>
            <a:endParaRPr lang="ar-M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571868" y="2500306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1/2</a:t>
            </a:r>
            <a:endParaRPr lang="ar-MA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600" dirty="0" smtClean="0"/>
              <a:t>مثال على </a:t>
            </a:r>
            <a:r>
              <a:rPr lang="ar-MA" sz="6600" dirty="0" err="1" smtClean="0"/>
              <a:t>العول</a:t>
            </a:r>
            <a:endParaRPr lang="ar-MA" sz="66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643570" y="2500306"/>
            <a:ext cx="185738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زوج</a:t>
            </a:r>
            <a:endParaRPr lang="ar-MA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643570" y="3357562"/>
            <a:ext cx="185738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أخت </a:t>
            </a:r>
            <a:r>
              <a:rPr lang="ar-MA" sz="3600" b="1" dirty="0" err="1" smtClean="0"/>
              <a:t>ش</a:t>
            </a:r>
            <a:endParaRPr lang="ar-MA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571868" y="3357562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1/2</a:t>
            </a:r>
            <a:endParaRPr lang="ar-MA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571604" y="2500306"/>
            <a:ext cx="185738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3</a:t>
            </a:r>
            <a:endParaRPr lang="ar-MA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571604" y="3357562"/>
            <a:ext cx="185738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3</a:t>
            </a:r>
            <a:endParaRPr lang="ar-MA" sz="20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571604" y="1643050"/>
            <a:ext cx="1857388" cy="714380"/>
          </a:xfrm>
          <a:prstGeom prst="roundRect">
            <a:avLst/>
          </a:prstGeom>
          <a:solidFill>
            <a:srgbClr val="96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>
                <a:solidFill>
                  <a:srgbClr val="960000"/>
                </a:solidFill>
              </a:rPr>
              <a:t>7</a:t>
            </a:r>
            <a:r>
              <a:rPr lang="fr-FR" sz="3600" b="1" dirty="0" smtClean="0"/>
              <a:t>  6</a:t>
            </a:r>
            <a:endParaRPr lang="ar-MA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643570" y="4214818"/>
            <a:ext cx="1857388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600" b="1" dirty="0" smtClean="0"/>
              <a:t>أخ لأم</a:t>
            </a:r>
            <a:endParaRPr lang="ar-MA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571868" y="4214818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1/6</a:t>
            </a:r>
            <a:endParaRPr lang="ar-MA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571604" y="4214818"/>
            <a:ext cx="1857388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4000" b="1" dirty="0" smtClean="0"/>
              <a:t>1</a:t>
            </a:r>
            <a:endParaRPr lang="ar-MA" sz="2000" b="1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2178827" y="5214950"/>
            <a:ext cx="4786346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000" b="1" dirty="0" smtClean="0"/>
              <a:t>6&lt;7</a:t>
            </a:r>
            <a:r>
              <a:rPr lang="fr-FR" sz="4000" b="1" dirty="0" smtClean="0"/>
              <a:t>3+3+1=</a:t>
            </a:r>
            <a:endParaRPr lang="ar-MA" sz="2000" b="1" dirty="0"/>
          </a:p>
        </p:txBody>
      </p:sp>
      <p:cxnSp>
        <p:nvCxnSpPr>
          <p:cNvPr id="25" name="Connecteur droit 24"/>
          <p:cNvCxnSpPr/>
          <p:nvPr/>
        </p:nvCxnSpPr>
        <p:spPr>
          <a:xfrm rot="5400000">
            <a:off x="2143108" y="1785926"/>
            <a:ext cx="642942" cy="3571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uiExpand="1" build="allAtOnce" animBg="1"/>
      <p:bldP spid="12" grpId="0" animBg="1"/>
      <p:bldP spid="15" grpId="0" animBg="1"/>
      <p:bldP spid="17" grpId="0" animBg="1"/>
      <p:bldP spid="18" grpId="0" animBg="1"/>
      <p:bldP spid="22" grpId="0" uiExpand="1" build="allAtOnce" animBg="1"/>
      <p:bldP spid="16" grpId="0" animBg="1"/>
      <p:bldP spid="19" grpId="0" animBg="1"/>
      <p:bldP spid="20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000" dirty="0" smtClean="0"/>
              <a:t>الأصول التي تعول وما تعول إليه</a:t>
            </a:r>
            <a:endParaRPr lang="ar-MA" sz="6000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857224" y="1874202"/>
          <a:ext cx="7572428" cy="314333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14660"/>
                <a:gridCol w="4857768"/>
              </a:tblGrid>
              <a:tr h="674452">
                <a:tc>
                  <a:txBody>
                    <a:bodyPr/>
                    <a:lstStyle/>
                    <a:p>
                      <a:pPr algn="ctr" rtl="1"/>
                      <a:r>
                        <a:rPr lang="ar-MA" sz="3200" dirty="0" smtClean="0"/>
                        <a:t>الأصول</a:t>
                      </a:r>
                      <a:r>
                        <a:rPr lang="ar-MA" sz="3200" baseline="0" dirty="0" smtClean="0"/>
                        <a:t> التي تعول</a:t>
                      </a:r>
                      <a:endParaRPr lang="ar-M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MA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ما تعول إيه</a:t>
                      </a:r>
                    </a:p>
                  </a:txBody>
                  <a:tcPr anchor="ctr"/>
                </a:tc>
              </a:tr>
              <a:tr h="674452">
                <a:tc>
                  <a:txBody>
                    <a:bodyPr/>
                    <a:lstStyle/>
                    <a:p>
                      <a:pPr algn="r" rtl="1"/>
                      <a:r>
                        <a:rPr lang="ar-MA" sz="4800" b="1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ar-MA" sz="4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r-FR" sz="4800" b="1" dirty="0" smtClean="0">
                          <a:latin typeface="Arial" pitchFamily="34" charset="0"/>
                          <a:cs typeface="Arial" pitchFamily="34" charset="0"/>
                        </a:rPr>
                        <a:t>10 - 9 - </a:t>
                      </a:r>
                      <a:r>
                        <a:rPr lang="fr-FR" sz="4800" b="1" smtClean="0">
                          <a:latin typeface="Arial" pitchFamily="34" charset="0"/>
                          <a:cs typeface="Arial" pitchFamily="34" charset="0"/>
                        </a:rPr>
                        <a:t>8 - 7</a:t>
                      </a:r>
                      <a:endParaRPr lang="ar-MA" sz="4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74452">
                <a:tc>
                  <a:txBody>
                    <a:bodyPr/>
                    <a:lstStyle/>
                    <a:p>
                      <a:pPr algn="r" rtl="1"/>
                      <a:r>
                        <a:rPr lang="fr-FR" sz="4800" b="1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ar-MA" sz="4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r-FR" sz="4800" b="1" smtClean="0">
                          <a:latin typeface="Arial" pitchFamily="34" charset="0"/>
                          <a:cs typeface="Arial" pitchFamily="34" charset="0"/>
                        </a:rPr>
                        <a:t>17 - 15 - 13</a:t>
                      </a:r>
                      <a:endParaRPr lang="ar-MA" sz="4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74452">
                <a:tc>
                  <a:txBody>
                    <a:bodyPr/>
                    <a:lstStyle/>
                    <a:p>
                      <a:pPr algn="r" rtl="1"/>
                      <a:r>
                        <a:rPr lang="fr-FR" sz="4800" b="1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ar-MA" sz="4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r-FR" sz="4800" b="1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ar-MA" sz="4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7245" y="1071546"/>
            <a:ext cx="7329510" cy="53578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 eaLnBrk="1" hangingPunct="1">
              <a:buNone/>
              <a:defRPr/>
            </a:pPr>
            <a:r>
              <a:rPr lang="ar-MA" sz="8000" b="1" dirty="0" smtClean="0">
                <a:solidFill>
                  <a:srgbClr val="FF0000"/>
                </a:solidFill>
              </a:rPr>
              <a:t>أنجز الفرائض الآتية</a:t>
            </a:r>
            <a:r>
              <a:rPr lang="ar-SA" sz="8000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 أخت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أخ لأم.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 زوج، أختان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جدة.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أخت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أختان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3إخوة لأم.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بنتان، أم، أب.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زوج، أخت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أخت لأم.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زوج، أم، أختان لأب، أختان لأم.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بنت، بنت ابن، جدة لأم، أب</a:t>
            </a: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2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ar-SA" sz="4400" dirty="0" smtClean="0"/>
              <a:t>تمارين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sz="6000" dirty="0" smtClean="0"/>
              <a:t>تصحيح الفريضة</a:t>
            </a:r>
            <a:endParaRPr lang="ar-M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ar-MA" sz="1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ar-MA" sz="28800" b="1" dirty="0" smtClean="0">
                <a:solidFill>
                  <a:srgbClr val="002060"/>
                </a:solidFill>
              </a:rPr>
              <a:t>استحداث أصل جديد من مضاعفات الأصل الأول، يقبل القسمة على عدد الورثة من غير كسر.</a:t>
            </a:r>
          </a:p>
          <a:p>
            <a:endParaRPr lang="ar-M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00088" y="928670"/>
            <a:ext cx="7543824" cy="101122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4800" dirty="0" smtClean="0"/>
              <a:t>مقاصد نظام الإرث في الإسلام</a:t>
            </a:r>
            <a:endParaRPr lang="ar-MA" sz="4800" dirty="0"/>
          </a:p>
        </p:txBody>
      </p:sp>
      <p:grpSp>
        <p:nvGrpSpPr>
          <p:cNvPr id="5" name="Groupe 34"/>
          <p:cNvGrpSpPr/>
          <p:nvPr/>
        </p:nvGrpSpPr>
        <p:grpSpPr>
          <a:xfrm>
            <a:off x="1500166" y="2000240"/>
            <a:ext cx="6143668" cy="1597614"/>
            <a:chOff x="1571604" y="3266641"/>
            <a:chExt cx="4000529" cy="1091054"/>
          </a:xfrm>
        </p:grpSpPr>
        <p:cxnSp>
          <p:nvCxnSpPr>
            <p:cNvPr id="6" name="Connecteur droit avec flèche 5"/>
            <p:cNvCxnSpPr/>
            <p:nvPr/>
          </p:nvCxnSpPr>
          <p:spPr>
            <a:xfrm rot="16200000" flipH="1">
              <a:off x="3347813" y="3490696"/>
              <a:ext cx="448111" cy="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1571604" y="3714752"/>
              <a:ext cx="4000528" cy="87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5400000">
              <a:off x="5250661" y="4036223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>
              <a:off x="3250396" y="4036223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5400000">
              <a:off x="1250133" y="4036223"/>
              <a:ext cx="64294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à coins arrondis 27"/>
          <p:cNvSpPr/>
          <p:nvPr/>
        </p:nvSpPr>
        <p:spPr>
          <a:xfrm>
            <a:off x="6192594" y="3714752"/>
            <a:ext cx="2880000" cy="14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200" b="1" dirty="0" smtClean="0"/>
              <a:t>تحقيق </a:t>
            </a:r>
            <a:r>
              <a:rPr lang="ar-MA" sz="3200" b="1" dirty="0" err="1" smtClean="0"/>
              <a:t>مبدإ</a:t>
            </a:r>
            <a:r>
              <a:rPr lang="ar-MA" sz="3200" b="1" dirty="0" smtClean="0"/>
              <a:t> الاستخلاف في المال</a:t>
            </a:r>
            <a:endParaRPr lang="ar-MA" sz="3200" b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3120760" y="3714752"/>
            <a:ext cx="2880000" cy="14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200" b="1" dirty="0" smtClean="0"/>
              <a:t>تحقيق العدالة الاجتماعية</a:t>
            </a:r>
            <a:endParaRPr lang="ar-MA" sz="3200" b="1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20364" y="3714752"/>
            <a:ext cx="2880000" cy="14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200" b="1" dirty="0" smtClean="0"/>
              <a:t>إنعاش الدورة الاقتصادية</a:t>
            </a:r>
            <a:endParaRPr lang="ar-MA" sz="32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000" dirty="0" smtClean="0"/>
              <a:t>كيفية تصحيح الفريضة</a:t>
            </a:r>
            <a:endParaRPr lang="ar-MA" sz="6000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500174"/>
            <a:ext cx="8143932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742950" indent="-742950" algn="justLow">
              <a:buFont typeface="+mj-lt"/>
              <a:buAutoNum type="arabicPeriod"/>
            </a:pPr>
            <a:r>
              <a:rPr lang="ar-MA" sz="3200" b="1" dirty="0" smtClean="0"/>
              <a:t>ننظر إلى الجهة التي لا تقبل عدد أسهمها القسمة عليها إلا بالكسر (الفاصلة).</a:t>
            </a:r>
          </a:p>
          <a:p>
            <a:pPr marL="742950" indent="-742950" algn="justLow">
              <a:buFont typeface="+mj-lt"/>
              <a:buAutoNum type="arabicPeriod"/>
            </a:pPr>
            <a:r>
              <a:rPr lang="ar-MA" sz="3200" b="1" dirty="0" smtClean="0"/>
              <a:t>ننظر إلى العلاقة بين عدد الورثة في هذه الجهة وبين عدد أسهمها بنظرتي </a:t>
            </a:r>
            <a:r>
              <a:rPr lang="ar-MA" sz="3200" b="1" u="sng" dirty="0" smtClean="0">
                <a:solidFill>
                  <a:srgbClr val="FF0000"/>
                </a:solidFill>
              </a:rPr>
              <a:t>التوافق والتباين</a:t>
            </a:r>
            <a:r>
              <a:rPr lang="ar-MA" sz="3200" b="1" dirty="0" smtClean="0"/>
              <a:t>.</a:t>
            </a:r>
          </a:p>
          <a:p>
            <a:pPr marL="742950" indent="-742950" algn="justLow">
              <a:buFont typeface="+mj-lt"/>
              <a:buAutoNum type="arabicPeriod"/>
            </a:pPr>
            <a:r>
              <a:rPr lang="ar-MA" sz="3200" b="1" dirty="0" smtClean="0"/>
              <a:t>إذا كانت العلاقة هي </a:t>
            </a:r>
            <a:r>
              <a:rPr lang="ar-MA" sz="3200" b="1" u="sng" dirty="0" smtClean="0">
                <a:solidFill>
                  <a:schemeClr val="accent2">
                    <a:lumMod val="75000"/>
                  </a:schemeClr>
                </a:solidFill>
              </a:rPr>
              <a:t>التوافق</a:t>
            </a:r>
            <a:r>
              <a:rPr lang="ar-MA" sz="3200" b="1" dirty="0" smtClean="0"/>
              <a:t> فإننا نضرب عدد الورثة في نصف عدد الأسهم ثم نضرب كل الأسهم بما فيهم أصل الفريضة في نفس الرقم.</a:t>
            </a:r>
          </a:p>
          <a:p>
            <a:pPr marL="742950" indent="-742950" algn="justLow">
              <a:buFont typeface="+mj-lt"/>
              <a:buAutoNum type="arabicPeriod"/>
            </a:pPr>
            <a:r>
              <a:rPr lang="ar-MA" sz="3200" b="1" dirty="0" smtClean="0"/>
              <a:t>إذا كانت العلاقة هي </a:t>
            </a:r>
            <a:r>
              <a:rPr lang="ar-MA" sz="3200" b="1" u="sng" dirty="0" smtClean="0">
                <a:solidFill>
                  <a:schemeClr val="accent2">
                    <a:lumMod val="75000"/>
                  </a:schemeClr>
                </a:solidFill>
              </a:rPr>
              <a:t>التباين</a:t>
            </a:r>
            <a:r>
              <a:rPr lang="ar-MA" sz="3200" b="1" dirty="0" smtClean="0"/>
              <a:t> فإننا نضرب عدد الورثة في عدد الأسهم ثم نضرب كل الأسهم بما فيهم أصل الفريضة في نفس الرقم.</a:t>
            </a:r>
            <a:endParaRPr lang="ar-MA" sz="3600" b="1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4857752" y="2500306"/>
            <a:ext cx="185738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1/4</a:t>
            </a:r>
            <a:endParaRPr lang="ar-MA" sz="36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600" dirty="0" smtClean="0"/>
              <a:t>مثال على التصحيح بالتباين</a:t>
            </a:r>
            <a:endParaRPr lang="ar-MA" sz="66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857752" y="3357562"/>
            <a:ext cx="1857388" cy="24288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3600" b="1" dirty="0" smtClean="0"/>
              <a:t>2/3</a:t>
            </a:r>
            <a:endParaRPr lang="ar-MA" sz="3600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857224" y="2500306"/>
            <a:ext cx="3857652" cy="714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000" b="1" dirty="0" smtClean="0"/>
              <a:t>3 </a:t>
            </a:r>
            <a:r>
              <a:rPr lang="ar-MA" sz="4000" b="1" dirty="0" smtClean="0">
                <a:solidFill>
                  <a:schemeClr val="accent4">
                    <a:lumMod val="75000"/>
                  </a:schemeClr>
                </a:solidFill>
              </a:rPr>
              <a:t>×  3 = 9</a:t>
            </a:r>
            <a:endParaRPr lang="ar-MA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857488" y="3357562"/>
            <a:ext cx="1857388" cy="242889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400" b="1" dirty="0" smtClean="0"/>
              <a:t> 8 </a:t>
            </a:r>
            <a:r>
              <a:rPr lang="ar-MA" sz="2400" b="1" dirty="0" smtClean="0">
                <a:solidFill>
                  <a:schemeClr val="accent4">
                    <a:lumMod val="75000"/>
                  </a:schemeClr>
                </a:solidFill>
              </a:rPr>
              <a:t>× 3 =24</a:t>
            </a:r>
            <a:endParaRPr lang="ar-M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7224" y="1643050"/>
            <a:ext cx="3857652" cy="714380"/>
          </a:xfrm>
          <a:prstGeom prst="roundRect">
            <a:avLst/>
          </a:prstGeom>
          <a:solidFill>
            <a:srgbClr val="96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000" b="1" dirty="0" smtClean="0"/>
              <a:t>12 </a:t>
            </a:r>
            <a:r>
              <a:rPr lang="ar-MA" sz="4000" b="1" dirty="0" smtClean="0">
                <a:solidFill>
                  <a:srgbClr val="960000"/>
                </a:solidFill>
              </a:rPr>
              <a:t>× 3 = 36</a:t>
            </a:r>
            <a:endParaRPr lang="ar-MA" sz="4000" b="1" dirty="0">
              <a:solidFill>
                <a:srgbClr val="96000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6929454" y="2500306"/>
            <a:ext cx="1857388" cy="3286148"/>
            <a:chOff x="6929454" y="2500306"/>
            <a:chExt cx="1857388" cy="3286148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6929454" y="2500306"/>
              <a:ext cx="1857388" cy="7143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600" b="1" dirty="0" smtClean="0"/>
                <a:t>زوجة</a:t>
              </a:r>
              <a:endParaRPr lang="ar-MA" sz="3600" b="1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6929454" y="3357562"/>
              <a:ext cx="1857388" cy="7143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600" b="1" dirty="0" smtClean="0"/>
                <a:t>أخت </a:t>
              </a:r>
              <a:r>
                <a:rPr lang="ar-MA" sz="3600" b="1" dirty="0" err="1" smtClean="0"/>
                <a:t>ش</a:t>
              </a:r>
              <a:endParaRPr lang="ar-MA" sz="3600" b="1" dirty="0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6929454" y="4214818"/>
              <a:ext cx="1857388" cy="7143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600" b="1" dirty="0" smtClean="0"/>
                <a:t>أخت </a:t>
              </a:r>
              <a:r>
                <a:rPr lang="ar-MA" sz="3600" b="1" dirty="0" err="1" smtClean="0"/>
                <a:t>ش</a:t>
              </a:r>
              <a:endParaRPr lang="ar-MA" sz="3600" b="1" dirty="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6929454" y="5072074"/>
              <a:ext cx="1857388" cy="7143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600" b="1" dirty="0" smtClean="0"/>
                <a:t>أخت </a:t>
              </a:r>
              <a:r>
                <a:rPr lang="ar-MA" sz="3600" b="1" dirty="0" err="1" smtClean="0"/>
                <a:t>ش</a:t>
              </a:r>
              <a:endParaRPr lang="ar-MA" sz="3600" b="1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857224" y="3357562"/>
            <a:ext cx="1857388" cy="2428892"/>
            <a:chOff x="857224" y="3357562"/>
            <a:chExt cx="1857388" cy="2428892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857224" y="3357562"/>
              <a:ext cx="1857388" cy="71438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4000" b="1" dirty="0" smtClean="0"/>
                <a:t>8</a:t>
              </a:r>
              <a:endParaRPr lang="ar-MA" sz="4000" b="1" dirty="0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857224" y="4214818"/>
              <a:ext cx="1857388" cy="71438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4000" b="1" dirty="0" smtClean="0"/>
                <a:t>8</a:t>
              </a:r>
              <a:endParaRPr lang="ar-MA" sz="2000" b="1" dirty="0"/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857224" y="5072074"/>
              <a:ext cx="1857388" cy="71438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4000" b="1" dirty="0" smtClean="0"/>
                <a:t>8</a:t>
              </a:r>
              <a:endParaRPr lang="ar-MA" sz="2000" b="1" dirty="0"/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uiExpand="1" build="allAtOnce" animBg="1"/>
      <p:bldP spid="18" grpId="0" uiExpand="1" build="allAtOnce" animBg="1"/>
      <p:bldP spid="22" grpId="0" uiExpand="1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4929190" y="2357430"/>
            <a:ext cx="1857388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800" b="1" dirty="0" smtClean="0"/>
              <a:t>1/4</a:t>
            </a:r>
            <a:endParaRPr lang="ar-MA" sz="28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600" dirty="0" smtClean="0"/>
              <a:t>مثال على </a:t>
            </a:r>
            <a:r>
              <a:rPr lang="ar-MA" sz="6600" smtClean="0"/>
              <a:t>التصحيح بالتوافق</a:t>
            </a:r>
            <a:endParaRPr lang="ar-MA" sz="66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857224" y="2285992"/>
            <a:ext cx="3857652" cy="50006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200" b="1" dirty="0" smtClean="0"/>
              <a:t>3 </a:t>
            </a:r>
            <a:r>
              <a:rPr lang="ar-MA" sz="3200" b="1" dirty="0" smtClean="0">
                <a:solidFill>
                  <a:schemeClr val="accent4">
                    <a:lumMod val="75000"/>
                  </a:schemeClr>
                </a:solidFill>
              </a:rPr>
              <a:t>×  3 = 9</a:t>
            </a:r>
            <a:endParaRPr lang="ar-M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857488" y="3500438"/>
            <a:ext cx="1857388" cy="321471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400" b="1" dirty="0" smtClean="0"/>
              <a:t> 4 </a:t>
            </a:r>
            <a:r>
              <a:rPr lang="ar-MA" sz="2400" b="1" dirty="0" smtClean="0">
                <a:solidFill>
                  <a:schemeClr val="accent4">
                    <a:lumMod val="75000"/>
                  </a:schemeClr>
                </a:solidFill>
              </a:rPr>
              <a:t>× 3 =12</a:t>
            </a:r>
            <a:endParaRPr lang="ar-M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7224" y="1500174"/>
            <a:ext cx="3857652" cy="714380"/>
          </a:xfrm>
          <a:prstGeom prst="roundRect">
            <a:avLst/>
          </a:prstGeom>
          <a:solidFill>
            <a:srgbClr val="96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000" b="1" dirty="0" smtClean="0"/>
              <a:t>12 </a:t>
            </a:r>
            <a:r>
              <a:rPr lang="ar-MA" sz="4000" b="1" dirty="0" smtClean="0">
                <a:solidFill>
                  <a:srgbClr val="960000"/>
                </a:solidFill>
              </a:rPr>
              <a:t>× 3 = 36</a:t>
            </a:r>
            <a:endParaRPr lang="ar-MA" sz="4000" b="1" dirty="0">
              <a:solidFill>
                <a:srgbClr val="960000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6929454" y="2357430"/>
            <a:ext cx="1857388" cy="4357718"/>
            <a:chOff x="6929454" y="2357430"/>
            <a:chExt cx="1857388" cy="4357718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6929454" y="2357430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زوجة</a:t>
              </a:r>
              <a:endParaRPr lang="ar-MA" sz="3200" b="1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6929454" y="2908325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أخ </a:t>
              </a:r>
              <a:r>
                <a:rPr lang="ar-MA" sz="3200" b="1" dirty="0" err="1" smtClean="0"/>
                <a:t>ش</a:t>
              </a:r>
              <a:endParaRPr lang="ar-MA" sz="3200" b="1" dirty="0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6929454" y="3459219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1 أخ لأم</a:t>
              </a:r>
              <a:endParaRPr lang="ar-MA" sz="3200" b="1" dirty="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6929454" y="4010114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2 أخ لأم</a:t>
              </a:r>
              <a:endParaRPr lang="ar-MA" sz="3200" b="1" dirty="0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6929454" y="4550415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3 أخ لأم</a:t>
              </a:r>
              <a:endParaRPr lang="ar-MA" sz="3200" b="1" dirty="0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6929454" y="5118966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4 أخ لأم</a:t>
              </a:r>
              <a:endParaRPr lang="ar-MA" sz="3200" b="1" dirty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6929454" y="5687518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5 أخ لأم</a:t>
              </a:r>
              <a:endParaRPr lang="ar-MA" sz="3200" b="1" dirty="0"/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6929454" y="6256069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smtClean="0"/>
                <a:t>6 أخ </a:t>
              </a:r>
              <a:r>
                <a:rPr lang="ar-MA" sz="3200" b="1" dirty="0" smtClean="0"/>
                <a:t>لأم</a:t>
              </a:r>
              <a:endParaRPr lang="ar-MA" sz="3200" b="1" dirty="0"/>
            </a:p>
          </p:txBody>
        </p:sp>
      </p:grpSp>
      <p:sp>
        <p:nvSpPr>
          <p:cNvPr id="28" name="Rectangle à coins arrondis 27"/>
          <p:cNvSpPr/>
          <p:nvPr/>
        </p:nvSpPr>
        <p:spPr>
          <a:xfrm>
            <a:off x="4929190" y="2928934"/>
            <a:ext cx="1857388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800" b="1" dirty="0" smtClean="0"/>
              <a:t>عاصب</a:t>
            </a:r>
            <a:endParaRPr lang="ar-MA" sz="2800" b="1" dirty="0"/>
          </a:p>
        </p:txBody>
      </p:sp>
      <p:grpSp>
        <p:nvGrpSpPr>
          <p:cNvPr id="33" name="Groupe 32"/>
          <p:cNvGrpSpPr/>
          <p:nvPr/>
        </p:nvGrpSpPr>
        <p:grpSpPr>
          <a:xfrm>
            <a:off x="4929190" y="3500438"/>
            <a:ext cx="1857388" cy="3214710"/>
            <a:chOff x="4929190" y="3500438"/>
            <a:chExt cx="1857388" cy="321471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4929190" y="3500438"/>
              <a:ext cx="1857388" cy="321471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fr-FR" sz="3600" b="1" dirty="0" smtClean="0"/>
                <a:t>1/3</a:t>
              </a:r>
              <a:endParaRPr lang="ar-MA" sz="3600" b="1" dirty="0"/>
            </a:p>
          </p:txBody>
        </p:sp>
        <p:sp>
          <p:nvSpPr>
            <p:cNvPr id="32" name="Accolade ouvrante 31"/>
            <p:cNvSpPr/>
            <p:nvPr/>
          </p:nvSpPr>
          <p:spPr>
            <a:xfrm>
              <a:off x="6072198" y="3571876"/>
              <a:ext cx="500066" cy="3071834"/>
            </a:xfrm>
            <a:prstGeom prst="leftBrace">
              <a:avLst>
                <a:gd name="adj1" fmla="val 57095"/>
                <a:gd name="adj2" fmla="val 50000"/>
              </a:avLst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MA"/>
            </a:p>
          </p:txBody>
        </p:sp>
      </p:grpSp>
      <p:sp>
        <p:nvSpPr>
          <p:cNvPr id="34" name="Rectangle à coins arrondis 33"/>
          <p:cNvSpPr/>
          <p:nvPr/>
        </p:nvSpPr>
        <p:spPr>
          <a:xfrm>
            <a:off x="857224" y="2857496"/>
            <a:ext cx="3857652" cy="50006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200" b="1" dirty="0" smtClean="0"/>
              <a:t>5 </a:t>
            </a:r>
            <a:r>
              <a:rPr lang="ar-MA" sz="3200" b="1" dirty="0" smtClean="0">
                <a:solidFill>
                  <a:schemeClr val="accent4">
                    <a:lumMod val="75000"/>
                  </a:schemeClr>
                </a:solidFill>
              </a:rPr>
              <a:t>×  3 = 15</a:t>
            </a:r>
            <a:endParaRPr lang="ar-M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857224" y="3500438"/>
            <a:ext cx="1857388" cy="3255929"/>
            <a:chOff x="785786" y="3602071"/>
            <a:chExt cx="1857388" cy="3255929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785786" y="3602071"/>
              <a:ext cx="1857388" cy="45907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2</a:t>
              </a:r>
              <a:endParaRPr lang="ar-MA" sz="3200" b="1" dirty="0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785786" y="4152966"/>
              <a:ext cx="1857388" cy="45907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2</a:t>
              </a:r>
              <a:endParaRPr lang="ar-MA" sz="3200" b="1" dirty="0"/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785786" y="4693267"/>
              <a:ext cx="1857388" cy="45907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2</a:t>
              </a:r>
              <a:endParaRPr lang="ar-MA" sz="3200" b="1" dirty="0"/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785786" y="5261818"/>
              <a:ext cx="1857388" cy="45907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2</a:t>
              </a:r>
              <a:endParaRPr lang="ar-MA" sz="3200" b="1" dirty="0"/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785786" y="5830370"/>
              <a:ext cx="1857388" cy="45907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2</a:t>
              </a:r>
              <a:endParaRPr lang="ar-MA" sz="3200" b="1" dirty="0"/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785786" y="6398921"/>
              <a:ext cx="1857388" cy="45907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2</a:t>
              </a:r>
              <a:endParaRPr lang="ar-MA" sz="3200" b="1" dirty="0"/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build="allAtOnce" animBg="1"/>
      <p:bldP spid="18" grpId="0" build="allAtOnce" animBg="1"/>
      <p:bldP spid="22" grpId="0" build="allAtOnce" animBg="1"/>
      <p:bldP spid="28" grpId="0" animBg="1"/>
      <p:bldP spid="34" grpId="0" build="allAtOnce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7245" y="1071546"/>
            <a:ext cx="7329510" cy="53578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 eaLnBrk="1" hangingPunct="1">
              <a:buNone/>
              <a:defRPr/>
            </a:pPr>
            <a:r>
              <a:rPr lang="ar-MA" sz="8000" b="1" dirty="0" smtClean="0">
                <a:solidFill>
                  <a:srgbClr val="FF0000"/>
                </a:solidFill>
              </a:rPr>
              <a:t>أنجز الفرائض الآتية</a:t>
            </a:r>
            <a:r>
              <a:rPr lang="ar-SA" sz="8000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أربع زوجات، أم، بنت.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u="sng" dirty="0" smtClean="0">
                <a:solidFill>
                  <a:srgbClr val="FF0000"/>
                </a:solidFill>
              </a:rPr>
              <a:t>ثلاث</a:t>
            </a:r>
            <a:r>
              <a:rPr lang="ar-MA" sz="7700" b="1" dirty="0" smtClean="0"/>
              <a:t> أخوات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جدة، بنت ابن.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ar-MA" sz="7700" b="1" u="sng" dirty="0" smtClean="0">
                <a:solidFill>
                  <a:srgbClr val="FF0000"/>
                </a:solidFill>
              </a:rPr>
              <a:t>سبع</a:t>
            </a:r>
            <a:r>
              <a:rPr lang="ar-MA" sz="7700" b="1" dirty="0" smtClean="0"/>
              <a:t> بنات، </a:t>
            </a:r>
            <a:r>
              <a:rPr lang="ar-MA" sz="7700" b="1" u="sng" dirty="0" smtClean="0">
                <a:solidFill>
                  <a:srgbClr val="FF0000"/>
                </a:solidFill>
              </a:rPr>
              <a:t>ثلاث</a:t>
            </a:r>
            <a:r>
              <a:rPr lang="ar-MA" sz="7700" b="1" dirty="0" smtClean="0"/>
              <a:t> أبناء، أب، 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u="sng" dirty="0" smtClean="0">
                <a:solidFill>
                  <a:srgbClr val="FF0000"/>
                </a:solidFill>
              </a:rPr>
              <a:t>أربع</a:t>
            </a:r>
            <a:r>
              <a:rPr lang="ar-MA" sz="7700" b="1" dirty="0" smtClean="0"/>
              <a:t> إخوة أشقاء، زوجة.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زوج، أب، </a:t>
            </a:r>
            <a:r>
              <a:rPr lang="ar-MA" sz="7700" b="1" u="sng" dirty="0" smtClean="0">
                <a:solidFill>
                  <a:srgbClr val="FF0000"/>
                </a:solidFill>
              </a:rPr>
              <a:t>ثلاث</a:t>
            </a:r>
            <a:r>
              <a:rPr lang="ar-MA" sz="7700" b="1" dirty="0" smtClean="0"/>
              <a:t> إخوة لأم.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ar-MA" sz="7700" b="1" dirty="0" smtClean="0"/>
              <a:t>زوج، </a:t>
            </a:r>
            <a:r>
              <a:rPr lang="ar-MA" sz="7700" b="1" u="sng" dirty="0" smtClean="0">
                <a:solidFill>
                  <a:srgbClr val="FF0000"/>
                </a:solidFill>
              </a:rPr>
              <a:t>ثلاث</a:t>
            </a:r>
            <a:r>
              <a:rPr lang="ar-MA" sz="7700" b="1" dirty="0" smtClean="0"/>
              <a:t> بنات، ابن ابن.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u="sng" dirty="0" smtClean="0">
                <a:solidFill>
                  <a:srgbClr val="FF0000"/>
                </a:solidFill>
              </a:rPr>
              <a:t>زوجتان</a:t>
            </a:r>
            <a:r>
              <a:rPr lang="ar-MA" sz="7700" b="1" dirty="0" smtClean="0"/>
              <a:t>، ابن، بنت.</a:t>
            </a: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2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ar-SA" sz="4400" dirty="0" smtClean="0"/>
              <a:t>تمارين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sz="6000" dirty="0" smtClean="0"/>
              <a:t>تقسيم التركة</a:t>
            </a:r>
            <a:endParaRPr lang="ar-M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ar-MA" sz="28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ar-MA" sz="28800" b="1" dirty="0" smtClean="0">
                <a:solidFill>
                  <a:srgbClr val="002060"/>
                </a:solidFill>
              </a:rPr>
              <a:t>التركة هي مجموع ما يخلفه الميت من مال أم حقوق مالية.</a:t>
            </a:r>
          </a:p>
          <a:p>
            <a:endParaRPr lang="ar-M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MA" sz="6000" dirty="0" smtClean="0"/>
              <a:t>خطوات تقسيم التركة</a:t>
            </a:r>
            <a:endParaRPr lang="ar-MA" sz="6000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500174"/>
            <a:ext cx="8143932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742950" indent="-742950" algn="justLow">
              <a:buClr>
                <a:srgbClr val="B80000"/>
              </a:buClr>
              <a:buFont typeface="+mj-lt"/>
              <a:buAutoNum type="arabicPeriod"/>
            </a:pPr>
            <a:r>
              <a:rPr lang="ar-MA" sz="4400" b="1" dirty="0" smtClean="0"/>
              <a:t>نخرج الحقوق المتعلقة </a:t>
            </a:r>
            <a:r>
              <a:rPr lang="ar-MA" sz="4400" b="1" dirty="0" err="1" smtClean="0"/>
              <a:t>بها</a:t>
            </a:r>
            <a:r>
              <a:rPr lang="ar-MA" sz="4400" b="1" dirty="0" smtClean="0"/>
              <a:t>.</a:t>
            </a:r>
          </a:p>
          <a:p>
            <a:pPr marL="742950" indent="-742950" algn="justLow">
              <a:buClr>
                <a:srgbClr val="B80000"/>
              </a:buClr>
              <a:buFont typeface="+mj-lt"/>
              <a:buAutoNum type="arabicPeriod"/>
            </a:pPr>
            <a:r>
              <a:rPr lang="ar-MA" sz="4400" b="1" dirty="0" smtClean="0"/>
              <a:t>نقوم بالخطوات السابقة، من تأصيل وعول وتصحيح </a:t>
            </a:r>
            <a:r>
              <a:rPr lang="ar-MA" sz="4400" b="1" u="sng" dirty="0" smtClean="0"/>
              <a:t>(إن وجد هذين الأخيرين)</a:t>
            </a:r>
          </a:p>
          <a:p>
            <a:pPr marL="742950" indent="-742950" algn="justLow">
              <a:buClr>
                <a:srgbClr val="B80000"/>
              </a:buClr>
              <a:buFont typeface="+mj-lt"/>
              <a:buAutoNum type="arabicPeriod"/>
            </a:pPr>
            <a:r>
              <a:rPr lang="ar-MA" sz="4400" b="1" dirty="0" smtClean="0"/>
              <a:t>نقسم التركة على آخر أصل.</a:t>
            </a:r>
          </a:p>
          <a:p>
            <a:pPr marL="742950" indent="-742950" algn="justLow">
              <a:buClr>
                <a:srgbClr val="B80000"/>
              </a:buClr>
              <a:buFont typeface="+mj-lt"/>
              <a:buAutoNum type="arabicPeriod"/>
            </a:pPr>
            <a:r>
              <a:rPr lang="ar-MA" sz="4400" b="1" dirty="0" smtClean="0"/>
              <a:t>الخارج يسمى </a:t>
            </a:r>
            <a:r>
              <a:rPr lang="ar-MA" sz="4400" b="1" u="sng" dirty="0" smtClean="0">
                <a:solidFill>
                  <a:srgbClr val="FF0000"/>
                </a:solidFill>
              </a:rPr>
              <a:t>{قيمة السهم الواحد}</a:t>
            </a:r>
            <a:r>
              <a:rPr lang="ar-MA" sz="4400" b="1" dirty="0" smtClean="0">
                <a:solidFill>
                  <a:srgbClr val="FF0000"/>
                </a:solidFill>
              </a:rPr>
              <a:t> </a:t>
            </a:r>
            <a:r>
              <a:rPr lang="ar-MA" sz="4400" b="1" dirty="0" smtClean="0"/>
              <a:t>فنضربه في عدد أسهم كل وارث.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ar-MA" sz="4000" b="1" dirty="0" smtClean="0"/>
              <a:t>مات رجل وترك، زوجة وثلاث بنات، وأخت لأب، وجدة، أم.</a:t>
            </a:r>
          </a:p>
          <a:p>
            <a:pPr>
              <a:buFont typeface="Wingdings" pitchFamily="2" charset="2"/>
              <a:buChar char="v"/>
            </a:pPr>
            <a:r>
              <a:rPr lang="ar-MA" sz="4000" b="1" dirty="0" smtClean="0"/>
              <a:t>وترك: مبلغا من المال قدره:</a:t>
            </a:r>
          </a:p>
          <a:p>
            <a:pPr marL="1709738" indent="-914400">
              <a:buFont typeface="+mj-lt"/>
              <a:buAutoNum type="arabicPeriod"/>
            </a:pPr>
            <a:r>
              <a:rPr lang="ar-MA" sz="4000" b="1" dirty="0" smtClean="0"/>
              <a:t>100000 درهم.</a:t>
            </a:r>
          </a:p>
          <a:p>
            <a:pPr marL="1709738" indent="-914400">
              <a:buFont typeface="+mj-lt"/>
              <a:buAutoNum type="arabicPeriod"/>
            </a:pPr>
            <a:r>
              <a:rPr lang="ar-MA" sz="4000" b="1" dirty="0" smtClean="0"/>
              <a:t>وسيارة قيمتها:80000 درهم.</a:t>
            </a:r>
          </a:p>
          <a:p>
            <a:pPr marL="1709738" indent="-914400">
              <a:buFont typeface="+mj-lt"/>
              <a:buAutoNum type="arabicPeriod"/>
            </a:pPr>
            <a:r>
              <a:rPr lang="ar-MA" sz="4000" b="1" dirty="0" smtClean="0"/>
              <a:t>وعقدا من الذهب قدره 20000 درهم.</a:t>
            </a:r>
          </a:p>
          <a:p>
            <a:pPr marL="914400" indent="-914400">
              <a:buFont typeface="Wingdings" pitchFamily="2" charset="2"/>
              <a:buChar char="v"/>
            </a:pPr>
            <a:r>
              <a:rPr lang="ar-MA" sz="4000" b="1" dirty="0" smtClean="0"/>
              <a:t>على هذا الرجل:</a:t>
            </a:r>
          </a:p>
          <a:p>
            <a:pPr marL="1798638" indent="-914400">
              <a:buFont typeface="+mj-lt"/>
              <a:buAutoNum type="arabicPeriod"/>
            </a:pPr>
            <a:r>
              <a:rPr lang="ar-MA" sz="4000" b="1" dirty="0" smtClean="0"/>
              <a:t>دين قدره 40000 درهم.</a:t>
            </a:r>
          </a:p>
          <a:p>
            <a:pPr marL="1798638" indent="-914400">
              <a:buFont typeface="+mj-lt"/>
              <a:buAutoNum type="arabicPeriod"/>
            </a:pPr>
            <a:r>
              <a:rPr lang="ar-MA" sz="4000" b="1" dirty="0" smtClean="0"/>
              <a:t>جهز </a:t>
            </a:r>
            <a:r>
              <a:rPr lang="ar-MA" sz="4000" b="1" dirty="0" err="1" smtClean="0"/>
              <a:t>ب</a:t>
            </a:r>
            <a:r>
              <a:rPr lang="ar-MA" sz="4000" b="1" dirty="0" smtClean="0"/>
              <a:t> 10000 درهم.</a:t>
            </a:r>
          </a:p>
          <a:p>
            <a:pPr marL="1798638" indent="-914400">
              <a:buFont typeface="+mj-lt"/>
              <a:buAutoNum type="arabicPeriod"/>
            </a:pPr>
            <a:r>
              <a:rPr lang="ar-MA" sz="4000" b="1" dirty="0" smtClean="0"/>
              <a:t>أوصى </a:t>
            </a:r>
            <a:r>
              <a:rPr lang="ar-MA" sz="4000" b="1" dirty="0" err="1" smtClean="0"/>
              <a:t>ب</a:t>
            </a:r>
            <a:r>
              <a:rPr lang="ar-MA" sz="4000" b="1" dirty="0" smtClean="0"/>
              <a:t> 6000 درهم</a:t>
            </a:r>
          </a:p>
          <a:p>
            <a:pPr marL="1709738" indent="-914400">
              <a:buNone/>
            </a:pPr>
            <a:endParaRPr lang="ar-MA" sz="4400" b="1" dirty="0" smtClean="0"/>
          </a:p>
          <a:p>
            <a:pPr>
              <a:buNone/>
            </a:pPr>
            <a:endParaRPr lang="ar-MA" sz="4800" b="1" dirty="0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مثال على تقسيم </a:t>
            </a:r>
            <a:r>
              <a:rPr lang="ar-MA" sz="6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التركة</a:t>
            </a:r>
            <a:endParaRPr kumimoji="0" lang="ar-MA" sz="6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أولا:</a:t>
            </a:r>
            <a:r>
              <a:rPr kumimoji="0" lang="ar-MA" sz="66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تصفية التركة</a:t>
            </a:r>
            <a:endParaRPr kumimoji="0" lang="ar-MA" sz="6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85720" y="1643050"/>
            <a:ext cx="8572560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fr-FR" sz="4000" b="1" dirty="0" smtClean="0"/>
              <a:t>100000+80000+20000=</a:t>
            </a:r>
            <a:r>
              <a:rPr lang="fr-FR" sz="4000" b="1" dirty="0" smtClean="0">
                <a:solidFill>
                  <a:srgbClr val="1A2C46"/>
                </a:solidFill>
              </a:rPr>
              <a:t>200000</a:t>
            </a:r>
            <a:r>
              <a:rPr lang="fr-FR" sz="4000" b="1" dirty="0" smtClean="0"/>
              <a:t>  </a:t>
            </a:r>
            <a:endParaRPr lang="ar-MA" sz="20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85720" y="2571744"/>
            <a:ext cx="8572560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fr-FR" sz="4000" b="1" dirty="0" smtClean="0"/>
              <a:t>40000+10000+6000=</a:t>
            </a:r>
            <a:r>
              <a:rPr lang="fr-FR" sz="4400" b="1" dirty="0" smtClean="0">
                <a:solidFill>
                  <a:srgbClr val="1A2C46"/>
                </a:solidFill>
              </a:rPr>
              <a:t>56000 </a:t>
            </a:r>
            <a:r>
              <a:rPr lang="fr-FR" sz="4000" b="1" dirty="0" smtClean="0"/>
              <a:t> </a:t>
            </a:r>
            <a:endParaRPr lang="ar-MA" sz="2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85720" y="3571876"/>
            <a:ext cx="8572560" cy="2571768"/>
            <a:chOff x="285720" y="3571876"/>
            <a:chExt cx="8572560" cy="257176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285720" y="3571876"/>
              <a:ext cx="8572560" cy="8572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fr-FR" sz="4400" b="1" dirty="0" smtClean="0"/>
                <a:t>200000-56000=</a:t>
              </a:r>
              <a:r>
                <a:rPr lang="ar-MA" sz="4400" b="1" dirty="0" smtClean="0"/>
                <a:t>درهم</a:t>
              </a:r>
              <a:r>
                <a:rPr lang="fr-FR" sz="5400" b="1" u="sng" dirty="0" smtClean="0">
                  <a:solidFill>
                    <a:srgbClr val="FFFF00"/>
                  </a:solidFill>
                </a:rPr>
                <a:t>144000</a:t>
              </a:r>
              <a:r>
                <a:rPr lang="fr-FR" sz="4800" b="1" dirty="0" smtClean="0">
                  <a:solidFill>
                    <a:srgbClr val="1A2C46"/>
                  </a:solidFill>
                </a:rPr>
                <a:t> </a:t>
              </a:r>
              <a:r>
                <a:rPr lang="fr-FR" sz="4400" b="1" dirty="0" smtClean="0"/>
                <a:t> </a:t>
              </a:r>
              <a:endParaRPr lang="ar-MA" sz="2000" b="1" dirty="0"/>
            </a:p>
          </p:txBody>
        </p:sp>
        <p:sp>
          <p:nvSpPr>
            <p:cNvPr id="11" name="Rectangle avec flèche vers le haut 10"/>
            <p:cNvSpPr/>
            <p:nvPr/>
          </p:nvSpPr>
          <p:spPr>
            <a:xfrm>
              <a:off x="6000760" y="4572008"/>
              <a:ext cx="2500330" cy="1571636"/>
            </a:xfrm>
            <a:prstGeom prst="upArrowCallout">
              <a:avLst>
                <a:gd name="adj1" fmla="val 16873"/>
                <a:gd name="adj2" fmla="val 25000"/>
                <a:gd name="adj3" fmla="val 26939"/>
                <a:gd name="adj4" fmla="val 6497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4000" b="1" dirty="0" smtClean="0"/>
                <a:t>صافي التركة</a:t>
              </a:r>
              <a:endParaRPr lang="ar-MA" sz="4000" b="1" dirty="0"/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4929190" y="2285992"/>
            <a:ext cx="1857388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800" b="1" dirty="0" smtClean="0"/>
              <a:t>1/8</a:t>
            </a:r>
            <a:endParaRPr lang="ar-MA" sz="2800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857224" y="2285992"/>
            <a:ext cx="3857652" cy="50006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200" b="1" dirty="0" smtClean="0"/>
              <a:t>3 </a:t>
            </a:r>
            <a:r>
              <a:rPr lang="ar-MA" sz="3200" b="1" dirty="0" smtClean="0">
                <a:solidFill>
                  <a:schemeClr val="accent4">
                    <a:lumMod val="75000"/>
                  </a:schemeClr>
                </a:solidFill>
              </a:rPr>
              <a:t>×  3 = 9</a:t>
            </a:r>
            <a:endParaRPr lang="ar-M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857488" y="3500438"/>
            <a:ext cx="1857388" cy="15716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400" b="1" dirty="0" smtClean="0"/>
              <a:t> 16 </a:t>
            </a:r>
            <a:r>
              <a:rPr lang="ar-MA" sz="2400" b="1" dirty="0" smtClean="0">
                <a:solidFill>
                  <a:schemeClr val="accent4">
                    <a:lumMod val="75000"/>
                  </a:schemeClr>
                </a:solidFill>
              </a:rPr>
              <a:t>× 3=48</a:t>
            </a:r>
            <a:endParaRPr lang="ar-M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57224" y="1500174"/>
            <a:ext cx="3857652" cy="714380"/>
          </a:xfrm>
          <a:prstGeom prst="roundRect">
            <a:avLst/>
          </a:prstGeom>
          <a:solidFill>
            <a:srgbClr val="96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4000" b="1" dirty="0" smtClean="0"/>
              <a:t>24 </a:t>
            </a:r>
            <a:r>
              <a:rPr lang="ar-MA" sz="4000" b="1" dirty="0" smtClean="0">
                <a:solidFill>
                  <a:srgbClr val="960000"/>
                </a:solidFill>
              </a:rPr>
              <a:t>× 3 = 72</a:t>
            </a:r>
            <a:endParaRPr lang="ar-MA" sz="4000" b="1" dirty="0">
              <a:solidFill>
                <a:srgbClr val="960000"/>
              </a:solidFill>
            </a:endParaRPr>
          </a:p>
        </p:txBody>
      </p:sp>
      <p:grpSp>
        <p:nvGrpSpPr>
          <p:cNvPr id="2" name="Groupe 40"/>
          <p:cNvGrpSpPr/>
          <p:nvPr/>
        </p:nvGrpSpPr>
        <p:grpSpPr>
          <a:xfrm>
            <a:off x="6929454" y="2285992"/>
            <a:ext cx="1857388" cy="3860605"/>
            <a:chOff x="6929454" y="2285992"/>
            <a:chExt cx="1857388" cy="3860605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6929454" y="2285992"/>
              <a:ext cx="1857388" cy="530517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زوجة</a:t>
              </a:r>
              <a:endParaRPr lang="ar-MA" sz="3200" b="1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6929454" y="2908325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أم</a:t>
              </a:r>
              <a:endParaRPr lang="ar-MA" sz="3200" b="1" dirty="0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6929454" y="3459219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1 بنت</a:t>
              </a:r>
              <a:endParaRPr lang="ar-MA" sz="3200" b="1" dirty="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6929454" y="4010114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2 بنت</a:t>
              </a:r>
              <a:endParaRPr lang="ar-MA" sz="3200" b="1" dirty="0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6929454" y="4550415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3 بنت</a:t>
              </a:r>
              <a:endParaRPr lang="ar-MA" sz="3200" b="1" dirty="0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6929454" y="5118966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أخت لأب</a:t>
              </a:r>
              <a:endParaRPr lang="ar-MA" sz="3200" b="1" dirty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6929454" y="5687518"/>
              <a:ext cx="1857388" cy="45907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جدة</a:t>
              </a:r>
              <a:endParaRPr lang="ar-MA" sz="3200" b="1" dirty="0"/>
            </a:p>
          </p:txBody>
        </p:sp>
      </p:grpSp>
      <p:sp>
        <p:nvSpPr>
          <p:cNvPr id="28" name="Rectangle à coins arrondis 27"/>
          <p:cNvSpPr/>
          <p:nvPr/>
        </p:nvSpPr>
        <p:spPr>
          <a:xfrm>
            <a:off x="4929190" y="5143512"/>
            <a:ext cx="1857388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800" b="1" dirty="0" smtClean="0"/>
              <a:t>عاصبة</a:t>
            </a:r>
            <a:endParaRPr lang="ar-MA" sz="2800" b="1" dirty="0"/>
          </a:p>
        </p:txBody>
      </p:sp>
      <p:grpSp>
        <p:nvGrpSpPr>
          <p:cNvPr id="5" name="Groupe 32"/>
          <p:cNvGrpSpPr/>
          <p:nvPr/>
        </p:nvGrpSpPr>
        <p:grpSpPr>
          <a:xfrm>
            <a:off x="4929190" y="3500438"/>
            <a:ext cx="1857388" cy="1571636"/>
            <a:chOff x="4929190" y="3500438"/>
            <a:chExt cx="1857388" cy="321471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4929190" y="3500438"/>
              <a:ext cx="1857388" cy="321471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fr-FR" sz="3600" b="1" dirty="0" smtClean="0"/>
                <a:t>2/3</a:t>
              </a:r>
              <a:endParaRPr lang="ar-MA" sz="3600" b="1" dirty="0"/>
            </a:p>
          </p:txBody>
        </p:sp>
        <p:sp>
          <p:nvSpPr>
            <p:cNvPr id="32" name="Accolade ouvrante 31"/>
            <p:cNvSpPr/>
            <p:nvPr/>
          </p:nvSpPr>
          <p:spPr>
            <a:xfrm>
              <a:off x="6072198" y="3571876"/>
              <a:ext cx="500066" cy="3071834"/>
            </a:xfrm>
            <a:prstGeom prst="leftBrace">
              <a:avLst>
                <a:gd name="adj1" fmla="val 57095"/>
                <a:gd name="adj2" fmla="val 50000"/>
              </a:avLst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MA"/>
            </a:p>
          </p:txBody>
        </p:sp>
      </p:grpSp>
      <p:sp>
        <p:nvSpPr>
          <p:cNvPr id="34" name="Rectangle à coins arrondis 33"/>
          <p:cNvSpPr/>
          <p:nvPr/>
        </p:nvSpPr>
        <p:spPr>
          <a:xfrm>
            <a:off x="857224" y="5143512"/>
            <a:ext cx="3857652" cy="50006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200" b="1" dirty="0" smtClean="0"/>
              <a:t>1 </a:t>
            </a:r>
            <a:r>
              <a:rPr lang="ar-MA" sz="3200" b="1" dirty="0" smtClean="0">
                <a:solidFill>
                  <a:schemeClr val="accent4">
                    <a:lumMod val="75000"/>
                  </a:schemeClr>
                </a:solidFill>
              </a:rPr>
              <a:t>×  3 = 3</a:t>
            </a:r>
            <a:endParaRPr lang="ar-M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e 41"/>
          <p:cNvGrpSpPr/>
          <p:nvPr/>
        </p:nvGrpSpPr>
        <p:grpSpPr>
          <a:xfrm>
            <a:off x="857224" y="3500438"/>
            <a:ext cx="1857388" cy="1550275"/>
            <a:chOff x="785786" y="3602071"/>
            <a:chExt cx="1857388" cy="1550275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785786" y="3602071"/>
              <a:ext cx="1857388" cy="45907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16</a:t>
              </a:r>
              <a:endParaRPr lang="ar-MA" sz="3200" b="1" dirty="0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785786" y="4152966"/>
              <a:ext cx="1857388" cy="45907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16</a:t>
              </a:r>
              <a:endParaRPr lang="ar-MA" sz="3200" b="1" dirty="0"/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785786" y="4693267"/>
              <a:ext cx="1857388" cy="45907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/>
                <a:t>16</a:t>
              </a:r>
              <a:endParaRPr lang="ar-MA" sz="3200" b="1" dirty="0"/>
            </a:p>
          </p:txBody>
        </p:sp>
      </p:grpSp>
      <p:sp>
        <p:nvSpPr>
          <p:cNvPr id="29" name="Rectangle à coins arrondis 28"/>
          <p:cNvSpPr/>
          <p:nvPr/>
        </p:nvSpPr>
        <p:spPr>
          <a:xfrm>
            <a:off x="857224" y="5715016"/>
            <a:ext cx="5929354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800" b="1" dirty="0" smtClean="0"/>
              <a:t>حجب</a:t>
            </a:r>
            <a:endParaRPr lang="ar-MA" sz="2800" b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4929190" y="2928934"/>
            <a:ext cx="1857388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800" b="1" dirty="0" smtClean="0"/>
              <a:t>1/6</a:t>
            </a:r>
            <a:endParaRPr lang="ar-MA" sz="2800" b="1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857224" y="2928934"/>
            <a:ext cx="3857652" cy="50006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3200" b="1" dirty="0" smtClean="0"/>
              <a:t>4 </a:t>
            </a:r>
            <a:r>
              <a:rPr lang="ar-MA" sz="3200" b="1" dirty="0" smtClean="0">
                <a:solidFill>
                  <a:schemeClr val="accent4">
                    <a:lumMod val="75000"/>
                  </a:schemeClr>
                </a:solidFill>
              </a:rPr>
              <a:t>×  3 = 12</a:t>
            </a:r>
            <a:endParaRPr lang="ar-M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Titre 2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ثانيا:</a:t>
            </a:r>
            <a:r>
              <a:rPr kumimoji="0" lang="ar-MA" sz="66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توزيع الأنصبة</a:t>
            </a:r>
            <a:endParaRPr kumimoji="0" lang="ar-MA" sz="6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build="allAtOnce" animBg="1"/>
      <p:bldP spid="18" grpId="0" build="allAtOnce" animBg="1"/>
      <p:bldP spid="22" grpId="0" build="allAtOnce" animBg="1"/>
      <p:bldP spid="28" grpId="0" animBg="1"/>
      <p:bldP spid="34" grpId="0" build="allAtOnce" animBg="1"/>
      <p:bldP spid="29" grpId="0" animBg="1"/>
      <p:bldP spid="30" grpId="0" animBg="1"/>
      <p:bldP spid="31" grpId="0" build="allAtOnce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ثالثا</a:t>
            </a:r>
            <a:r>
              <a:rPr kumimoji="0" lang="ar-M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ar-MA" sz="6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حساب قيمة السهم الواحد</a:t>
            </a:r>
            <a:endParaRPr kumimoji="0" lang="ar-MA" sz="6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11"/>
          <p:cNvGrpSpPr/>
          <p:nvPr/>
        </p:nvGrpSpPr>
        <p:grpSpPr>
          <a:xfrm>
            <a:off x="285720" y="2143116"/>
            <a:ext cx="8572560" cy="2571768"/>
            <a:chOff x="285720" y="3571876"/>
            <a:chExt cx="8572560" cy="257176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285720" y="3571876"/>
              <a:ext cx="8572560" cy="8572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ar-MA" sz="4400" b="1" u="sng" dirty="0" smtClean="0">
                  <a:solidFill>
                    <a:srgbClr val="00B0F0"/>
                  </a:solidFill>
                </a:rPr>
                <a:t>2000 درهم</a:t>
              </a:r>
              <a:r>
                <a:rPr lang="ar-MA" sz="4400" b="1" dirty="0" smtClean="0">
                  <a:solidFill>
                    <a:srgbClr val="00B0F0"/>
                  </a:solidFill>
                </a:rPr>
                <a:t> </a:t>
              </a:r>
              <a:r>
                <a:rPr lang="ar-MA" sz="4400" b="1" dirty="0" smtClean="0"/>
                <a:t>= 72 ÷ 144000 درهم</a:t>
              </a:r>
              <a:endParaRPr lang="ar-MA" sz="2000" b="1" dirty="0"/>
            </a:p>
          </p:txBody>
        </p:sp>
        <p:sp>
          <p:nvSpPr>
            <p:cNvPr id="11" name="Rectangle avec flèche vers le haut 10"/>
            <p:cNvSpPr/>
            <p:nvPr/>
          </p:nvSpPr>
          <p:spPr>
            <a:xfrm>
              <a:off x="5429256" y="4572008"/>
              <a:ext cx="3143272" cy="1571636"/>
            </a:xfrm>
            <a:prstGeom prst="upArrowCallout">
              <a:avLst>
                <a:gd name="adj1" fmla="val 16873"/>
                <a:gd name="adj2" fmla="val 25000"/>
                <a:gd name="adj3" fmla="val 26939"/>
                <a:gd name="adj4" fmla="val 6497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4000" b="1" dirty="0" smtClean="0"/>
                <a:t>قيمة السهم الواحد</a:t>
              </a:r>
              <a:endParaRPr lang="ar-MA" sz="4000" b="1" dirty="0"/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322489"/>
        </p:xfrm>
        <a:graphic>
          <a:graphicData uri="http://schemas.openxmlformats.org/drawingml/2006/table">
            <a:tbl>
              <a:tblPr rtl="1" firstRow="1" bandRow="1">
                <a:tableStyleId>{912C8C85-51F0-491E-9774-3900AFEF0FD7}</a:tableStyleId>
              </a:tblPr>
              <a:tblGrid>
                <a:gridCol w="3285178"/>
                <a:gridCol w="4944422"/>
              </a:tblGrid>
              <a:tr h="1236268">
                <a:tc>
                  <a:txBody>
                    <a:bodyPr/>
                    <a:lstStyle/>
                    <a:p>
                      <a:pPr rtl="1"/>
                      <a:r>
                        <a:rPr lang="ar-MA" sz="4000" dirty="0" smtClean="0"/>
                        <a:t>أركان الإرث</a:t>
                      </a:r>
                      <a:endParaRPr lang="ar-MA" sz="4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4000" dirty="0" smtClean="0"/>
                        <a:t>شروطه</a:t>
                      </a:r>
                      <a:endParaRPr lang="ar-M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36268">
                <a:tc>
                  <a:txBody>
                    <a:bodyPr/>
                    <a:lstStyle/>
                    <a:p>
                      <a:pPr rtl="1"/>
                      <a:r>
                        <a:rPr lang="ar-MA" sz="2400" b="1" u="sng" dirty="0" smtClean="0">
                          <a:solidFill>
                            <a:srgbClr val="FF0000"/>
                          </a:solidFill>
                        </a:rPr>
                        <a:t>الموروث</a:t>
                      </a:r>
                      <a:r>
                        <a:rPr lang="ar-MA" sz="2400" b="1" u="none" dirty="0" smtClean="0"/>
                        <a:t>:</a:t>
                      </a:r>
                      <a:r>
                        <a:rPr lang="ar-MA" sz="2400" b="1" u="none" baseline="0" dirty="0" smtClean="0"/>
                        <a:t> </a:t>
                      </a:r>
                    </a:p>
                    <a:p>
                      <a:pPr rtl="1"/>
                      <a:r>
                        <a:rPr lang="ar-MA" sz="2400" b="1" u="none" baseline="0" dirty="0" smtClean="0"/>
                        <a:t>هو الهالك الذي خلف مالا أو حقا</a:t>
                      </a:r>
                      <a:endParaRPr lang="ar-MA" sz="2400" b="1" u="non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3200" b="1" dirty="0" smtClean="0"/>
                        <a:t>موته حقيقة أو حكما</a:t>
                      </a:r>
                      <a:r>
                        <a:rPr lang="ar-MA" sz="3200" b="1" baseline="0" dirty="0" smtClean="0"/>
                        <a:t> (بأن يحكم القاضي بموته)</a:t>
                      </a:r>
                      <a:endParaRPr lang="ar-MA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3685">
                <a:tc>
                  <a:txBody>
                    <a:bodyPr/>
                    <a:lstStyle/>
                    <a:p>
                      <a:pPr rtl="1"/>
                      <a:r>
                        <a:rPr kumimoji="0" lang="ar-MA" sz="24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الوارث</a:t>
                      </a:r>
                      <a:r>
                        <a:rPr kumimoji="0" lang="ar-MA" sz="24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rtl="1"/>
                      <a:r>
                        <a:rPr kumimoji="0" lang="ar-MA" sz="24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كل حي أدلى إلى الهالك بسبب من أسباب الإٍرث</a:t>
                      </a:r>
                      <a:endParaRPr kumimoji="0" lang="ar-MA" sz="2400" b="1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rtl="1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ar-MA" sz="3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حياته عند موت الموروث حقيقة             أو حكما</a:t>
                      </a:r>
                    </a:p>
                    <a:p>
                      <a:pPr marL="0" algn="r" rtl="1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ar-MA" sz="3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أن لا يوجد مانع من موانع الإرث.</a:t>
                      </a:r>
                      <a:endParaRPr kumimoji="0" lang="ar-MA" sz="3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36268">
                <a:tc>
                  <a:txBody>
                    <a:bodyPr/>
                    <a:lstStyle/>
                    <a:p>
                      <a:pPr rtl="1"/>
                      <a:r>
                        <a:rPr kumimoji="0" lang="ar-MA" sz="24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التركة</a:t>
                      </a:r>
                      <a:r>
                        <a:rPr kumimoji="0" lang="ar-MA" sz="24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rtl="1"/>
                      <a:r>
                        <a:rPr kumimoji="0" lang="ar-MA" sz="24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هي كل ما يخلفه الموروث من مال أو حقوق ثابتة</a:t>
                      </a:r>
                      <a:endParaRPr kumimoji="0" lang="ar-MA" sz="2400" b="1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MA" sz="3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العلم بجهة الإرث</a:t>
                      </a:r>
                      <a:endParaRPr kumimoji="0" lang="ar-MA" sz="3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MA" dirty="0" smtClean="0"/>
              <a:t>أركان الإرث وشروطه</a:t>
            </a:r>
            <a:endParaRPr lang="ar-MA" dirty="0"/>
          </a:p>
        </p:txBody>
      </p:sp>
      <p:sp>
        <p:nvSpPr>
          <p:cNvPr id="6" name="Rectangle 5"/>
          <p:cNvSpPr/>
          <p:nvPr/>
        </p:nvSpPr>
        <p:spPr>
          <a:xfrm>
            <a:off x="5429256" y="2500306"/>
            <a:ext cx="3286148" cy="128588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7" name="Rectangle 6"/>
          <p:cNvSpPr/>
          <p:nvPr/>
        </p:nvSpPr>
        <p:spPr>
          <a:xfrm>
            <a:off x="5429256" y="3786190"/>
            <a:ext cx="3286148" cy="164307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8" name="Rectangle 7"/>
          <p:cNvSpPr/>
          <p:nvPr/>
        </p:nvSpPr>
        <p:spPr>
          <a:xfrm>
            <a:off x="5429256" y="5429264"/>
            <a:ext cx="3286148" cy="121444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9" name="Rectangle 8"/>
          <p:cNvSpPr/>
          <p:nvPr/>
        </p:nvSpPr>
        <p:spPr>
          <a:xfrm>
            <a:off x="500034" y="2500306"/>
            <a:ext cx="4929222" cy="128588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10" name="Rectangle 9"/>
          <p:cNvSpPr/>
          <p:nvPr/>
        </p:nvSpPr>
        <p:spPr>
          <a:xfrm>
            <a:off x="500034" y="3786190"/>
            <a:ext cx="4929222" cy="164307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11" name="Rectangle 10"/>
          <p:cNvSpPr/>
          <p:nvPr/>
        </p:nvSpPr>
        <p:spPr>
          <a:xfrm>
            <a:off x="500034" y="5429264"/>
            <a:ext cx="4929222" cy="121444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214282" y="1500174"/>
            <a:ext cx="8715435" cy="4646423"/>
            <a:chOff x="-1615453" y="1500174"/>
            <a:chExt cx="10402295" cy="4646423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-1615453" y="1500174"/>
              <a:ext cx="6330328" cy="714380"/>
            </a:xfrm>
            <a:prstGeom prst="roundRect">
              <a:avLst/>
            </a:prstGeom>
            <a:solidFill>
              <a:srgbClr val="96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3200" b="1" dirty="0" smtClean="0">
                  <a:solidFill>
                    <a:schemeClr val="bg1"/>
                  </a:solidFill>
                </a:rPr>
                <a:t>24 × 3 = 72</a:t>
              </a:r>
              <a:endParaRPr lang="ar-MA" sz="3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e 40"/>
            <p:cNvGrpSpPr/>
            <p:nvPr/>
          </p:nvGrpSpPr>
          <p:grpSpPr>
            <a:xfrm>
              <a:off x="6929454" y="2285992"/>
              <a:ext cx="1857388" cy="3860605"/>
              <a:chOff x="6929454" y="2285992"/>
              <a:chExt cx="1857388" cy="3860605"/>
            </a:xfrm>
          </p:grpSpPr>
          <p:sp>
            <p:nvSpPr>
              <p:cNvPr id="4" name="Rectangle à coins arrondis 3"/>
              <p:cNvSpPr/>
              <p:nvPr/>
            </p:nvSpPr>
            <p:spPr>
              <a:xfrm>
                <a:off x="6929454" y="2285992"/>
                <a:ext cx="1857388" cy="530517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400" b="1" dirty="0" smtClean="0"/>
                  <a:t>زوجة</a:t>
                </a:r>
                <a:endParaRPr lang="ar-MA" sz="2400" b="1" dirty="0"/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6929454" y="2908325"/>
                <a:ext cx="1857388" cy="45907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400" b="1" dirty="0" smtClean="0"/>
                  <a:t>أم</a:t>
                </a:r>
                <a:endParaRPr lang="ar-MA" sz="2400" b="1" dirty="0"/>
              </a:p>
            </p:txBody>
          </p:sp>
          <p:sp>
            <p:nvSpPr>
              <p:cNvPr id="16" name="Rectangle à coins arrondis 15"/>
              <p:cNvSpPr/>
              <p:nvPr/>
            </p:nvSpPr>
            <p:spPr>
              <a:xfrm>
                <a:off x="6929454" y="3459219"/>
                <a:ext cx="1857388" cy="45907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400" b="1" dirty="0" smtClean="0"/>
                  <a:t>1 بنت</a:t>
                </a:r>
                <a:endParaRPr lang="ar-MA" sz="2400" b="1" dirty="0"/>
              </a:p>
            </p:txBody>
          </p:sp>
          <p:sp>
            <p:nvSpPr>
              <p:cNvPr id="26" name="Rectangle à coins arrondis 25"/>
              <p:cNvSpPr/>
              <p:nvPr/>
            </p:nvSpPr>
            <p:spPr>
              <a:xfrm>
                <a:off x="6929454" y="4010114"/>
                <a:ext cx="1857388" cy="45907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400" b="1" dirty="0" smtClean="0"/>
                  <a:t>2 بنت</a:t>
                </a:r>
                <a:endParaRPr lang="ar-MA" sz="2400" b="1" dirty="0"/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6929454" y="4550415"/>
                <a:ext cx="1857388" cy="45907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400" b="1" dirty="0" smtClean="0"/>
                  <a:t>3 بنت</a:t>
                </a:r>
                <a:endParaRPr lang="ar-MA" sz="2400" b="1" dirty="0"/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6929454" y="5118966"/>
                <a:ext cx="1857388" cy="45907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400" b="1" dirty="0" smtClean="0"/>
                  <a:t>أخت لأب</a:t>
                </a:r>
                <a:endParaRPr lang="ar-MA" sz="2400" b="1" dirty="0"/>
              </a:p>
            </p:txBody>
          </p:sp>
          <p:sp>
            <p:nvSpPr>
              <p:cNvPr id="21" name="Rectangle à coins arrondis 20"/>
              <p:cNvSpPr/>
              <p:nvPr/>
            </p:nvSpPr>
            <p:spPr>
              <a:xfrm>
                <a:off x="6929454" y="5687518"/>
                <a:ext cx="1857388" cy="459079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400" b="1" dirty="0" smtClean="0"/>
                  <a:t>جدة</a:t>
                </a:r>
                <a:endParaRPr lang="ar-MA" sz="2400" b="1" dirty="0"/>
              </a:p>
            </p:txBody>
          </p:sp>
        </p:grpSp>
        <p:sp>
          <p:nvSpPr>
            <p:cNvPr id="29" name="Rectangle à coins arrondis 28"/>
            <p:cNvSpPr/>
            <p:nvPr/>
          </p:nvSpPr>
          <p:spPr>
            <a:xfrm>
              <a:off x="-1530188" y="5715016"/>
              <a:ext cx="8316766" cy="42862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800" b="1" dirty="0" smtClean="0"/>
                <a:t>حجب</a:t>
              </a:r>
              <a:endParaRPr lang="ar-MA" sz="2800" b="1" dirty="0"/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857224" y="2285992"/>
              <a:ext cx="5929354" cy="3357586"/>
              <a:chOff x="857224" y="2285992"/>
              <a:chExt cx="5929354" cy="3357586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4929190" y="2285992"/>
                <a:ext cx="1857388" cy="50006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r-FR" sz="2000" b="1" dirty="0" smtClean="0"/>
                  <a:t>1/8</a:t>
                </a:r>
                <a:endParaRPr lang="ar-MA" sz="2000" b="1" dirty="0"/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857224" y="2285992"/>
                <a:ext cx="3857652" cy="500066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800" b="1" dirty="0" smtClean="0">
                    <a:solidFill>
                      <a:schemeClr val="bg1"/>
                    </a:solidFill>
                  </a:rPr>
                  <a:t>3 × 3 = 9 </a:t>
                </a:r>
                <a:r>
                  <a:rPr lang="ar-MA" sz="2800" b="1" dirty="0" smtClean="0">
                    <a:solidFill>
                      <a:srgbClr val="FFFF00"/>
                    </a:solidFill>
                  </a:rPr>
                  <a:t>× 2000=</a:t>
                </a:r>
                <a:endParaRPr lang="ar-MA" sz="3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2857488" y="3500438"/>
                <a:ext cx="1857388" cy="1571636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b="1" dirty="0" smtClean="0">
                    <a:solidFill>
                      <a:schemeClr val="bg1"/>
                    </a:solidFill>
                  </a:rPr>
                  <a:t> 16× 3= 48 </a:t>
                </a:r>
                <a:endParaRPr lang="ar-M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à coins arrondis 27"/>
              <p:cNvSpPr/>
              <p:nvPr/>
            </p:nvSpPr>
            <p:spPr>
              <a:xfrm>
                <a:off x="4929190" y="5143512"/>
                <a:ext cx="1857388" cy="50006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000" b="1" dirty="0" smtClean="0"/>
                  <a:t>عاصبة</a:t>
                </a:r>
                <a:endParaRPr lang="ar-MA" sz="2000" b="1" dirty="0"/>
              </a:p>
            </p:txBody>
          </p:sp>
          <p:grpSp>
            <p:nvGrpSpPr>
              <p:cNvPr id="3" name="Groupe 32"/>
              <p:cNvGrpSpPr/>
              <p:nvPr/>
            </p:nvGrpSpPr>
            <p:grpSpPr>
              <a:xfrm>
                <a:off x="4929190" y="3500438"/>
                <a:ext cx="1857388" cy="1571636"/>
                <a:chOff x="4929190" y="3500438"/>
                <a:chExt cx="1857388" cy="3214710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4929190" y="3500438"/>
                  <a:ext cx="1857388" cy="321471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l"/>
                  <a:r>
                    <a:rPr lang="fr-FR" sz="2800" b="1" dirty="0" smtClean="0"/>
                    <a:t>2/3</a:t>
                  </a:r>
                  <a:endParaRPr lang="ar-MA" sz="2800" b="1" dirty="0"/>
                </a:p>
              </p:txBody>
            </p:sp>
            <p:sp>
              <p:nvSpPr>
                <p:cNvPr id="32" name="Accolade ouvrante 31"/>
                <p:cNvSpPr/>
                <p:nvPr/>
              </p:nvSpPr>
              <p:spPr>
                <a:xfrm>
                  <a:off x="6226236" y="3646559"/>
                  <a:ext cx="346029" cy="2997149"/>
                </a:xfrm>
                <a:prstGeom prst="leftBrace">
                  <a:avLst>
                    <a:gd name="adj1" fmla="val 57095"/>
                    <a:gd name="adj2" fmla="val 50000"/>
                  </a:avLst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MA" sz="1400"/>
                </a:p>
              </p:txBody>
            </p:sp>
          </p:grpSp>
          <p:sp>
            <p:nvSpPr>
              <p:cNvPr id="34" name="Rectangle à coins arrondis 33"/>
              <p:cNvSpPr/>
              <p:nvPr/>
            </p:nvSpPr>
            <p:spPr>
              <a:xfrm>
                <a:off x="857224" y="5143512"/>
                <a:ext cx="3857652" cy="500066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800" b="1" dirty="0" smtClean="0">
                    <a:solidFill>
                      <a:schemeClr val="bg1"/>
                    </a:solidFill>
                  </a:rPr>
                  <a:t>1 × 3 = 3 </a:t>
                </a:r>
                <a:r>
                  <a:rPr lang="ar-MA" sz="3200" b="1" dirty="0" smtClean="0">
                    <a:solidFill>
                      <a:srgbClr val="FFFF00"/>
                    </a:solidFill>
                  </a:rPr>
                  <a:t>× 2000=</a:t>
                </a:r>
                <a:endParaRPr lang="ar-MA" sz="2800" b="1" dirty="0" smtClean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5" name="Groupe 41"/>
              <p:cNvGrpSpPr/>
              <p:nvPr/>
            </p:nvGrpSpPr>
            <p:grpSpPr>
              <a:xfrm>
                <a:off x="857224" y="3500438"/>
                <a:ext cx="1857388" cy="1550275"/>
                <a:chOff x="785786" y="3602071"/>
                <a:chExt cx="1857388" cy="1550275"/>
              </a:xfrm>
            </p:grpSpPr>
            <p:sp>
              <p:nvSpPr>
                <p:cNvPr id="35" name="Rectangle à coins arrondis 34"/>
                <p:cNvSpPr/>
                <p:nvPr/>
              </p:nvSpPr>
              <p:spPr>
                <a:xfrm>
                  <a:off x="785786" y="3602071"/>
                  <a:ext cx="1857388" cy="459079"/>
                </a:xfrm>
                <a:prstGeom prst="round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MA" sz="2000" b="1" dirty="0" smtClean="0"/>
                    <a:t>16</a:t>
                  </a:r>
                  <a:r>
                    <a:rPr lang="ar-MA" sz="2000" b="1" dirty="0" smtClean="0">
                      <a:solidFill>
                        <a:srgbClr val="FFFF00"/>
                      </a:solidFill>
                    </a:rPr>
                    <a:t>× 2000=</a:t>
                  </a:r>
                  <a:r>
                    <a:rPr lang="ar-MA" sz="2400" b="1" dirty="0" smtClean="0">
                      <a:solidFill>
                        <a:srgbClr val="FFFF00"/>
                      </a:solidFill>
                    </a:rPr>
                    <a:t> </a:t>
                  </a:r>
                  <a:endParaRPr lang="ar-MA" sz="24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6" name="Rectangle à coins arrondis 35"/>
                <p:cNvSpPr/>
                <p:nvPr/>
              </p:nvSpPr>
              <p:spPr>
                <a:xfrm>
                  <a:off x="785786" y="4152966"/>
                  <a:ext cx="1857388" cy="459079"/>
                </a:xfrm>
                <a:prstGeom prst="round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MA" sz="2000" b="1" dirty="0" smtClean="0"/>
                    <a:t>16</a:t>
                  </a:r>
                  <a:r>
                    <a:rPr lang="ar-MA" sz="2000" b="1" dirty="0" smtClean="0">
                      <a:solidFill>
                        <a:srgbClr val="FFFF00"/>
                      </a:solidFill>
                    </a:rPr>
                    <a:t>× 2000=</a:t>
                  </a:r>
                  <a:r>
                    <a:rPr lang="ar-MA" sz="2400" b="1" dirty="0" smtClean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37" name="Rectangle à coins arrondis 36"/>
                <p:cNvSpPr/>
                <p:nvPr/>
              </p:nvSpPr>
              <p:spPr>
                <a:xfrm>
                  <a:off x="785786" y="4693267"/>
                  <a:ext cx="1857388" cy="459079"/>
                </a:xfrm>
                <a:prstGeom prst="round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MA" sz="2000" b="1" dirty="0" smtClean="0"/>
                    <a:t>16</a:t>
                  </a:r>
                  <a:r>
                    <a:rPr lang="ar-MA" sz="2000" b="1" dirty="0" smtClean="0">
                      <a:solidFill>
                        <a:srgbClr val="FFFF00"/>
                      </a:solidFill>
                    </a:rPr>
                    <a:t>× 2000=</a:t>
                  </a:r>
                  <a:r>
                    <a:rPr lang="ar-MA" sz="2400" b="1" dirty="0" smtClean="0">
                      <a:solidFill>
                        <a:srgbClr val="FFFF00"/>
                      </a:solidFill>
                    </a:rPr>
                    <a:t> </a:t>
                  </a:r>
                  <a:endParaRPr lang="ar-MA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30" name="Rectangle à coins arrondis 29"/>
              <p:cNvSpPr/>
              <p:nvPr/>
            </p:nvSpPr>
            <p:spPr>
              <a:xfrm>
                <a:off x="4929190" y="2928934"/>
                <a:ext cx="1857388" cy="50006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r-FR" sz="2000" b="1" dirty="0" smtClean="0"/>
                  <a:t>1/6</a:t>
                </a:r>
                <a:endParaRPr lang="ar-MA" sz="2000" b="1" dirty="0"/>
              </a:p>
            </p:txBody>
          </p:sp>
          <p:sp>
            <p:nvSpPr>
              <p:cNvPr id="31" name="Rectangle à coins arrondis 30"/>
              <p:cNvSpPr/>
              <p:nvPr/>
            </p:nvSpPr>
            <p:spPr>
              <a:xfrm>
                <a:off x="857224" y="2928934"/>
                <a:ext cx="3857652" cy="500066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MA" sz="2400" b="1" dirty="0" smtClean="0">
                    <a:solidFill>
                      <a:schemeClr val="bg1"/>
                    </a:solidFill>
                  </a:rPr>
                  <a:t>4 × 3 = 12 </a:t>
                </a:r>
                <a:r>
                  <a:rPr lang="ar-MA" sz="2800" b="1" dirty="0" smtClean="0">
                    <a:solidFill>
                      <a:srgbClr val="FFFF00"/>
                    </a:solidFill>
                  </a:rPr>
                  <a:t>× 2000=</a:t>
                </a:r>
              </a:p>
            </p:txBody>
          </p:sp>
        </p:grpSp>
      </p:grpSp>
      <p:sp>
        <p:nvSpPr>
          <p:cNvPr id="41" name="Titre 2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رابعا:</a:t>
            </a:r>
            <a:r>
              <a:rPr kumimoji="0" lang="ar-MA" sz="66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توزيع التركة</a:t>
            </a:r>
            <a:endParaRPr kumimoji="0" lang="ar-MA" sz="6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214282" y="2285992"/>
            <a:ext cx="1928826" cy="500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800" b="1" dirty="0" smtClean="0"/>
              <a:t>18000 درهم</a:t>
            </a:r>
            <a:endParaRPr lang="ar-MA" sz="2800" b="1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214282" y="2928934"/>
            <a:ext cx="1928826" cy="500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800" b="1" dirty="0" smtClean="0"/>
              <a:t>24000 درهم</a:t>
            </a:r>
            <a:endParaRPr lang="ar-MA" sz="2800" b="1" dirty="0"/>
          </a:p>
        </p:txBody>
      </p:sp>
      <p:grpSp>
        <p:nvGrpSpPr>
          <p:cNvPr id="48" name="Groupe 47"/>
          <p:cNvGrpSpPr/>
          <p:nvPr/>
        </p:nvGrpSpPr>
        <p:grpSpPr>
          <a:xfrm>
            <a:off x="214282" y="3500438"/>
            <a:ext cx="1928826" cy="1500198"/>
            <a:chOff x="214282" y="3500438"/>
            <a:chExt cx="1928826" cy="1500198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214282" y="3500438"/>
              <a:ext cx="1928826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800" b="1" dirty="0" smtClean="0"/>
                <a:t>32000 درهم</a:t>
              </a:r>
              <a:endParaRPr lang="ar-MA" sz="2800" b="1" dirty="0"/>
            </a:p>
          </p:txBody>
        </p:sp>
        <p:sp>
          <p:nvSpPr>
            <p:cNvPr id="45" name="Rectangle à coins arrondis 44"/>
            <p:cNvSpPr/>
            <p:nvPr/>
          </p:nvSpPr>
          <p:spPr>
            <a:xfrm>
              <a:off x="214282" y="4000504"/>
              <a:ext cx="1928826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800" b="1" dirty="0" smtClean="0"/>
                <a:t>32000 درهم</a:t>
              </a:r>
              <a:endParaRPr lang="ar-MA" sz="2800" b="1" dirty="0"/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214282" y="4572008"/>
              <a:ext cx="1928826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MA" sz="2800" b="1" dirty="0" smtClean="0"/>
                <a:t>32000 درهم</a:t>
              </a:r>
              <a:endParaRPr lang="ar-MA" sz="2800" b="1" dirty="0"/>
            </a:p>
          </p:txBody>
        </p:sp>
      </p:grpSp>
      <p:sp>
        <p:nvSpPr>
          <p:cNvPr id="47" name="Rectangle à coins arrondis 46"/>
          <p:cNvSpPr/>
          <p:nvPr/>
        </p:nvSpPr>
        <p:spPr>
          <a:xfrm>
            <a:off x="214282" y="5143512"/>
            <a:ext cx="1928826" cy="5000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MA" sz="2800" b="1" dirty="0" smtClean="0"/>
              <a:t>6000 درهم</a:t>
            </a:r>
            <a:endParaRPr lang="ar-MA" sz="2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7245" y="1071546"/>
            <a:ext cx="7329510" cy="53578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 eaLnBrk="1" hangingPunct="1">
              <a:buNone/>
              <a:defRPr/>
            </a:pPr>
            <a:r>
              <a:rPr lang="ar-MA" sz="8000" b="1" dirty="0" smtClean="0">
                <a:solidFill>
                  <a:srgbClr val="FF0000"/>
                </a:solidFill>
              </a:rPr>
              <a:t>أنجز الفرائض الآتية</a:t>
            </a:r>
            <a:r>
              <a:rPr lang="ar-SA" sz="8000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smtClean="0"/>
              <a:t>زوج، </a:t>
            </a:r>
            <a:r>
              <a:rPr lang="ar-MA" sz="7700" b="1" dirty="0" smtClean="0"/>
              <a:t>أخت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أخ لأم.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 زوج، أختان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جدة.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أخت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أختان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3إخوة لأم.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بنتان، أم، أب.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زوج، أخت </a:t>
            </a:r>
            <a:r>
              <a:rPr lang="ar-MA" sz="7700" b="1" dirty="0" err="1" smtClean="0"/>
              <a:t>ش</a:t>
            </a:r>
            <a:r>
              <a:rPr lang="ar-MA" sz="7700" b="1" dirty="0" smtClean="0"/>
              <a:t>، أخت لأم.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زوج، أم، أختان لأب، أختان لأم.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ar-MA" sz="7700" b="1" dirty="0" smtClean="0"/>
              <a:t>زوجة، بنت، بنت ابن، جدة لأم، أب</a:t>
            </a: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2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ar-SA" sz="4400" dirty="0" smtClean="0"/>
              <a:t>تمارين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007716"/>
        </p:xfrm>
        <a:graphic>
          <a:graphicData uri="http://schemas.openxmlformats.org/drawingml/2006/table">
            <a:tbl>
              <a:tblPr rtl="1" firstRow="1" bandRow="1">
                <a:tableStyleId>{69C7853C-536D-4A76-A0AE-DD22124D55A5}</a:tableStyleId>
              </a:tblPr>
              <a:tblGrid>
                <a:gridCol w="1434484"/>
                <a:gridCol w="1425882"/>
                <a:gridCol w="2077394"/>
                <a:gridCol w="1645920"/>
                <a:gridCol w="1645920"/>
              </a:tblGrid>
              <a:tr h="488365">
                <a:tc>
                  <a:txBody>
                    <a:bodyPr/>
                    <a:lstStyle/>
                    <a:p>
                      <a:pPr rtl="1"/>
                      <a:r>
                        <a:rPr lang="ar-MA" sz="2800" dirty="0" smtClean="0"/>
                        <a:t>الزوجية</a:t>
                      </a:r>
                      <a:endParaRPr lang="ar-M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MA" sz="2800" dirty="0" smtClean="0"/>
                        <a:t>النسب</a:t>
                      </a:r>
                      <a:endParaRPr lang="ar-M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</a:tr>
              <a:tr h="488365">
                <a:tc rowSpan="2">
                  <a:txBody>
                    <a:bodyPr/>
                    <a:lstStyle/>
                    <a:p>
                      <a:pPr rtl="1"/>
                      <a:endParaRPr lang="ar-MA" sz="4800" b="1" dirty="0" smtClean="0"/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3600" b="1" dirty="0" smtClean="0"/>
                        <a:t>الزوج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3600" b="1" dirty="0" smtClean="0"/>
                        <a:t>الزوجة</a:t>
                      </a:r>
                      <a:endParaRPr lang="ar-M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800" b="1" dirty="0" smtClean="0"/>
                        <a:t>البنوة</a:t>
                      </a:r>
                      <a:endParaRPr lang="ar-M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800" b="1" dirty="0" smtClean="0"/>
                        <a:t>الأبوة</a:t>
                      </a:r>
                      <a:endParaRPr lang="ar-M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800" b="1" dirty="0" smtClean="0"/>
                        <a:t>الأخوة</a:t>
                      </a:r>
                      <a:endParaRPr lang="ar-M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800" b="1" dirty="0" smtClean="0"/>
                        <a:t>العمومة</a:t>
                      </a:r>
                      <a:endParaRPr lang="ar-MA" sz="2800" b="1" dirty="0"/>
                    </a:p>
                  </a:txBody>
                  <a:tcPr/>
                </a:tc>
              </a:tr>
              <a:tr h="2971396"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800" b="1" dirty="0" smtClean="0"/>
                        <a:t>الابن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800" b="1" dirty="0" smtClean="0"/>
                        <a:t>البنت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800" b="1" dirty="0" smtClean="0"/>
                        <a:t>ابن</a:t>
                      </a:r>
                      <a:r>
                        <a:rPr lang="ar-MA" sz="2800" b="1" baseline="0" dirty="0" smtClean="0"/>
                        <a:t> الابن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800" b="1" baseline="0" dirty="0" smtClean="0"/>
                        <a:t>بنت الابن</a:t>
                      </a:r>
                      <a:endParaRPr lang="ar-M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200" b="1" dirty="0" smtClean="0"/>
                        <a:t>الأب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200" b="1" dirty="0" smtClean="0"/>
                        <a:t>الأم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200" b="1" dirty="0" smtClean="0"/>
                        <a:t>الجد من جهة الأب 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200" b="1" dirty="0" smtClean="0"/>
                        <a:t>الجدة من جهة</a:t>
                      </a:r>
                      <a:r>
                        <a:rPr lang="ar-MA" sz="2200" b="1" baseline="0" dirty="0" smtClean="0"/>
                        <a:t> الأب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200" b="1" baseline="0" dirty="0" smtClean="0"/>
                        <a:t>الجدة من جهة الأم</a:t>
                      </a:r>
                      <a:endParaRPr lang="ar-MA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dirty="0" smtClean="0"/>
                        <a:t>الأخ</a:t>
                      </a:r>
                      <a:r>
                        <a:rPr lang="ar-MA" sz="2000" b="1" baseline="0" dirty="0" smtClean="0"/>
                        <a:t> الشقيق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baseline="0" dirty="0" smtClean="0"/>
                        <a:t>الأخت الشقيقة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baseline="0" dirty="0" smtClean="0"/>
                        <a:t>الأخ لأب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baseline="0" dirty="0" smtClean="0"/>
                        <a:t>الأخت لأب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baseline="0" dirty="0" smtClean="0"/>
                        <a:t>الأخ لأم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baseline="0" dirty="0" smtClean="0"/>
                        <a:t>الأخت لأم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baseline="0" dirty="0" smtClean="0"/>
                        <a:t>ابن الأخ الشقيق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baseline="0" dirty="0" smtClean="0"/>
                        <a:t>ابن الأخ لأب</a:t>
                      </a:r>
                      <a:endParaRPr lang="ar-M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dirty="0" smtClean="0"/>
                        <a:t>العم</a:t>
                      </a:r>
                      <a:r>
                        <a:rPr lang="ar-MA" sz="2000" b="1" baseline="0" dirty="0" smtClean="0"/>
                        <a:t> الشقيق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baseline="0" dirty="0" smtClean="0"/>
                        <a:t>العم لأب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baseline="0" dirty="0" smtClean="0"/>
                        <a:t>ابن العم الشقيق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ar-MA" sz="2000" b="1" baseline="0" dirty="0" smtClean="0"/>
                        <a:t>ابن العم لأب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dirty="0" smtClean="0"/>
              <a:t>جهات الإرث</a:t>
            </a:r>
            <a:endParaRPr lang="ar-MA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572396" y="1500174"/>
            <a:ext cx="1071570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1500174"/>
            <a:ext cx="1071570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7" name="Rectangle à coins arrondis 6"/>
          <p:cNvSpPr/>
          <p:nvPr/>
        </p:nvSpPr>
        <p:spPr>
          <a:xfrm>
            <a:off x="7358082" y="2428868"/>
            <a:ext cx="1285884" cy="26432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8" name="Rectangle à coins arrondis 7"/>
          <p:cNvSpPr/>
          <p:nvPr/>
        </p:nvSpPr>
        <p:spPr>
          <a:xfrm>
            <a:off x="5857884" y="2000240"/>
            <a:ext cx="1357322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9" name="Rectangle à coins arrondis 8"/>
          <p:cNvSpPr/>
          <p:nvPr/>
        </p:nvSpPr>
        <p:spPr>
          <a:xfrm>
            <a:off x="4071934" y="2000240"/>
            <a:ext cx="1357322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10" name="Rectangle à coins arrondis 9"/>
          <p:cNvSpPr/>
          <p:nvPr/>
        </p:nvSpPr>
        <p:spPr>
          <a:xfrm>
            <a:off x="2285984" y="2000240"/>
            <a:ext cx="1357322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11" name="Rectangle à coins arrondis 10"/>
          <p:cNvSpPr/>
          <p:nvPr/>
        </p:nvSpPr>
        <p:spPr>
          <a:xfrm>
            <a:off x="571472" y="2000240"/>
            <a:ext cx="1357322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12" name="Rectangle à coins arrondis 11"/>
          <p:cNvSpPr/>
          <p:nvPr/>
        </p:nvSpPr>
        <p:spPr>
          <a:xfrm>
            <a:off x="5857884" y="2571744"/>
            <a:ext cx="1357322" cy="25003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13" name="Rectangle à coins arrondis 12"/>
          <p:cNvSpPr/>
          <p:nvPr/>
        </p:nvSpPr>
        <p:spPr>
          <a:xfrm>
            <a:off x="3786182" y="2571744"/>
            <a:ext cx="2000264" cy="25717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14" name="Rectangle à coins arrondis 13"/>
          <p:cNvSpPr/>
          <p:nvPr/>
        </p:nvSpPr>
        <p:spPr>
          <a:xfrm>
            <a:off x="2143108" y="2571744"/>
            <a:ext cx="1571636" cy="25717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15" name="Rectangle à coins arrondis 14"/>
          <p:cNvSpPr/>
          <p:nvPr/>
        </p:nvSpPr>
        <p:spPr>
          <a:xfrm>
            <a:off x="500034" y="2571744"/>
            <a:ext cx="1571636" cy="26432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5"/>
          <p:cNvGrpSpPr/>
          <p:nvPr/>
        </p:nvGrpSpPr>
        <p:grpSpPr>
          <a:xfrm>
            <a:off x="2982505" y="856434"/>
            <a:ext cx="3178991" cy="1800019"/>
            <a:chOff x="2982505" y="500042"/>
            <a:chExt cx="3178991" cy="1800019"/>
          </a:xfrm>
        </p:grpSpPr>
        <p:sp>
          <p:nvSpPr>
            <p:cNvPr id="131" name="ZoneTexte 130"/>
            <p:cNvSpPr txBox="1"/>
            <p:nvPr/>
          </p:nvSpPr>
          <p:spPr>
            <a:xfrm>
              <a:off x="2982505" y="500042"/>
              <a:ext cx="3178991" cy="64633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3600" b="1" dirty="0" smtClean="0"/>
                <a:t>جهات الإرث</a:t>
              </a:r>
              <a:endParaRPr lang="ar-MA" sz="3600" b="1" dirty="0"/>
            </a:p>
          </p:txBody>
        </p:sp>
        <p:cxnSp>
          <p:nvCxnSpPr>
            <p:cNvPr id="133" name="Connecteur droit 132"/>
            <p:cNvCxnSpPr>
              <a:stCxn id="131" idx="2"/>
              <a:endCxn id="135" idx="0"/>
            </p:cNvCxnSpPr>
            <p:nvPr/>
          </p:nvCxnSpPr>
          <p:spPr>
            <a:xfrm rot="5400000">
              <a:off x="3995156" y="1723216"/>
              <a:ext cx="1153688" cy="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6" name="Groupe 55"/>
          <p:cNvGrpSpPr/>
          <p:nvPr/>
        </p:nvGrpSpPr>
        <p:grpSpPr>
          <a:xfrm>
            <a:off x="1643043" y="2656453"/>
            <a:ext cx="5857915" cy="986860"/>
            <a:chOff x="1643043" y="2656453"/>
            <a:chExt cx="5857915" cy="986860"/>
          </a:xfrm>
        </p:grpSpPr>
        <p:sp>
          <p:nvSpPr>
            <p:cNvPr id="135" name="ZoneTexte 134"/>
            <p:cNvSpPr txBox="1"/>
            <p:nvPr/>
          </p:nvSpPr>
          <p:spPr>
            <a:xfrm>
              <a:off x="2885630" y="2656453"/>
              <a:ext cx="3372738" cy="5847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3200" b="1" dirty="0" smtClean="0"/>
                <a:t>الزوجية</a:t>
              </a:r>
              <a:endParaRPr lang="ar-MA" sz="3200" b="1" dirty="0"/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1643043" y="3442271"/>
              <a:ext cx="58579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16200000" flipH="1">
              <a:off x="7400435" y="3542791"/>
              <a:ext cx="201043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16200000" flipH="1">
              <a:off x="1542522" y="3542791"/>
              <a:ext cx="201043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16200000" flipH="1">
              <a:off x="4471479" y="3328477"/>
              <a:ext cx="201043" cy="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785786" y="3802567"/>
            <a:ext cx="7572428" cy="769441"/>
            <a:chOff x="785786" y="2571744"/>
            <a:chExt cx="7572428" cy="769441"/>
          </a:xfrm>
        </p:grpSpPr>
        <p:sp>
          <p:nvSpPr>
            <p:cNvPr id="140" name="ZoneTexte 139"/>
            <p:cNvSpPr txBox="1"/>
            <p:nvPr/>
          </p:nvSpPr>
          <p:spPr>
            <a:xfrm>
              <a:off x="6643702" y="2571744"/>
              <a:ext cx="1714512" cy="76944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4400" b="1" dirty="0" smtClean="0"/>
                <a:t>الزوج</a:t>
              </a:r>
              <a:endParaRPr lang="ar-MA" sz="4400" b="1" dirty="0"/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785786" y="2571744"/>
              <a:ext cx="1714512" cy="76944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4400" b="1" dirty="0" smtClean="0"/>
                <a:t>الزوجة</a:t>
              </a:r>
              <a:endParaRPr lang="ar-MA" sz="5400" b="1" dirty="0"/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ZoneTexte 139"/>
          <p:cNvSpPr txBox="1"/>
          <p:nvPr/>
        </p:nvSpPr>
        <p:spPr>
          <a:xfrm>
            <a:off x="5072066" y="3506932"/>
            <a:ext cx="78581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2400" b="1" dirty="0" smtClean="0"/>
              <a:t>البنت</a:t>
            </a:r>
            <a:endParaRPr lang="ar-MA" sz="3200" b="1" dirty="0"/>
          </a:p>
        </p:txBody>
      </p:sp>
      <p:sp>
        <p:nvSpPr>
          <p:cNvPr id="142" name="ZoneTexte 141"/>
          <p:cNvSpPr txBox="1"/>
          <p:nvPr/>
        </p:nvSpPr>
        <p:spPr>
          <a:xfrm>
            <a:off x="7858148" y="5507196"/>
            <a:ext cx="121444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2000" b="1" dirty="0" smtClean="0"/>
              <a:t>أبناؤه وإن نزلوا</a:t>
            </a:r>
            <a:endParaRPr lang="ar-MA" sz="2800" b="1" dirty="0"/>
          </a:p>
        </p:txBody>
      </p:sp>
      <p:grpSp>
        <p:nvGrpSpPr>
          <p:cNvPr id="87" name="Groupe 86"/>
          <p:cNvGrpSpPr/>
          <p:nvPr/>
        </p:nvGrpSpPr>
        <p:grpSpPr>
          <a:xfrm>
            <a:off x="1857356" y="4864254"/>
            <a:ext cx="2357454" cy="461665"/>
            <a:chOff x="1857356" y="3929066"/>
            <a:chExt cx="2357454" cy="461665"/>
          </a:xfrm>
        </p:grpSpPr>
        <p:sp>
          <p:nvSpPr>
            <p:cNvPr id="15" name="ZoneTexte 14"/>
            <p:cNvSpPr txBox="1"/>
            <p:nvPr/>
          </p:nvSpPr>
          <p:spPr>
            <a:xfrm>
              <a:off x="3357586" y="3929066"/>
              <a:ext cx="85722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الجد</a:t>
              </a:r>
              <a:endParaRPr lang="ar-MA" sz="32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857356" y="3929066"/>
              <a:ext cx="85722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الجدة</a:t>
              </a:r>
              <a:endParaRPr lang="ar-MA" sz="3200" b="1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14282" y="4864254"/>
            <a:ext cx="85722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2400" b="1" dirty="0" smtClean="0"/>
              <a:t>الجدة</a:t>
            </a:r>
            <a:endParaRPr lang="ar-MA" sz="3200" b="1" dirty="0"/>
          </a:p>
        </p:txBody>
      </p:sp>
      <p:grpSp>
        <p:nvGrpSpPr>
          <p:cNvPr id="80" name="Groupe 79"/>
          <p:cNvGrpSpPr/>
          <p:nvPr/>
        </p:nvGrpSpPr>
        <p:grpSpPr>
          <a:xfrm>
            <a:off x="1857356" y="1435230"/>
            <a:ext cx="4786347" cy="1071570"/>
            <a:chOff x="1857356" y="500042"/>
            <a:chExt cx="4786347" cy="1071570"/>
          </a:xfrm>
        </p:grpSpPr>
        <p:grpSp>
          <p:nvGrpSpPr>
            <p:cNvPr id="76" name="Groupe 75"/>
            <p:cNvGrpSpPr/>
            <p:nvPr/>
          </p:nvGrpSpPr>
          <p:grpSpPr>
            <a:xfrm>
              <a:off x="2982505" y="500042"/>
              <a:ext cx="3178991" cy="858054"/>
              <a:chOff x="2982505" y="500042"/>
              <a:chExt cx="3178991" cy="858054"/>
            </a:xfrm>
          </p:grpSpPr>
          <p:sp>
            <p:nvSpPr>
              <p:cNvPr id="131" name="ZoneTexte 130"/>
              <p:cNvSpPr txBox="1"/>
              <p:nvPr/>
            </p:nvSpPr>
            <p:spPr>
              <a:xfrm>
                <a:off x="2982505" y="500042"/>
                <a:ext cx="3178991" cy="64633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MA" sz="3600" b="1" dirty="0" smtClean="0"/>
                  <a:t>النسب</a:t>
                </a:r>
                <a:endParaRPr lang="ar-MA" sz="3600" b="1" dirty="0"/>
              </a:p>
            </p:txBody>
          </p:sp>
          <p:cxnSp>
            <p:nvCxnSpPr>
              <p:cNvPr id="133" name="Connecteur droit 132"/>
              <p:cNvCxnSpPr>
                <a:stCxn id="131" idx="2"/>
              </p:cNvCxnSpPr>
              <p:nvPr/>
            </p:nvCxnSpPr>
            <p:spPr>
              <a:xfrm rot="5400000">
                <a:off x="4465746" y="1251840"/>
                <a:ext cx="211722" cy="789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cxnSp>
          <p:nvCxnSpPr>
            <p:cNvPr id="31" name="Connecteur droit 30"/>
            <p:cNvCxnSpPr/>
            <p:nvPr/>
          </p:nvCxnSpPr>
          <p:spPr>
            <a:xfrm>
              <a:off x="1857356" y="1357298"/>
              <a:ext cx="4786346" cy="158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16200000" flipH="1">
              <a:off x="6543181" y="1471090"/>
              <a:ext cx="201043" cy="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16200000" flipH="1">
              <a:off x="1756835" y="1457820"/>
              <a:ext cx="201043" cy="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81" name="Groupe 80"/>
          <p:cNvGrpSpPr/>
          <p:nvPr/>
        </p:nvGrpSpPr>
        <p:grpSpPr>
          <a:xfrm>
            <a:off x="5429256" y="2506800"/>
            <a:ext cx="2357455" cy="986861"/>
            <a:chOff x="5429256" y="1571612"/>
            <a:chExt cx="2357455" cy="986861"/>
          </a:xfrm>
          <a:effectLst/>
        </p:grpSpPr>
        <p:sp>
          <p:nvSpPr>
            <p:cNvPr id="135" name="ZoneTexte 134"/>
            <p:cNvSpPr txBox="1"/>
            <p:nvPr/>
          </p:nvSpPr>
          <p:spPr>
            <a:xfrm>
              <a:off x="5929322" y="1571612"/>
              <a:ext cx="1357322" cy="5847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3200" b="1" dirty="0" smtClean="0"/>
                <a:t>البنوة</a:t>
              </a:r>
              <a:endParaRPr lang="ar-MA" sz="3200" b="1" dirty="0"/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5429256" y="2357430"/>
              <a:ext cx="235745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16200000" flipH="1">
              <a:off x="7686189" y="2457951"/>
              <a:ext cx="201043" cy="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16200000" flipH="1">
              <a:off x="5328735" y="2457951"/>
              <a:ext cx="201043" cy="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16200000" flipH="1">
              <a:off x="6543181" y="2243637"/>
              <a:ext cx="201043" cy="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e 81"/>
          <p:cNvGrpSpPr/>
          <p:nvPr/>
        </p:nvGrpSpPr>
        <p:grpSpPr>
          <a:xfrm>
            <a:off x="642910" y="2506800"/>
            <a:ext cx="2357455" cy="986861"/>
            <a:chOff x="642910" y="1571612"/>
            <a:chExt cx="2357455" cy="986861"/>
          </a:xfrm>
          <a:effectLst/>
        </p:grpSpPr>
        <p:sp>
          <p:nvSpPr>
            <p:cNvPr id="136" name="ZoneTexte 135"/>
            <p:cNvSpPr txBox="1"/>
            <p:nvPr/>
          </p:nvSpPr>
          <p:spPr>
            <a:xfrm>
              <a:off x="1214414" y="1571612"/>
              <a:ext cx="1357322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3200" b="1" dirty="0" smtClean="0"/>
                <a:t>الأبوة</a:t>
              </a:r>
              <a:endParaRPr lang="ar-MA" sz="3200" b="1" dirty="0"/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642910" y="2357430"/>
              <a:ext cx="235745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16200000" flipH="1">
              <a:off x="1756835" y="2243637"/>
              <a:ext cx="201043" cy="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16200000" flipH="1">
              <a:off x="2899843" y="2457951"/>
              <a:ext cx="201043" cy="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16200000" flipH="1">
              <a:off x="542389" y="2457951"/>
              <a:ext cx="201043" cy="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87"/>
          <p:cNvGrpSpPr/>
          <p:nvPr/>
        </p:nvGrpSpPr>
        <p:grpSpPr>
          <a:xfrm>
            <a:off x="6429388" y="4474027"/>
            <a:ext cx="2643206" cy="461665"/>
            <a:chOff x="6429388" y="3538839"/>
            <a:chExt cx="2643206" cy="461665"/>
          </a:xfrm>
        </p:grpSpPr>
        <p:sp>
          <p:nvSpPr>
            <p:cNvPr id="143" name="ZoneTexte 142"/>
            <p:cNvSpPr txBox="1"/>
            <p:nvPr/>
          </p:nvSpPr>
          <p:spPr>
            <a:xfrm>
              <a:off x="6429388" y="3538839"/>
              <a:ext cx="1214446" cy="4616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بنت الابن</a:t>
              </a:r>
              <a:endParaRPr lang="ar-MA" sz="3200" b="1" dirty="0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8001024" y="3538839"/>
              <a:ext cx="1071570" cy="4616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ابن الابن</a:t>
              </a:r>
              <a:endParaRPr lang="ar-MA" sz="3200" b="1" dirty="0"/>
            </a:p>
          </p:txBody>
        </p:sp>
      </p:grpSp>
      <p:cxnSp>
        <p:nvCxnSpPr>
          <p:cNvPr id="61" name="Connecteur droit 60"/>
          <p:cNvCxnSpPr/>
          <p:nvPr/>
        </p:nvCxnSpPr>
        <p:spPr>
          <a:xfrm rot="5400000">
            <a:off x="8251851" y="5184931"/>
            <a:ext cx="500066" cy="158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571768" y="3506932"/>
            <a:ext cx="857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2400" b="1" dirty="0" smtClean="0"/>
              <a:t>الأب</a:t>
            </a:r>
            <a:endParaRPr lang="ar-MA" sz="3200" b="1" dirty="0"/>
          </a:p>
        </p:txBody>
      </p:sp>
      <p:grpSp>
        <p:nvGrpSpPr>
          <p:cNvPr id="89" name="Groupe 88"/>
          <p:cNvGrpSpPr/>
          <p:nvPr/>
        </p:nvGrpSpPr>
        <p:grpSpPr>
          <a:xfrm>
            <a:off x="2285984" y="4006998"/>
            <a:ext cx="1500992" cy="858050"/>
            <a:chOff x="2285984" y="3071810"/>
            <a:chExt cx="1500992" cy="858050"/>
          </a:xfrm>
        </p:grpSpPr>
        <p:cxnSp>
          <p:nvCxnSpPr>
            <p:cNvPr id="59" name="Connecteur droit 58"/>
            <p:cNvCxnSpPr/>
            <p:nvPr/>
          </p:nvCxnSpPr>
          <p:spPr>
            <a:xfrm rot="5400000">
              <a:off x="3607587" y="3750471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2285984" y="3570288"/>
              <a:ext cx="150019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>
              <a:off x="2751125" y="3321049"/>
              <a:ext cx="500066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>
              <a:off x="2108183" y="3749677"/>
              <a:ext cx="357190" cy="1588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/>
          <p:cNvGrpSpPr/>
          <p:nvPr/>
        </p:nvGrpSpPr>
        <p:grpSpPr>
          <a:xfrm>
            <a:off x="7072330" y="3506932"/>
            <a:ext cx="1500199" cy="915424"/>
            <a:chOff x="7072330" y="2571744"/>
            <a:chExt cx="1500199" cy="915424"/>
          </a:xfrm>
        </p:grpSpPr>
        <p:sp>
          <p:nvSpPr>
            <p:cNvPr id="139" name="ZoneTexte 138"/>
            <p:cNvSpPr txBox="1"/>
            <p:nvPr/>
          </p:nvSpPr>
          <p:spPr>
            <a:xfrm>
              <a:off x="7358082" y="2571744"/>
              <a:ext cx="857224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2400" b="1" dirty="0" smtClean="0"/>
                <a:t>الابن</a:t>
              </a:r>
              <a:endParaRPr lang="ar-MA" sz="3200" b="1" dirty="0"/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7072330" y="3284536"/>
              <a:ext cx="150019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16200000" flipH="1">
              <a:off x="7757627" y="3185602"/>
              <a:ext cx="201043" cy="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rot="16200000" flipH="1">
              <a:off x="6971809" y="3386646"/>
              <a:ext cx="201043" cy="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16200000" flipH="1">
              <a:off x="8472007" y="3386645"/>
              <a:ext cx="201043" cy="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214282" y="3506932"/>
            <a:ext cx="857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MA" sz="2400" b="1" dirty="0" smtClean="0"/>
              <a:t>الأم</a:t>
            </a:r>
            <a:endParaRPr lang="ar-MA" sz="3200" b="1" dirty="0"/>
          </a:p>
        </p:txBody>
      </p:sp>
      <p:cxnSp>
        <p:nvCxnSpPr>
          <p:cNvPr id="74" name="Connecteur droit 73"/>
          <p:cNvCxnSpPr>
            <a:endCxn id="17" idx="0"/>
          </p:cNvCxnSpPr>
          <p:nvPr/>
        </p:nvCxnSpPr>
        <p:spPr>
          <a:xfrm rot="5400000">
            <a:off x="215068" y="4434824"/>
            <a:ext cx="857256" cy="160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/>
          <p:cNvGrpSpPr/>
          <p:nvPr/>
        </p:nvGrpSpPr>
        <p:grpSpPr>
          <a:xfrm>
            <a:off x="3036083" y="500042"/>
            <a:ext cx="3071834" cy="935188"/>
            <a:chOff x="3036083" y="500042"/>
            <a:chExt cx="3071834" cy="935188"/>
          </a:xfrm>
        </p:grpSpPr>
        <p:sp>
          <p:nvSpPr>
            <p:cNvPr id="53" name="ZoneTexte 52"/>
            <p:cNvSpPr txBox="1"/>
            <p:nvPr/>
          </p:nvSpPr>
          <p:spPr>
            <a:xfrm>
              <a:off x="3036083" y="500042"/>
              <a:ext cx="3071834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MA" sz="3600" b="1" dirty="0" smtClean="0"/>
                <a:t>جهات الإرث</a:t>
              </a:r>
              <a:endParaRPr lang="ar-MA" sz="3600" b="1" dirty="0"/>
            </a:p>
          </p:txBody>
        </p:sp>
        <p:cxnSp>
          <p:nvCxnSpPr>
            <p:cNvPr id="55" name="Connecteur droit avec flèche 54"/>
            <p:cNvCxnSpPr>
              <a:endCxn id="131" idx="0"/>
            </p:cNvCxnSpPr>
            <p:nvPr/>
          </p:nvCxnSpPr>
          <p:spPr>
            <a:xfrm rot="16200000" flipH="1">
              <a:off x="4425877" y="1289106"/>
              <a:ext cx="292246" cy="1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2" grpId="0" animBg="1"/>
      <p:bldP spid="17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1679</TotalTime>
  <Words>2010</Words>
  <Application>Microsoft Office PowerPoint</Application>
  <PresentationFormat>Affichage à l'écran (4:3)</PresentationFormat>
  <Paragraphs>554</Paragraphs>
  <Slides>61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Rotonde</vt:lpstr>
      <vt:lpstr>علم المواريث (الفرائض)</vt:lpstr>
      <vt:lpstr>Diapositive 2</vt:lpstr>
      <vt:lpstr>تعريف الإرث</vt:lpstr>
      <vt:lpstr>خصائص نظام الإرث في الإسلام</vt:lpstr>
      <vt:lpstr>مقاصد نظام الإرث في الإسلام</vt:lpstr>
      <vt:lpstr>أركان الإرث وشروطه</vt:lpstr>
      <vt:lpstr>جهات الإرث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تعريف الفرض</vt:lpstr>
      <vt:lpstr>أصحاب الفروض وأنصبتهم</vt:lpstr>
      <vt:lpstr>Diapositive 19</vt:lpstr>
      <vt:lpstr>Diapositive 20</vt:lpstr>
      <vt:lpstr>Diapositive 21</vt:lpstr>
      <vt:lpstr>حالات السدس تكملة الثلثين</vt:lpstr>
      <vt:lpstr>تمارين</vt:lpstr>
      <vt:lpstr>التعصيب وأنواعه</vt:lpstr>
      <vt:lpstr>أنواع العصبة</vt:lpstr>
      <vt:lpstr>عاصب بالغير وهي كل أنثى ذات فرض يعصبها أخوها من نفس درجتها وقوتها</vt:lpstr>
      <vt:lpstr>عاصب مع الغير وهي كل أنثى تصير عاصبة مع أنثى أخرى. وتحكمها قاعدة: الأخوات مع البنات يصرن عاصبات.</vt:lpstr>
      <vt:lpstr>الحجب</vt:lpstr>
      <vt:lpstr>Diapositive 29</vt:lpstr>
      <vt:lpstr>Diapositive 30</vt:lpstr>
      <vt:lpstr>Diapositive 31</vt:lpstr>
      <vt:lpstr>Diapositive 32</vt:lpstr>
      <vt:lpstr>Diapositive 33</vt:lpstr>
      <vt:lpstr>تمارين</vt:lpstr>
      <vt:lpstr>تمارين</vt:lpstr>
      <vt:lpstr>تأصيل الفريضة</vt:lpstr>
      <vt:lpstr>حالات التأصيل</vt:lpstr>
      <vt:lpstr>حالات التأصيل</vt:lpstr>
      <vt:lpstr>حالات التأصيل</vt:lpstr>
      <vt:lpstr>التماثل</vt:lpstr>
      <vt:lpstr>التداخل</vt:lpstr>
      <vt:lpstr>التوافق</vt:lpstr>
      <vt:lpstr>التباين</vt:lpstr>
      <vt:lpstr>تمارين</vt:lpstr>
      <vt:lpstr>العول</vt:lpstr>
      <vt:lpstr>مثال على العول</vt:lpstr>
      <vt:lpstr>الأصول التي تعول وما تعول إليه</vt:lpstr>
      <vt:lpstr>تمارين</vt:lpstr>
      <vt:lpstr>تصحيح الفريضة</vt:lpstr>
      <vt:lpstr>كيفية تصحيح الفريضة</vt:lpstr>
      <vt:lpstr>مثال على التصحيح بالتباين</vt:lpstr>
      <vt:lpstr>مثال على التصحيح بالتوافق</vt:lpstr>
      <vt:lpstr>تمارين</vt:lpstr>
      <vt:lpstr>تقسيم التركة</vt:lpstr>
      <vt:lpstr>خطوات تقسيم التركة</vt:lpstr>
      <vt:lpstr>Diapositive 56</vt:lpstr>
      <vt:lpstr>Diapositive 57</vt:lpstr>
      <vt:lpstr>Diapositive 58</vt:lpstr>
      <vt:lpstr>Diapositive 59</vt:lpstr>
      <vt:lpstr>Diapositive 60</vt:lpstr>
      <vt:lpstr>تمارين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zargout</dc:creator>
  <cp:lastModifiedBy>hp</cp:lastModifiedBy>
  <cp:revision>230</cp:revision>
  <dcterms:created xsi:type="dcterms:W3CDTF">2011-06-06T11:26:01Z</dcterms:created>
  <dcterms:modified xsi:type="dcterms:W3CDTF">2013-02-07T11:15:06Z</dcterms:modified>
</cp:coreProperties>
</file>