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5" name="عنوان فرعي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1" name="عنصر نائب للتاريخ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E55C951-B30B-4EAF-9721-08EBC0616E70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18" name="عنصر نائب للتذييل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DDF5032-A9B1-4BB1-A7A3-19D3AB46C0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55C951-B30B-4EAF-9721-08EBC0616E70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DF5032-A9B1-4BB1-A7A3-19D3AB46C0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E55C951-B30B-4EAF-9721-08EBC0616E70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DDF5032-A9B1-4BB1-A7A3-19D3AB46C0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55C951-B30B-4EAF-9721-08EBC0616E70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DF5032-A9B1-4BB1-A7A3-19D3AB46C0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E55C951-B30B-4EAF-9721-08EBC0616E70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EDDF5032-A9B1-4BB1-A7A3-19D3AB46C0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55C951-B30B-4EAF-9721-08EBC0616E70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DF5032-A9B1-4BB1-A7A3-19D3AB46C0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55C951-B30B-4EAF-9721-08EBC0616E70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DF5032-A9B1-4BB1-A7A3-19D3AB46C0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55C951-B30B-4EAF-9721-08EBC0616E70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DF5032-A9B1-4BB1-A7A3-19D3AB46C0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E55C951-B30B-4EAF-9721-08EBC0616E70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DF5032-A9B1-4BB1-A7A3-19D3AB46C0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55C951-B30B-4EAF-9721-08EBC0616E70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DF5032-A9B1-4BB1-A7A3-19D3AB46C0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55C951-B30B-4EAF-9721-08EBC0616E70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DF5032-A9B1-4BB1-A7A3-19D3AB46C0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عنصر نائب للصورة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عنوان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1" name="عنصر نائب للنص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7" name="عنصر نائب للتاريخ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E55C951-B30B-4EAF-9721-08EBC0616E70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DDF5032-A9B1-4BB1-A7A3-19D3AB46C0E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331640" y="908720"/>
            <a:ext cx="580960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01600">
                    <a:srgbClr val="FFCCFF">
                      <a:alpha val="60000"/>
                    </a:srgb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كيف ييسر عليك العمل الصالح</a:t>
            </a:r>
            <a:endParaRPr lang="ar-SA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glow rad="101600">
                  <a:srgbClr val="FFCCFF">
                    <a:alpha val="60000"/>
                  </a:srgb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395536" y="2492896"/>
            <a:ext cx="77048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2400" b="1" dirty="0" smtClean="0">
                <a:solidFill>
                  <a:schemeClr val="tx2">
                    <a:lumMod val="75000"/>
                  </a:schemeClr>
                </a:solidFill>
              </a:rPr>
              <a:t>ان</a:t>
            </a:r>
            <a:r>
              <a:rPr lang="ar-SA" sz="2400" b="1" dirty="0">
                <a:solidFill>
                  <a:schemeClr val="tx2">
                    <a:lumMod val="75000"/>
                  </a:schemeClr>
                </a:solidFill>
              </a:rPr>
              <a:t> مما يحتاجه المترقي في منازل السائرين إلى الله أن يتعرف على الطرق والأسباب التي تسهل عليه القيام بعملية</a:t>
            </a:r>
            <a:endParaRPr lang="ar-SA" sz="2400" dirty="0">
              <a:solidFill>
                <a:schemeClr val="tx2">
                  <a:lumMod val="75000"/>
                </a:schemeClr>
              </a:solidFill>
            </a:endParaRPr>
          </a:p>
          <a:p>
            <a:pPr algn="ctr" rtl="1"/>
            <a:r>
              <a:rPr lang="ar-SA" sz="2400" b="1" dirty="0">
                <a:solidFill>
                  <a:schemeClr val="tx2">
                    <a:lumMod val="75000"/>
                  </a:schemeClr>
                </a:solidFill>
              </a:rPr>
              <a:t>الترقي في الأعمال الصالحة حتى لا تستثقل نفسه الطاعة فيتركها ثم بعد ذلك يبدأ في عملية النزول والتردي والعياذ بالله .</a:t>
            </a:r>
            <a:endParaRPr lang="ar-SA" sz="2400" dirty="0">
              <a:solidFill>
                <a:schemeClr val="tx2">
                  <a:lumMod val="75000"/>
                </a:schemeClr>
              </a:solidFill>
            </a:endParaRPr>
          </a:p>
          <a:p>
            <a:pPr algn="ctr" rtl="1"/>
            <a:r>
              <a:rPr lang="ar-SA" sz="2400" b="1" dirty="0">
                <a:solidFill>
                  <a:schemeClr val="tx2">
                    <a:lumMod val="75000"/>
                  </a:schemeClr>
                </a:solidFill>
              </a:rPr>
              <a:t>وهناك بعض الأسباب في الكتاب والسنة إذا أخذ بها الإنسان فإنه يوفق للعمل الصالح الذي عليه مدار نجاته في الدنيا والآخرة</a:t>
            </a:r>
            <a:endParaRPr lang="ar-SA" sz="2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51520" y="1484784"/>
            <a:ext cx="770485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3200" b="1" dirty="0">
                <a:solidFill>
                  <a:schemeClr val="accent5">
                    <a:lumMod val="75000"/>
                  </a:schemeClr>
                </a:solidFill>
              </a:rPr>
              <a:t>أولاً : كثرة </a:t>
            </a:r>
            <a:r>
              <a:rPr lang="ar-SA" sz="3200" b="1" dirty="0" smtClean="0">
                <a:solidFill>
                  <a:schemeClr val="accent5">
                    <a:lumMod val="75000"/>
                  </a:schemeClr>
                </a:solidFill>
              </a:rPr>
              <a:t>الدعاء</a:t>
            </a:r>
          </a:p>
          <a:p>
            <a:pPr algn="r" rtl="1"/>
            <a:r>
              <a:rPr lang="ar-SA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ar-SA" sz="2400" b="1" dirty="0">
                <a:solidFill>
                  <a:schemeClr val="tx2">
                    <a:lumMod val="75000"/>
                  </a:schemeClr>
                </a:solidFill>
              </a:rPr>
              <a:t>، بأن تسأل الله تعالى دائماً التوفيق لفعل الخيرات وترك المنكرات .</a:t>
            </a:r>
            <a:endParaRPr lang="ar-SA" sz="2400" dirty="0">
              <a:solidFill>
                <a:schemeClr val="tx2">
                  <a:lumMod val="75000"/>
                </a:schemeClr>
              </a:solidFill>
            </a:endParaRPr>
          </a:p>
          <a:p>
            <a:pPr algn="r" rtl="1"/>
            <a:r>
              <a:rPr lang="ar-SA" sz="2400" dirty="0">
                <a:solidFill>
                  <a:schemeClr val="tx2">
                    <a:lumMod val="75000"/>
                  </a:schemeClr>
                </a:solidFill>
              </a:rPr>
              <a:t>      </a:t>
            </a:r>
            <a:r>
              <a:rPr lang="ar-SA" sz="2400" b="1" dirty="0">
                <a:solidFill>
                  <a:schemeClr val="tx2">
                    <a:lumMod val="75000"/>
                  </a:schemeClr>
                </a:solidFill>
              </a:rPr>
              <a:t>قال مطرف بن عبد الله رحمه الله : تذاكرت ما جماع الخير .. فإذا الخير كثير ، الصيام ، والصلاة ،</a:t>
            </a:r>
            <a:endParaRPr lang="ar-SA" sz="2400" dirty="0">
              <a:solidFill>
                <a:schemeClr val="tx2">
                  <a:lumMod val="75000"/>
                </a:schemeClr>
              </a:solidFill>
            </a:endParaRPr>
          </a:p>
          <a:p>
            <a:pPr algn="r" rtl="1"/>
            <a:r>
              <a:rPr lang="ar-SA" sz="2400" b="1" dirty="0">
                <a:solidFill>
                  <a:schemeClr val="tx2">
                    <a:lumMod val="75000"/>
                  </a:schemeClr>
                </a:solidFill>
              </a:rPr>
              <a:t>وإذا هو في يد الله تعالى وإذا أنت لا تقدر على ما في يد الله إلا أن تسأله ، فيعطيك ، فإذاً جماع الخير الدعاء .</a:t>
            </a:r>
            <a:endParaRPr lang="ar-SA" sz="2400" dirty="0">
              <a:solidFill>
                <a:schemeClr val="tx2">
                  <a:lumMod val="75000"/>
                </a:schemeClr>
              </a:solidFill>
            </a:endParaRPr>
          </a:p>
          <a:p>
            <a:pPr algn="r" rtl="1"/>
            <a:r>
              <a:rPr lang="ar-SA" sz="2400" dirty="0">
                <a:solidFill>
                  <a:schemeClr val="tx2">
                    <a:lumMod val="75000"/>
                  </a:schemeClr>
                </a:solidFill>
              </a:rPr>
              <a:t>      </a:t>
            </a:r>
            <a:r>
              <a:rPr lang="ar-SA" sz="2400" b="1" dirty="0">
                <a:solidFill>
                  <a:schemeClr val="tx2">
                    <a:lumMod val="75000"/>
                  </a:schemeClr>
                </a:solidFill>
              </a:rPr>
              <a:t>قال عمر بن الخطاب رضي الله عنه </a:t>
            </a:r>
            <a:r>
              <a:rPr lang="ar-SA" sz="2400" b="1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pPr algn="r" rtl="1"/>
            <a:r>
              <a:rPr lang="ar-SA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ar-SA" sz="2400" b="1" dirty="0">
                <a:solidFill>
                  <a:schemeClr val="tx2">
                    <a:lumMod val="75000"/>
                  </a:schemeClr>
                </a:solidFill>
              </a:rPr>
              <a:t>إني لا أحمل هَمَّ الإجابة ، ولكن أحمل هَمَّ الدعاء ، فإذا ألهمتُ الدعاء علمتُ أن الإجابة معه </a:t>
            </a:r>
            <a:r>
              <a:rPr lang="ar-SA" b="1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ar-SA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51520" y="1628800"/>
            <a:ext cx="7740352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3600" b="1" dirty="0">
                <a:solidFill>
                  <a:schemeClr val="accent5">
                    <a:lumMod val="75000"/>
                  </a:schemeClr>
                </a:solidFill>
              </a:rPr>
              <a:t>ثانياً : </a:t>
            </a:r>
            <a:r>
              <a:rPr lang="ar-SA" sz="3600" b="1" dirty="0" smtClean="0">
                <a:solidFill>
                  <a:schemeClr val="accent5">
                    <a:lumMod val="75000"/>
                  </a:schemeClr>
                </a:solidFill>
              </a:rPr>
              <a:t>التـقـوى</a:t>
            </a:r>
          </a:p>
          <a:p>
            <a:pPr algn="r" rtl="1"/>
            <a:r>
              <a:rPr lang="ar-SA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ar-SA" sz="2800" b="1" dirty="0">
                <a:solidFill>
                  <a:schemeClr val="tx2">
                    <a:lumMod val="75000"/>
                  </a:schemeClr>
                </a:solidFill>
              </a:rPr>
              <a:t>، وهي اجتناب ما نهى الله عنه وهذا من أعظم أسباب التيسير وضده من أسباب التعسير فالمتقي ،</a:t>
            </a:r>
            <a:endParaRPr lang="ar-SA" sz="2800" dirty="0">
              <a:solidFill>
                <a:schemeClr val="tx2">
                  <a:lumMod val="75000"/>
                </a:schemeClr>
              </a:solidFill>
            </a:endParaRPr>
          </a:p>
          <a:p>
            <a:pPr algn="r" rtl="1"/>
            <a:r>
              <a:rPr lang="ar-SA" sz="2800" b="1" dirty="0">
                <a:solidFill>
                  <a:schemeClr val="tx2">
                    <a:lumMod val="75000"/>
                  </a:schemeClr>
                </a:solidFill>
              </a:rPr>
              <a:t> مُيَسَّرَةٌ عليه أمور دنياه و أخراه ، قال تعالى { </a:t>
            </a:r>
            <a:r>
              <a:rPr lang="ar-SA" sz="2800" b="1" dirty="0">
                <a:solidFill>
                  <a:schemeClr val="accent5">
                    <a:lumMod val="75000"/>
                  </a:schemeClr>
                </a:solidFill>
              </a:rPr>
              <a:t>ومن يتق الله يجعل له مخرجا</a:t>
            </a:r>
            <a:r>
              <a:rPr lang="ar-SA" sz="2800" b="1" dirty="0">
                <a:solidFill>
                  <a:schemeClr val="tx2">
                    <a:lumMod val="75000"/>
                  </a:schemeClr>
                </a:solidFill>
              </a:rPr>
              <a:t> } وقال{ </a:t>
            </a:r>
            <a:r>
              <a:rPr lang="ar-SA" sz="2800" b="1" dirty="0">
                <a:solidFill>
                  <a:schemeClr val="accent5">
                    <a:lumMod val="75000"/>
                  </a:schemeClr>
                </a:solidFill>
              </a:rPr>
              <a:t>ومن يتق الله يجعل له من أمره يسرا </a:t>
            </a:r>
            <a:r>
              <a:rPr lang="ar-SA" sz="2800" b="1" dirty="0">
                <a:solidFill>
                  <a:schemeClr val="tx2">
                    <a:lumMod val="75000"/>
                  </a:schemeClr>
                </a:solidFill>
              </a:rPr>
              <a:t>}.</a:t>
            </a:r>
            <a:endParaRPr lang="ar-SA" sz="2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0" y="1582341"/>
            <a:ext cx="788436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3600" b="1" dirty="0">
                <a:solidFill>
                  <a:schemeClr val="accent5">
                    <a:lumMod val="75000"/>
                  </a:schemeClr>
                </a:solidFill>
              </a:rPr>
              <a:t>ثالثاً : أكل </a:t>
            </a:r>
            <a:r>
              <a:rPr lang="ar-SA" sz="3600" b="1" dirty="0" smtClean="0">
                <a:solidFill>
                  <a:schemeClr val="accent5">
                    <a:lumMod val="75000"/>
                  </a:schemeClr>
                </a:solidFill>
              </a:rPr>
              <a:t>الحلال</a:t>
            </a:r>
          </a:p>
          <a:p>
            <a:pPr algn="r" rtl="1"/>
            <a:r>
              <a:rPr lang="ar-SA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ar-SA" sz="2400" b="1" dirty="0">
                <a:solidFill>
                  <a:schemeClr val="tx2">
                    <a:lumMod val="75000"/>
                  </a:schemeClr>
                </a:solidFill>
              </a:rPr>
              <a:t>، فإنه معين على العمل الصالح .. قال تعالى </a:t>
            </a:r>
            <a:endParaRPr lang="ar-SA" sz="2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 rtl="1"/>
            <a:r>
              <a:rPr lang="ar-SA" sz="2400" b="1" dirty="0" smtClean="0">
                <a:solidFill>
                  <a:schemeClr val="tx2">
                    <a:lumMod val="75000"/>
                  </a:schemeClr>
                </a:solidFill>
              </a:rPr>
              <a:t>{</a:t>
            </a:r>
            <a:r>
              <a:rPr lang="ar-SA" sz="2400" b="1" dirty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ar-SA" sz="2400" b="1" dirty="0">
                <a:solidFill>
                  <a:schemeClr val="accent5">
                    <a:lumMod val="75000"/>
                  </a:schemeClr>
                </a:solidFill>
              </a:rPr>
              <a:t>يـأيها الرسل كلوا من الطيبات واعملوا صالحا إني بما تعملون عليم }.</a:t>
            </a:r>
            <a:endParaRPr lang="ar-SA" sz="2400" dirty="0">
              <a:solidFill>
                <a:schemeClr val="accent5">
                  <a:lumMod val="75000"/>
                </a:schemeClr>
              </a:solidFill>
            </a:endParaRPr>
          </a:p>
          <a:p>
            <a:pPr algn="r" rtl="1"/>
            <a:r>
              <a:rPr lang="ar-SA" sz="2400" dirty="0">
                <a:solidFill>
                  <a:schemeClr val="tx2">
                    <a:lumMod val="75000"/>
                  </a:schemeClr>
                </a:solidFill>
              </a:rPr>
              <a:t>-      </a:t>
            </a:r>
            <a:r>
              <a:rPr lang="ar-SA" sz="2400" b="1" dirty="0">
                <a:solidFill>
                  <a:schemeClr val="tx2">
                    <a:lumMod val="75000"/>
                  </a:schemeClr>
                </a:solidFill>
              </a:rPr>
              <a:t>قال ابن كثير رحمه الله </a:t>
            </a:r>
            <a:r>
              <a:rPr lang="ar-SA" sz="2400" b="1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pPr algn="r" rtl="1"/>
            <a:r>
              <a:rPr lang="ar-SA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ar-SA" sz="2400" b="1" dirty="0">
                <a:solidFill>
                  <a:schemeClr val="tx2">
                    <a:lumMod val="75000"/>
                  </a:schemeClr>
                </a:solidFill>
              </a:rPr>
              <a:t>فأكل الحلال معين على العمل الصالح .. ولذلك قرن بينهما .</a:t>
            </a:r>
            <a:endParaRPr lang="ar-SA" sz="2400" dirty="0">
              <a:solidFill>
                <a:schemeClr val="tx2">
                  <a:lumMod val="75000"/>
                </a:schemeClr>
              </a:solidFill>
            </a:endParaRPr>
          </a:p>
          <a:p>
            <a:pPr algn="r" rtl="1"/>
            <a:r>
              <a:rPr lang="ar-SA" sz="2400" dirty="0">
                <a:solidFill>
                  <a:schemeClr val="tx2">
                    <a:lumMod val="75000"/>
                  </a:schemeClr>
                </a:solidFill>
              </a:rPr>
              <a:t>  </a:t>
            </a:r>
            <a:r>
              <a:rPr lang="ar-SA" sz="2400" b="1" dirty="0">
                <a:solidFill>
                  <a:schemeClr val="tx2">
                    <a:lumMod val="75000"/>
                  </a:schemeClr>
                </a:solidFill>
              </a:rPr>
              <a:t>وقال سهل التستري رحمه الله </a:t>
            </a:r>
            <a:r>
              <a:rPr lang="ar-SA" sz="2400" b="1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pPr algn="r" rtl="1"/>
            <a:r>
              <a:rPr lang="ar-SA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ar-SA" sz="2400" b="1" dirty="0">
                <a:solidFill>
                  <a:schemeClr val="tx2">
                    <a:lumMod val="75000"/>
                  </a:schemeClr>
                </a:solidFill>
              </a:rPr>
              <a:t>من أكل الحلال أطاع الله شاء أم أبى ، ومن أكل الحرام عصى الله شاء أم أبى .. فالواجب عليك أن تجتنب الحرام في جميع أحوالك وأمورك .</a:t>
            </a:r>
            <a:endParaRPr lang="ar-SA" sz="2400" dirty="0">
              <a:solidFill>
                <a:schemeClr val="tx2">
                  <a:lumMod val="75000"/>
                </a:schemeClr>
              </a:solidFill>
            </a:endParaRPr>
          </a:p>
          <a:p>
            <a:pPr algn="r" rtl="1"/>
            <a:r>
              <a:rPr lang="ar-SA" sz="2400" dirty="0">
                <a:solidFill>
                  <a:schemeClr val="tx2">
                    <a:lumMod val="75000"/>
                  </a:schemeClr>
                </a:solidFill>
              </a:rPr>
              <a:t> 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-324544" y="1412776"/>
            <a:ext cx="824440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400" b="1" dirty="0">
                <a:solidFill>
                  <a:schemeClr val="accent5">
                    <a:lumMod val="75000"/>
                  </a:schemeClr>
                </a:solidFill>
              </a:rPr>
              <a:t>رابعاً : الصمت وترك مالا </a:t>
            </a:r>
            <a:r>
              <a:rPr lang="ar-SA" sz="2400" b="1" dirty="0" smtClean="0">
                <a:solidFill>
                  <a:schemeClr val="accent5">
                    <a:lumMod val="75000"/>
                  </a:schemeClr>
                </a:solidFill>
              </a:rPr>
              <a:t>يعني</a:t>
            </a:r>
          </a:p>
          <a:p>
            <a:pPr algn="r" rtl="1"/>
            <a:r>
              <a:rPr lang="ar-SA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ar-SA" sz="2400" dirty="0">
                <a:solidFill>
                  <a:schemeClr val="tx2">
                    <a:lumMod val="75000"/>
                  </a:schemeClr>
                </a:solidFill>
              </a:rPr>
              <a:t>.. قال صلى الله عليه وسلم : </a:t>
            </a:r>
            <a:endParaRPr lang="ar-SA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 rtl="1"/>
            <a:r>
              <a:rPr lang="ar-SA" sz="2400" dirty="0" smtClean="0">
                <a:solidFill>
                  <a:schemeClr val="tx2">
                    <a:lumMod val="75000"/>
                  </a:schemeClr>
                </a:solidFill>
              </a:rPr>
              <a:t>[ </a:t>
            </a:r>
            <a:r>
              <a:rPr lang="ar-SA" sz="2400" dirty="0">
                <a:solidFill>
                  <a:schemeClr val="accent5">
                    <a:lumMod val="75000"/>
                  </a:schemeClr>
                </a:solidFill>
              </a:rPr>
              <a:t>من حسن إسلام المرء تركه مالا يعنيه </a:t>
            </a:r>
            <a:r>
              <a:rPr lang="ar-SA" sz="2400" dirty="0">
                <a:solidFill>
                  <a:schemeClr val="tx2">
                    <a:lumMod val="75000"/>
                  </a:schemeClr>
                </a:solidFill>
              </a:rPr>
              <a:t>] </a:t>
            </a:r>
            <a:endParaRPr lang="ar-SA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 rtl="1"/>
            <a:r>
              <a:rPr lang="ar-SA" sz="2400" dirty="0" smtClean="0">
                <a:solidFill>
                  <a:schemeClr val="tx2">
                    <a:lumMod val="75000"/>
                  </a:schemeClr>
                </a:solidFill>
              </a:rPr>
              <a:t>رواه </a:t>
            </a:r>
            <a:r>
              <a:rPr lang="ar-SA" sz="2400" dirty="0">
                <a:solidFill>
                  <a:schemeClr val="tx2">
                    <a:lumMod val="75000"/>
                  </a:schemeClr>
                </a:solidFill>
              </a:rPr>
              <a:t>الترمذي .  </a:t>
            </a:r>
            <a:endParaRPr lang="ar-SA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 rtl="1"/>
            <a:r>
              <a:rPr lang="ar-SA" sz="2400" dirty="0" smtClean="0">
                <a:solidFill>
                  <a:schemeClr val="tx2">
                    <a:lumMod val="75000"/>
                  </a:schemeClr>
                </a:solidFill>
              </a:rPr>
              <a:t>فترك </a:t>
            </a:r>
            <a:r>
              <a:rPr lang="ar-SA" sz="2400" dirty="0">
                <a:solidFill>
                  <a:schemeClr val="tx2">
                    <a:lumMod val="75000"/>
                  </a:schemeClr>
                </a:solidFill>
              </a:rPr>
              <a:t>ما لا يعني يُحسِّن الإسلام .</a:t>
            </a:r>
          </a:p>
          <a:p>
            <a:pPr algn="r" rtl="1"/>
            <a:r>
              <a:rPr lang="ar-SA" sz="2400" dirty="0">
                <a:solidFill>
                  <a:schemeClr val="tx2">
                    <a:lumMod val="75000"/>
                  </a:schemeClr>
                </a:solidFill>
              </a:rPr>
              <a:t>-  فترك ما لا يعني : </a:t>
            </a:r>
            <a:endParaRPr lang="ar-SA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 rtl="1"/>
            <a:r>
              <a:rPr lang="ar-SA" sz="2400" dirty="0" smtClean="0">
                <a:solidFill>
                  <a:schemeClr val="tx2">
                    <a:lumMod val="75000"/>
                  </a:schemeClr>
                </a:solidFill>
              </a:rPr>
              <a:t>( </a:t>
            </a:r>
            <a:r>
              <a:rPr lang="ar-SA" sz="2400" dirty="0">
                <a:solidFill>
                  <a:schemeClr val="tx2">
                    <a:lumMod val="75000"/>
                  </a:schemeClr>
                </a:solidFill>
              </a:rPr>
              <a:t>وهو كل ما لا ينفع في الدنيا والآخرة من الأقوال والأعمال ، فلا يضيع وقتهُ بالهزل واللهو واللعب ، والاسترسال في الشهوات ، والانغماس في المباحات ، فضلاً عن المنهيات  قال تعالى : </a:t>
            </a:r>
            <a:endParaRPr lang="ar-SA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 rtl="1"/>
            <a:r>
              <a:rPr lang="ar-SA" sz="2400" dirty="0">
                <a:solidFill>
                  <a:schemeClr val="tx2">
                    <a:lumMod val="75000"/>
                  </a:schemeClr>
                </a:solidFill>
              </a:rPr>
              <a:t> { </a:t>
            </a:r>
            <a:r>
              <a:rPr lang="ar-SA" sz="2400" dirty="0">
                <a:solidFill>
                  <a:schemeClr val="accent5">
                    <a:lumMod val="75000"/>
                  </a:schemeClr>
                </a:solidFill>
              </a:rPr>
              <a:t>والذين هم عن اللغو معرضون </a:t>
            </a:r>
            <a:r>
              <a:rPr lang="ar-SA" sz="2400" dirty="0">
                <a:solidFill>
                  <a:schemeClr val="tx2">
                    <a:lumMod val="75000"/>
                  </a:schemeClr>
                </a:solidFill>
              </a:rPr>
              <a:t>} </a:t>
            </a:r>
            <a:endParaRPr lang="ar-SA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 rtl="1"/>
            <a:r>
              <a:rPr lang="ar-SA" sz="2400" dirty="0" smtClean="0">
                <a:solidFill>
                  <a:schemeClr val="tx2">
                    <a:lumMod val="75000"/>
                  </a:schemeClr>
                </a:solidFill>
              </a:rPr>
              <a:t>، </a:t>
            </a:r>
            <a:r>
              <a:rPr lang="ar-SA" sz="2400" dirty="0">
                <a:solidFill>
                  <a:schemeClr val="tx2">
                    <a:lumMod val="75000"/>
                  </a:schemeClr>
                </a:solidFill>
              </a:rPr>
              <a:t>لأن واجبات المسلم أكثر من أوقاته ) .</a:t>
            </a:r>
          </a:p>
          <a:p>
            <a:pPr algn="r" rtl="1"/>
            <a:r>
              <a:rPr lang="ar-SA" sz="2400" dirty="0">
                <a:solidFill>
                  <a:schemeClr val="tx2">
                    <a:lumMod val="75000"/>
                  </a:schemeClr>
                </a:solidFill>
              </a:rPr>
              <a:t>وفي الحكمة </a:t>
            </a:r>
            <a:r>
              <a:rPr lang="ar-SA" sz="2400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pPr algn="r" rtl="1"/>
            <a:r>
              <a:rPr lang="ar-SA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ar-SA" sz="2400" dirty="0">
                <a:solidFill>
                  <a:schemeClr val="tx2">
                    <a:lumMod val="75000"/>
                  </a:schemeClr>
                </a:solidFill>
              </a:rPr>
              <a:t>من اشتغل في مالا يعنيه حُرِم ما يعنيه .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44016" y="1455162"/>
            <a:ext cx="7884368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800" b="1" dirty="0">
                <a:solidFill>
                  <a:schemeClr val="accent5">
                    <a:lumMod val="75000"/>
                  </a:schemeClr>
                </a:solidFill>
              </a:rPr>
              <a:t>خامساً : القول السديد </a:t>
            </a:r>
            <a:r>
              <a:rPr lang="ar-SA" sz="2800" b="1" dirty="0" smtClean="0">
                <a:solidFill>
                  <a:schemeClr val="accent5">
                    <a:lumMod val="75000"/>
                  </a:schemeClr>
                </a:solidFill>
              </a:rPr>
              <a:t>..</a:t>
            </a:r>
          </a:p>
          <a:p>
            <a:pPr algn="r" rtl="1"/>
            <a:endParaRPr lang="ar-SA" sz="2800" b="1" dirty="0" smtClean="0"/>
          </a:p>
          <a:p>
            <a:pPr algn="r" rtl="1"/>
            <a:r>
              <a:rPr lang="ar-SA" sz="2000" b="1" dirty="0" smtClean="0"/>
              <a:t> </a:t>
            </a:r>
            <a:r>
              <a:rPr lang="ar-SA" sz="2400" b="1" dirty="0">
                <a:solidFill>
                  <a:schemeClr val="accent2">
                    <a:lumMod val="50000"/>
                  </a:schemeClr>
                </a:solidFill>
              </a:rPr>
              <a:t>وهو الذي لا اعوجاج فيه ولا إيذاء ولا نفاق ولا غيبة ولا تحقير ولا استهزاء بالدين ولا سخرية بالمسلمين ..</a:t>
            </a:r>
            <a:endParaRPr lang="ar-SA" sz="2400" dirty="0">
              <a:solidFill>
                <a:schemeClr val="accent2">
                  <a:lumMod val="50000"/>
                </a:schemeClr>
              </a:solidFill>
            </a:endParaRPr>
          </a:p>
          <a:p>
            <a:pPr algn="r" rtl="1"/>
            <a:r>
              <a:rPr lang="ar-SA" sz="2400" b="1" dirty="0">
                <a:solidFill>
                  <a:schemeClr val="accent2">
                    <a:lumMod val="50000"/>
                  </a:schemeClr>
                </a:solidFill>
              </a:rPr>
              <a:t>قال </a:t>
            </a:r>
            <a:r>
              <a:rPr lang="ar-SA" sz="2400" b="1" dirty="0" smtClean="0">
                <a:solidFill>
                  <a:schemeClr val="accent2">
                    <a:lumMod val="50000"/>
                  </a:schemeClr>
                </a:solidFill>
              </a:rPr>
              <a:t>تعالى</a:t>
            </a:r>
          </a:p>
          <a:p>
            <a:pPr algn="r" rtl="1"/>
            <a:r>
              <a:rPr lang="ar-SA" sz="24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ar-SA" sz="2400" b="1" dirty="0">
                <a:solidFill>
                  <a:schemeClr val="accent2">
                    <a:lumMod val="50000"/>
                  </a:schemeClr>
                </a:solidFill>
              </a:rPr>
              <a:t>{ </a:t>
            </a:r>
            <a:r>
              <a:rPr lang="ar-SA" sz="2400" b="1" dirty="0">
                <a:solidFill>
                  <a:schemeClr val="tx2">
                    <a:lumMod val="75000"/>
                  </a:schemeClr>
                </a:solidFill>
              </a:rPr>
              <a:t>يـأيها الذين آمنوا اتقوا الله وقولوا قولاً سديداً يُصلح لكم أعمالكم ويغفر لكم ذنوبكم</a:t>
            </a:r>
            <a:r>
              <a:rPr lang="ar-SA" sz="2400" b="1" dirty="0" smtClean="0">
                <a:solidFill>
                  <a:schemeClr val="tx2">
                    <a:lumMod val="75000"/>
                  </a:schemeClr>
                </a:solidFill>
              </a:rPr>
              <a:t>..}</a:t>
            </a:r>
          </a:p>
          <a:p>
            <a:pPr algn="r" rtl="1"/>
            <a:endParaRPr lang="ar-SA" sz="2400" dirty="0">
              <a:solidFill>
                <a:schemeClr val="accent2">
                  <a:lumMod val="50000"/>
                </a:schemeClr>
              </a:solidFill>
            </a:endParaRPr>
          </a:p>
          <a:p>
            <a:pPr algn="r" rtl="1"/>
            <a:r>
              <a:rPr lang="ar-SA" sz="2400" dirty="0">
                <a:solidFill>
                  <a:schemeClr val="accent2">
                    <a:lumMod val="50000"/>
                  </a:schemeClr>
                </a:solidFill>
              </a:rPr>
              <a:t>-      </a:t>
            </a:r>
            <a:r>
              <a:rPr lang="ar-SA" sz="2400" b="1" dirty="0">
                <a:solidFill>
                  <a:schemeClr val="accent2">
                    <a:lumMod val="50000"/>
                  </a:schemeClr>
                </a:solidFill>
              </a:rPr>
              <a:t>قال ابن كثير رحمه الله </a:t>
            </a:r>
            <a:r>
              <a:rPr lang="ar-SA" sz="2400" b="1" dirty="0" smtClean="0">
                <a:solidFill>
                  <a:schemeClr val="accent2">
                    <a:lumMod val="50000"/>
                  </a:schemeClr>
                </a:solidFill>
              </a:rPr>
              <a:t>:</a:t>
            </a:r>
          </a:p>
          <a:p>
            <a:pPr algn="r" rtl="1"/>
            <a:r>
              <a:rPr lang="ar-SA" sz="24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ar-SA" sz="2400" b="1" dirty="0">
                <a:solidFill>
                  <a:schemeClr val="accent2">
                    <a:lumMod val="50000"/>
                  </a:schemeClr>
                </a:solidFill>
              </a:rPr>
              <a:t>يصلح لكم أعمالكم أي يوفقكم للأعمال الصالحة ..</a:t>
            </a:r>
            <a:endParaRPr lang="ar-SA" sz="2400" dirty="0">
              <a:solidFill>
                <a:schemeClr val="accent2">
                  <a:lumMod val="50000"/>
                </a:schemeClr>
              </a:solidFill>
            </a:endParaRPr>
          </a:p>
          <a:p>
            <a:pPr algn="r" rtl="1"/>
            <a:r>
              <a:rPr lang="ar-SA" sz="2400" b="1" dirty="0">
                <a:solidFill>
                  <a:schemeClr val="accent5">
                    <a:lumMod val="75000"/>
                  </a:schemeClr>
                </a:solidFill>
              </a:rPr>
              <a:t>انتبه .. انتبه : فصلاح اللسان سبب للتوفيق </a:t>
            </a:r>
            <a:r>
              <a:rPr lang="ar-SA" sz="2000" b="1" dirty="0">
                <a:solidFill>
                  <a:schemeClr val="accent2">
                    <a:lumMod val="50000"/>
                  </a:schemeClr>
                </a:solidFill>
              </a:rPr>
              <a:t>..</a:t>
            </a:r>
            <a:endParaRPr lang="ar-SA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0" y="1844824"/>
            <a:ext cx="8172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3200" b="1" dirty="0">
                <a:solidFill>
                  <a:schemeClr val="accent5">
                    <a:lumMod val="75000"/>
                  </a:schemeClr>
                </a:solidFill>
              </a:rPr>
              <a:t>سادساً : المجاهدة </a:t>
            </a:r>
            <a:endParaRPr lang="ar-SA" sz="32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r" rtl="1"/>
            <a:r>
              <a:rPr lang="ar-SA" sz="3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ar-SA" sz="3200" dirty="0">
                <a:solidFill>
                  <a:schemeClr val="tx2">
                    <a:lumMod val="75000"/>
                  </a:schemeClr>
                </a:solidFill>
              </a:rPr>
              <a:t>.. فإن من جاهد ، فإن الله لا يضيع عمله ، وإن من ثواب الحسنة حسنة بعدها .</a:t>
            </a:r>
          </a:p>
          <a:p>
            <a:pPr algn="r" rtl="1"/>
            <a:r>
              <a:rPr lang="ar-SA" sz="3200" dirty="0">
                <a:solidFill>
                  <a:schemeClr val="tx2">
                    <a:lumMod val="75000"/>
                  </a:schemeClr>
                </a:solidFill>
              </a:rPr>
              <a:t> قال تعالى </a:t>
            </a:r>
            <a:endParaRPr lang="ar-SA" sz="32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 rtl="1"/>
            <a:r>
              <a:rPr lang="ar-SA" sz="3200" dirty="0" smtClean="0">
                <a:solidFill>
                  <a:schemeClr val="accent5">
                    <a:lumMod val="75000"/>
                  </a:schemeClr>
                </a:solidFill>
              </a:rPr>
              <a:t>{ </a:t>
            </a:r>
            <a:r>
              <a:rPr lang="ar-SA" sz="3200" dirty="0">
                <a:solidFill>
                  <a:schemeClr val="accent5">
                    <a:lumMod val="75000"/>
                  </a:schemeClr>
                </a:solidFill>
              </a:rPr>
              <a:t>والذين جاهدوا فينا لنهدينهم سبلنا } </a:t>
            </a:r>
            <a:r>
              <a:rPr lang="ar-SA" sz="3200" b="1" dirty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ar-SA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3528" y="1844824"/>
            <a:ext cx="765008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800" b="1" dirty="0">
                <a:solidFill>
                  <a:schemeClr val="accent5">
                    <a:lumMod val="75000"/>
                  </a:schemeClr>
                </a:solidFill>
              </a:rPr>
              <a:t>سابعاً : الصحبة الصالحة </a:t>
            </a:r>
            <a:r>
              <a:rPr lang="ar-SA" sz="2800" b="1" dirty="0" smtClean="0">
                <a:solidFill>
                  <a:schemeClr val="accent5">
                    <a:lumMod val="75000"/>
                  </a:schemeClr>
                </a:solidFill>
              </a:rPr>
              <a:t>:</a:t>
            </a:r>
          </a:p>
          <a:p>
            <a:pPr algn="r" rtl="1"/>
            <a:endParaRPr lang="ar-SA" sz="28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r" rtl="1"/>
            <a:r>
              <a:rPr lang="ar-SA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ar-SA" sz="2800" dirty="0">
                <a:solidFill>
                  <a:schemeClr val="tx2">
                    <a:lumMod val="75000"/>
                  </a:schemeClr>
                </a:solidFill>
              </a:rPr>
              <a:t>فإن لها تأثيراً عجيباً في الحث والترغيب على الطاعة والعمل الصالح .</a:t>
            </a:r>
          </a:p>
          <a:p>
            <a:pPr algn="r" rtl="1"/>
            <a:r>
              <a:rPr lang="ar-SA" sz="2800" dirty="0">
                <a:solidFill>
                  <a:schemeClr val="tx2">
                    <a:lumMod val="75000"/>
                  </a:schemeClr>
                </a:solidFill>
              </a:rPr>
              <a:t>قال رسول الله صلى الله عليه وسلم </a:t>
            </a:r>
            <a:r>
              <a:rPr lang="ar-SA" sz="2800" dirty="0" smtClean="0">
                <a:solidFill>
                  <a:schemeClr val="tx2">
                    <a:lumMod val="75000"/>
                  </a:schemeClr>
                </a:solidFill>
              </a:rPr>
              <a:t>: </a:t>
            </a:r>
          </a:p>
          <a:p>
            <a:pPr algn="r" rtl="1"/>
            <a:r>
              <a:rPr lang="ar-SA" sz="2800" dirty="0" smtClean="0">
                <a:solidFill>
                  <a:schemeClr val="accent5">
                    <a:lumMod val="75000"/>
                  </a:schemeClr>
                </a:solidFill>
              </a:rPr>
              <a:t>[ </a:t>
            </a:r>
            <a:r>
              <a:rPr lang="ar-SA" sz="2400" dirty="0">
                <a:solidFill>
                  <a:schemeClr val="accent5">
                    <a:lumMod val="75000"/>
                  </a:schemeClr>
                </a:solidFill>
              </a:rPr>
              <a:t>الرجل على دين خليله ، فلينظر أحدكم من يخالل</a:t>
            </a:r>
            <a:r>
              <a:rPr lang="ar-SA" sz="2800" dirty="0">
                <a:solidFill>
                  <a:schemeClr val="tx2">
                    <a:lumMod val="75000"/>
                  </a:schemeClr>
                </a:solidFill>
              </a:rPr>
              <a:t> ]</a:t>
            </a:r>
          </a:p>
          <a:p>
            <a:pPr algn="r" rtl="1"/>
            <a:r>
              <a:rPr lang="ar-SA" sz="2400" dirty="0">
                <a:solidFill>
                  <a:schemeClr val="tx2">
                    <a:lumMod val="75000"/>
                  </a:schemeClr>
                </a:solidFill>
              </a:rPr>
              <a:t>رواه أبو داود</a:t>
            </a:r>
            <a:r>
              <a:rPr lang="ar-SA" sz="2400" b="1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ar-SA" sz="2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وافر">
  <a:themeElements>
    <a:clrScheme name="واف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واف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واف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24</TotalTime>
  <Words>94</Words>
  <Application>Microsoft Office PowerPoint</Application>
  <PresentationFormat>عرض على الشاشة (3:4)‏</PresentationFormat>
  <Paragraphs>51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وافر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Company>WwW.Cocoa-Ar.CoM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reda</dc:creator>
  <cp:lastModifiedBy>reda</cp:lastModifiedBy>
  <cp:revision>4</cp:revision>
  <dcterms:created xsi:type="dcterms:W3CDTF">2012-12-09T13:59:53Z</dcterms:created>
  <dcterms:modified xsi:type="dcterms:W3CDTF">2013-01-10T12:06:34Z</dcterms:modified>
</cp:coreProperties>
</file>