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4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E3EC6C79-AE35-4822-8878-E5160C3441C4}" type="datetimeFigureOut">
              <a:rPr lang="en-US" smtClean="0"/>
              <a:pPr/>
              <a:t>12/6/2012</a:t>
            </a:fld>
            <a:endParaRPr lang="en-US"/>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EB3A851C-A408-4076-96A8-85DF7A7D01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EB3A851C-A408-4076-96A8-85DF7A7D01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EB3A851C-A408-4076-96A8-85DF7A7D01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EB3A851C-A408-4076-96A8-85DF7A7D0199}" type="slidenum">
              <a:rPr lang="en-US" smtClean="0"/>
              <a:pPr/>
              <a:t>‹#›</a:t>
            </a:fld>
            <a:endParaRPr lang="en-US"/>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EB3A851C-A408-4076-96A8-85DF7A7D0199}" type="slidenum">
              <a:rPr lang="en-US" smtClean="0"/>
              <a:pPr/>
              <a:t>‹#›</a:t>
            </a:fld>
            <a:endParaRPr lang="en-US"/>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EB3A851C-A408-4076-96A8-85DF7A7D0199}" type="slidenum">
              <a:rPr lang="en-US" smtClean="0"/>
              <a:pPr/>
              <a:t>‹#›</a:t>
            </a:fld>
            <a:endParaRPr lang="en-US"/>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EB3A851C-A408-4076-96A8-85DF7A7D019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EB3A851C-A408-4076-96A8-85DF7A7D0199}" type="slidenum">
              <a:rPr lang="en-US" smtClean="0"/>
              <a:pPr/>
              <a:t>‹#›</a:t>
            </a:fld>
            <a:endParaRPr lang="en-US"/>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E3EC6C79-AE35-4822-8878-E5160C3441C4}" type="datetimeFigureOut">
              <a:rPr lang="en-US" smtClean="0"/>
              <a:pPr/>
              <a:t>12/6/2012</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EB3A851C-A408-4076-96A8-85DF7A7D01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E3EC6C79-AE35-4822-8878-E5160C3441C4}" type="datetimeFigureOut">
              <a:rPr lang="en-US" smtClean="0"/>
              <a:pPr/>
              <a:t>12/6/2012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EB3A851C-A408-4076-96A8-85DF7A7D019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E3EC6C79-AE35-4822-8878-E5160C3441C4}" type="datetimeFigureOut">
              <a:rPr lang="en-US" smtClean="0"/>
              <a:pPr/>
              <a:t>12/6/2012</a:t>
            </a:fld>
            <a:endParaRPr lang="en-US"/>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EB3A851C-A408-4076-96A8-85DF7A7D0199}" type="slidenum">
              <a:rPr lang="en-US" smtClean="0"/>
              <a:pPr/>
              <a:t>‹#›</a:t>
            </a:fld>
            <a:endParaRPr lang="en-US"/>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3EC6C79-AE35-4822-8878-E5160C3441C4}" type="datetimeFigureOut">
              <a:rPr lang="en-US" smtClean="0"/>
              <a:pPr/>
              <a:t>12/6/2012</a:t>
            </a:fld>
            <a:endParaRPr lang="en-US"/>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3A851C-A408-4076-96A8-85DF7A7D01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m2i.maktoobblog.com/1608259/%D8%AA%D8%A3%D9%85%D9%84%D8%A7%D8%AA-%D9%81%D9%8A-%D8%B3%D9%88%D8%B1%D8%A9-%D8%A7%D9%84%D8%AD%D8%AC%D8%B1%D8%A7%D8%AA/" TargetMode="External"/><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m2i.maktoobblog.com/1608259/%D8%AA%D8%A3%D9%85%D9%84%D8%A7%D8%AA-%D9%81%D9%8A-%D8%B3%D9%88%D8%B1%D8%A9-%D8%A7%D9%84%D8%AD%D8%AC%D8%B1%D8%A7%D8%AA/" TargetMode="External"/><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maktoobblog.com/search?s=%D8%A7%D9%84%D8%A7%D8%AF%D8%A7%D8%A8+%D8%A7%D9%84%D8%A7%D8%AC%D8%AA%D9%85%D8%A7%D8%B9%D9%8A%D8%A9+%D9%81%D9%8A+%D8%B3%D9%88%D8%B1%D8%A9+%D8%A7%D9%84%D8%AD%D8%AC%D8%B1%D8%A7%D8%AA&amp;button=&amp;gsearch=2&amp;utm_source=related-search-blog-2012-12-06&amp;utm_medium=body-click&amp;utm_campaign=related-search"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23528" y="1308824"/>
            <a:ext cx="8547533" cy="3416320"/>
          </a:xfrm>
          <a:prstGeom prst="rect">
            <a:avLst/>
          </a:prstGeom>
          <a:noFill/>
        </p:spPr>
        <p:txBody>
          <a:bodyPr wrap="none" lIns="91440" tIns="45720" rIns="91440" bIns="45720">
            <a:spAutoFit/>
          </a:bodyPr>
          <a:lstStyle/>
          <a:p>
            <a:pPr algn="ctr"/>
            <a:r>
              <a:rPr lang="ar-SA" sz="3600" b="1" dirty="0" smtClean="0">
                <a:ln w="19050">
                  <a:solidFill>
                    <a:schemeClr val="tx1"/>
                  </a:solidFill>
                  <a:prstDash val="solid"/>
                </a:ln>
                <a:solidFill>
                  <a:srgbClr val="009900"/>
                </a:solidFill>
                <a:effectLst>
                  <a:glow rad="228600">
                    <a:schemeClr val="accent3">
                      <a:satMod val="175000"/>
                      <a:alpha val="40000"/>
                    </a:schemeClr>
                  </a:glow>
                </a:effectLst>
              </a:rPr>
              <a:t>الاداب الاجتماعية في سورة الحجرات ....وقفات وتأملات</a:t>
            </a:r>
          </a:p>
          <a:p>
            <a:pPr algn="ctr"/>
            <a:endParaRPr lang="ar-SA" sz="3600" dirty="0" smtClean="0"/>
          </a:p>
          <a:p>
            <a:pPr algn="ctr"/>
            <a:r>
              <a:rPr lang="ar-SA" sz="3600" dirty="0" smtClean="0">
                <a:ln>
                  <a:solidFill>
                    <a:srgbClr val="009900"/>
                  </a:solidFill>
                </a:ln>
              </a:rPr>
              <a:t>هذه </a:t>
            </a:r>
            <a:r>
              <a:rPr lang="ar-SA" sz="3600" dirty="0">
                <a:ln>
                  <a:solidFill>
                    <a:srgbClr val="009900"/>
                  </a:solidFill>
                </a:ln>
              </a:rPr>
              <a:t>وقفات وتأملات مع </a:t>
            </a:r>
            <a:r>
              <a:rPr lang="ar-SA" sz="3600" dirty="0">
                <a:ln>
                  <a:solidFill>
                    <a:srgbClr val="009900"/>
                  </a:solidFill>
                </a:ln>
                <a:hlinkClick r:id="rId2"/>
              </a:rPr>
              <a:t>سورة</a:t>
            </a:r>
            <a:r>
              <a:rPr lang="ar-SA" sz="3600" dirty="0">
                <a:ln>
                  <a:solidFill>
                    <a:srgbClr val="009900"/>
                  </a:solidFill>
                </a:ln>
              </a:rPr>
              <a:t> </a:t>
            </a:r>
            <a:r>
              <a:rPr lang="ar-SA" sz="3600" dirty="0">
                <a:ln>
                  <a:solidFill>
                    <a:srgbClr val="009900"/>
                  </a:solidFill>
                </a:ln>
                <a:hlinkClick r:id="rId2"/>
              </a:rPr>
              <a:t>الحجرات</a:t>
            </a:r>
            <a:r>
              <a:rPr lang="ar-SA" sz="3600" dirty="0">
                <a:ln>
                  <a:solidFill>
                    <a:srgbClr val="009900"/>
                  </a:solidFill>
                </a:ln>
              </a:rPr>
              <a:t> </a:t>
            </a:r>
            <a:endParaRPr lang="ar-SA" sz="3600" dirty="0" smtClean="0">
              <a:ln>
                <a:solidFill>
                  <a:srgbClr val="009900"/>
                </a:solidFill>
              </a:ln>
            </a:endParaRPr>
          </a:p>
          <a:p>
            <a:pPr algn="ctr"/>
            <a:r>
              <a:rPr lang="ar-SA" sz="3600" dirty="0" smtClean="0">
                <a:ln>
                  <a:solidFill>
                    <a:srgbClr val="009900"/>
                  </a:solidFill>
                </a:ln>
              </a:rPr>
              <a:t>وهي</a:t>
            </a:r>
            <a:r>
              <a:rPr lang="ar-SA" sz="3600" dirty="0">
                <a:ln>
                  <a:solidFill>
                    <a:srgbClr val="009900"/>
                  </a:solidFill>
                </a:ln>
              </a:rPr>
              <a:t> </a:t>
            </a:r>
            <a:r>
              <a:rPr lang="ar-SA" sz="3600" dirty="0">
                <a:ln>
                  <a:solidFill>
                    <a:srgbClr val="009900"/>
                  </a:solidFill>
                </a:ln>
                <a:hlinkClick r:id="rId2"/>
              </a:rPr>
              <a:t>سورة</a:t>
            </a:r>
            <a:r>
              <a:rPr lang="ar-SA" sz="3600" dirty="0">
                <a:ln>
                  <a:solidFill>
                    <a:srgbClr val="009900"/>
                  </a:solidFill>
                </a:ln>
              </a:rPr>
              <a:t> مدنية منسوبة إلى الفظ</a:t>
            </a:r>
            <a:r>
              <a:rPr lang="ar-SA" sz="3600" dirty="0">
                <a:ln>
                  <a:solidFill>
                    <a:srgbClr val="009900"/>
                  </a:solidFill>
                </a:ln>
                <a:hlinkClick r:id="rId2"/>
              </a:rPr>
              <a:t>الحجرات</a:t>
            </a:r>
            <a:r>
              <a:rPr lang="ar-SA" sz="3600" dirty="0">
                <a:ln>
                  <a:solidFill>
                    <a:srgbClr val="009900"/>
                  </a:solidFill>
                </a:ln>
              </a:rPr>
              <a:t> الوارد </a:t>
            </a:r>
            <a:r>
              <a:rPr lang="ar-SA" sz="3600" dirty="0">
                <a:ln>
                  <a:solidFill>
                    <a:srgbClr val="009900"/>
                  </a:solidFill>
                </a:ln>
                <a:hlinkClick r:id="rId2"/>
              </a:rPr>
              <a:t>في</a:t>
            </a:r>
            <a:r>
              <a:rPr lang="ar-SA" sz="3600" dirty="0">
                <a:ln>
                  <a:solidFill>
                    <a:srgbClr val="009900"/>
                  </a:solidFill>
                </a:ln>
              </a:rPr>
              <a:t>ها </a:t>
            </a:r>
            <a:endParaRPr lang="ar-SA" sz="3600" dirty="0" smtClean="0">
              <a:ln>
                <a:solidFill>
                  <a:srgbClr val="009900"/>
                </a:solidFill>
              </a:ln>
            </a:endParaRPr>
          </a:p>
          <a:p>
            <a:pPr algn="ctr"/>
            <a:r>
              <a:rPr lang="ar-SA" sz="3600" dirty="0" smtClean="0">
                <a:ln>
                  <a:solidFill>
                    <a:srgbClr val="009900"/>
                  </a:solidFill>
                </a:ln>
              </a:rPr>
              <a:t>والمراد </a:t>
            </a:r>
            <a:r>
              <a:rPr lang="ar-SA" sz="3600" dirty="0">
                <a:ln>
                  <a:solidFill>
                    <a:srgbClr val="009900"/>
                  </a:solidFill>
                </a:ln>
              </a:rPr>
              <a:t>بها حجرات أمهات المؤمنين –عليهن </a:t>
            </a:r>
            <a:r>
              <a:rPr lang="ar-SA" sz="3600" dirty="0" smtClean="0">
                <a:ln>
                  <a:solidFill>
                    <a:srgbClr val="009900"/>
                  </a:solidFill>
                </a:ln>
              </a:rPr>
              <a:t>السلام-</a:t>
            </a:r>
          </a:p>
          <a:p>
            <a:pPr algn="ctr"/>
            <a:r>
              <a:rPr lang="ar-SA" sz="3600" dirty="0" smtClean="0">
                <a:ln>
                  <a:solidFill>
                    <a:srgbClr val="009900"/>
                  </a:solidFill>
                </a:ln>
              </a:rPr>
              <a:t>وعدد </a:t>
            </a:r>
            <a:r>
              <a:rPr lang="ar-SA" sz="3600" dirty="0">
                <a:ln>
                  <a:solidFill>
                    <a:srgbClr val="009900"/>
                  </a:solidFill>
                </a:ln>
              </a:rPr>
              <a:t>آياتها</a:t>
            </a:r>
            <a:r>
              <a:rPr lang="ar-SA" sz="3600" b="1" dirty="0">
                <a:ln>
                  <a:solidFill>
                    <a:srgbClr val="009900"/>
                  </a:solidFill>
                </a:ln>
              </a:rPr>
              <a:t>18</a:t>
            </a:r>
            <a:r>
              <a:rPr lang="ar-SA" sz="3600" dirty="0">
                <a:ln>
                  <a:solidFill>
                    <a:srgbClr val="009900"/>
                  </a:solidFill>
                </a:ln>
              </a:rPr>
              <a:t>آية</a:t>
            </a:r>
            <a:endParaRPr lang="ar-SA" sz="3600" b="1" cap="none" spc="0" dirty="0">
              <a:ln>
                <a:solidFill>
                  <a:srgbClr val="009900"/>
                </a:solidFill>
              </a:ln>
              <a:effectLst>
                <a:outerShdw blurRad="50000" dist="50800" dir="7500000" algn="tl">
                  <a:srgbClr val="000000">
                    <a:shade val="5000"/>
                    <a:alpha val="35000"/>
                  </a:srgbClr>
                </a:outerShdw>
              </a:effectLst>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strVal val="#ppt_w+.3"/>
                                          </p:val>
                                        </p:tav>
                                        <p:tav tm="100000">
                                          <p:val>
                                            <p:strVal val="#ppt_w"/>
                                          </p:val>
                                        </p:tav>
                                      </p:tavLst>
                                    </p:anim>
                                    <p:anim calcmode="lin" valueType="num">
                                      <p:cBhvr>
                                        <p:cTn id="8" dur="3000" fill="hold"/>
                                        <p:tgtEl>
                                          <p:spTgt spid="4"/>
                                        </p:tgtEl>
                                        <p:attrNameLst>
                                          <p:attrName>ppt_h</p:attrName>
                                        </p:attrNameLst>
                                      </p:cBhvr>
                                      <p:tavLst>
                                        <p:tav tm="0">
                                          <p:val>
                                            <p:strVal val="#ppt_h"/>
                                          </p:val>
                                        </p:tav>
                                        <p:tav tm="100000">
                                          <p:val>
                                            <p:strVal val="#ppt_h"/>
                                          </p:val>
                                        </p:tav>
                                      </p:tavLst>
                                    </p:anim>
                                    <p:animEffect transition="in" filter="fade">
                                      <p:cBhvr>
                                        <p:cTn id="9"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268760"/>
            <a:ext cx="8892480" cy="4832092"/>
          </a:xfrm>
          <a:prstGeom prst="rect">
            <a:avLst/>
          </a:prstGeom>
        </p:spPr>
        <p:txBody>
          <a:bodyPr wrap="square">
            <a:spAutoFit/>
          </a:bodyPr>
          <a:lstStyle/>
          <a:p>
            <a:pPr algn="ctr" rtl="1"/>
            <a:r>
              <a:rPr lang="ar-SA" sz="2800" dirty="0">
                <a:ln>
                  <a:solidFill>
                    <a:srgbClr val="009900"/>
                  </a:solidFill>
                </a:ln>
              </a:rPr>
              <a:t>-حرمة السخرية من الناس وأنها خلق دنيء وينم عن جهل لأن المسخور منه قد يكون </a:t>
            </a:r>
            <a:r>
              <a:rPr lang="ar-SA" sz="2800" dirty="0">
                <a:ln>
                  <a:solidFill>
                    <a:srgbClr val="009900"/>
                  </a:solidFill>
                </a:ln>
                <a:hlinkClick r:id="rId2"/>
              </a:rPr>
              <a:t>في</a:t>
            </a:r>
            <a:r>
              <a:rPr lang="ar-SA" sz="2800" dirty="0">
                <a:ln>
                  <a:solidFill>
                    <a:srgbClr val="009900"/>
                  </a:solidFill>
                </a:ln>
              </a:rPr>
              <a:t> حقيقة الأمر أفضل من الساخر ، وأن على من يدرك معنى الأخوة أن يعلم أنه حين يسخر من أخيه فإنما يسخر من نفسه .</a:t>
            </a:r>
          </a:p>
          <a:p>
            <a:pPr algn="ctr" rtl="1"/>
            <a:r>
              <a:rPr lang="ar-SA" sz="2800" dirty="0">
                <a:ln>
                  <a:solidFill>
                    <a:srgbClr val="009900"/>
                  </a:solidFill>
                </a:ln>
              </a:rPr>
              <a:t>          ف</a:t>
            </a:r>
            <a:r>
              <a:rPr lang="ar-SA" sz="2800" dirty="0">
                <a:ln>
                  <a:solidFill>
                    <a:srgbClr val="009900"/>
                  </a:solidFill>
                </a:ln>
                <a:hlinkClick r:id="rId2"/>
              </a:rPr>
              <a:t>في</a:t>
            </a:r>
            <a:r>
              <a:rPr lang="ar-SA" sz="2800" dirty="0">
                <a:ln>
                  <a:solidFill>
                    <a:srgbClr val="009900"/>
                  </a:solidFill>
                </a:ln>
              </a:rPr>
              <a:t> الصحيح </a:t>
            </a:r>
            <a:r>
              <a:rPr lang="ar-SA" sz="2800" dirty="0" smtClean="0">
                <a:ln>
                  <a:solidFill>
                    <a:srgbClr val="009900"/>
                  </a:solidFill>
                </a:ln>
              </a:rPr>
              <a:t>:</a:t>
            </a:r>
          </a:p>
          <a:p>
            <a:pPr algn="ctr" rtl="1"/>
            <a:r>
              <a:rPr lang="ar-SA" sz="2800" dirty="0">
                <a:ln>
                  <a:solidFill>
                    <a:srgbClr val="009900"/>
                  </a:solidFill>
                </a:ln>
              </a:rPr>
              <a:t> ( </a:t>
            </a:r>
            <a:r>
              <a:rPr lang="ar-SA" sz="2800" dirty="0">
                <a:solidFill>
                  <a:schemeClr val="tx2">
                    <a:lumMod val="60000"/>
                    <a:lumOff val="40000"/>
                  </a:schemeClr>
                </a:solidFill>
              </a:rPr>
              <a:t>الكبر بطر الحق وغمص الناس- ويروي : وغمط الناس </a:t>
            </a:r>
            <a:r>
              <a:rPr lang="ar-SA" sz="2800" dirty="0" smtClean="0">
                <a:ln>
                  <a:solidFill>
                    <a:srgbClr val="009900"/>
                  </a:solidFill>
                </a:ln>
              </a:rPr>
              <a:t>)</a:t>
            </a:r>
          </a:p>
          <a:p>
            <a:pPr algn="ctr" rtl="1"/>
            <a:r>
              <a:rPr lang="ar-SA" sz="2800" dirty="0" smtClean="0">
                <a:ln>
                  <a:solidFill>
                    <a:srgbClr val="009900"/>
                  </a:solidFill>
                </a:ln>
              </a:rPr>
              <a:t> </a:t>
            </a:r>
            <a:r>
              <a:rPr lang="ar-SA" sz="2800" dirty="0">
                <a:ln>
                  <a:solidFill>
                    <a:srgbClr val="009900"/>
                  </a:solidFill>
                </a:ln>
              </a:rPr>
              <a:t>والمراد من ذلك احتقارهم واستصغارهم ، وهذا حرام وقد تكرر ذلك </a:t>
            </a:r>
            <a:r>
              <a:rPr lang="ar-SA" sz="2800" dirty="0">
                <a:ln>
                  <a:solidFill>
                    <a:srgbClr val="009900"/>
                  </a:solidFill>
                </a:ln>
                <a:hlinkClick r:id="rId2"/>
              </a:rPr>
              <a:t>في</a:t>
            </a:r>
            <a:r>
              <a:rPr lang="ar-SA" sz="2800" dirty="0">
                <a:ln>
                  <a:solidFill>
                    <a:srgbClr val="009900"/>
                  </a:solidFill>
                </a:ln>
              </a:rPr>
              <a:t> القرآن فقال تعالى: { </a:t>
            </a:r>
            <a:r>
              <a:rPr lang="ar-SA" sz="2800" dirty="0">
                <a:solidFill>
                  <a:schemeClr val="tx2">
                    <a:lumMod val="60000"/>
                    <a:lumOff val="40000"/>
                  </a:schemeClr>
                </a:solidFill>
              </a:rPr>
              <a:t>ويل لكل همزة لمزة </a:t>
            </a:r>
            <a:r>
              <a:rPr lang="ar-SA" sz="2800" dirty="0">
                <a:ln>
                  <a:solidFill>
                    <a:srgbClr val="009900"/>
                  </a:solidFill>
                </a:ln>
              </a:rPr>
              <a:t>} فالهمز بالفعل واللمز بالقول ، كما قال { </a:t>
            </a:r>
            <a:r>
              <a:rPr lang="ar-SA" sz="2800" dirty="0">
                <a:solidFill>
                  <a:schemeClr val="tx2">
                    <a:lumMod val="60000"/>
                    <a:lumOff val="40000"/>
                  </a:schemeClr>
                </a:solidFill>
              </a:rPr>
              <a:t>هماز مشاء بنميم </a:t>
            </a:r>
            <a:r>
              <a:rPr lang="ar-SA" sz="2800" dirty="0" smtClean="0">
                <a:ln>
                  <a:solidFill>
                    <a:srgbClr val="009900"/>
                  </a:solidFill>
                </a:ln>
              </a:rPr>
              <a:t>}.</a:t>
            </a:r>
            <a:r>
              <a:rPr lang="ar-SA" sz="2800" dirty="0">
                <a:ln>
                  <a:solidFill>
                    <a:srgbClr val="009900"/>
                  </a:solidFill>
                </a:ln>
              </a:rPr>
              <a:t> وقيل إن بني سلمة كان لكل واحد منهم أكثر من اسم وكان يكره بعضها فجعل النبي صلى الله عليه وسلم يقول </a:t>
            </a:r>
            <a:r>
              <a:rPr lang="ar-SA" sz="2800" dirty="0" smtClean="0">
                <a:ln>
                  <a:solidFill>
                    <a:srgbClr val="009900"/>
                  </a:solidFill>
                </a:ln>
              </a:rPr>
              <a:t>:</a:t>
            </a:r>
          </a:p>
          <a:p>
            <a:pPr algn="ctr" rtl="1"/>
            <a:r>
              <a:rPr lang="ar-SA" sz="2800" dirty="0" smtClean="0">
                <a:ln>
                  <a:solidFill>
                    <a:srgbClr val="009900"/>
                  </a:solidFill>
                </a:ln>
              </a:rPr>
              <a:t> </a:t>
            </a:r>
            <a:r>
              <a:rPr lang="ar-SA" sz="2800" dirty="0">
                <a:ln>
                  <a:solidFill>
                    <a:srgbClr val="009900"/>
                  </a:solidFill>
                </a:ln>
              </a:rPr>
              <a:t>( يا فلان ) </a:t>
            </a:r>
            <a:r>
              <a:rPr lang="ar-SA" sz="2800" dirty="0">
                <a:ln>
                  <a:solidFill>
                    <a:srgbClr val="009900"/>
                  </a:solidFill>
                </a:ln>
                <a:hlinkClick r:id="rId2"/>
              </a:rPr>
              <a:t>في</a:t>
            </a:r>
            <a:r>
              <a:rPr lang="ar-SA" sz="2800" dirty="0">
                <a:ln>
                  <a:solidFill>
                    <a:srgbClr val="009900"/>
                  </a:solidFill>
                </a:ln>
              </a:rPr>
              <a:t>قولون : مه يا رسول الله ، إنه يغضب من هذا الاسم ، فأنزلت هذه الآية { </a:t>
            </a:r>
            <a:r>
              <a:rPr lang="ar-SA" sz="2800" dirty="0">
                <a:solidFill>
                  <a:schemeClr val="tx2">
                    <a:lumMod val="60000"/>
                    <a:lumOff val="40000"/>
                  </a:schemeClr>
                </a:solidFill>
              </a:rPr>
              <a:t>ولا تنابزوا بالألقاب </a:t>
            </a:r>
            <a:r>
              <a:rPr lang="ar-SA" sz="2800" dirty="0">
                <a:ln>
                  <a:solidFill>
                    <a:srgbClr val="009900"/>
                  </a:solidFill>
                </a:ln>
              </a:rPr>
              <a:t>}</a:t>
            </a:r>
            <a:r>
              <a:rPr lang="ar-SA" sz="2800" dirty="0">
                <a:ln>
                  <a:solidFill>
                    <a:srgbClr val="009900"/>
                  </a:solidFill>
                </a:ln>
                <a:hlinkClick r:id="rId3"/>
              </a:rPr>
              <a:t>[5]</a:t>
            </a:r>
            <a:r>
              <a:rPr lang="ar-SA" sz="2800" dirty="0">
                <a:ln>
                  <a:solidFill>
                    <a:srgbClr val="009900"/>
                  </a:solidFill>
                </a:ln>
              </a:rPr>
              <a:t> .</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692696"/>
            <a:ext cx="9289032" cy="5632311"/>
          </a:xfrm>
          <a:prstGeom prst="rect">
            <a:avLst/>
          </a:prstGeom>
        </p:spPr>
        <p:txBody>
          <a:bodyPr wrap="square">
            <a:spAutoFit/>
          </a:bodyPr>
          <a:lstStyle/>
          <a:p>
            <a:pPr algn="ctr" rtl="1"/>
            <a:r>
              <a:rPr lang="ar-SA" sz="4000" dirty="0">
                <a:ln>
                  <a:solidFill>
                    <a:srgbClr val="009900"/>
                  </a:solidFill>
                </a:ln>
              </a:rPr>
              <a:t>-التنبيه على خطر أمراض اجتماعية معينة يجب أن تحارب </a:t>
            </a:r>
            <a:r>
              <a:rPr lang="ar-SA" sz="4000" dirty="0">
                <a:ln>
                  <a:solidFill>
                    <a:srgbClr val="009900"/>
                  </a:solidFill>
                </a:ln>
                <a:hlinkClick r:id="rId2"/>
              </a:rPr>
              <a:t>في</a:t>
            </a:r>
            <a:r>
              <a:rPr lang="ar-SA" sz="4000" dirty="0">
                <a:ln>
                  <a:solidFill>
                    <a:srgbClr val="009900"/>
                  </a:solidFill>
                </a:ln>
              </a:rPr>
              <a:t> المجتمع المسلم وهي </a:t>
            </a:r>
            <a:r>
              <a:rPr lang="ar-SA" sz="4000" dirty="0" smtClean="0">
                <a:ln>
                  <a:solidFill>
                    <a:srgbClr val="009900"/>
                  </a:solidFill>
                </a:ln>
              </a:rPr>
              <a:t>:</a:t>
            </a:r>
          </a:p>
          <a:p>
            <a:pPr algn="ctr" rtl="1"/>
            <a:r>
              <a:rPr lang="ar-SA" sz="4000" dirty="0" smtClean="0">
                <a:ln>
                  <a:solidFill>
                    <a:srgbClr val="009900"/>
                  </a:solidFill>
                </a:ln>
              </a:rPr>
              <a:t> </a:t>
            </a:r>
            <a:r>
              <a:rPr lang="ar-SA" sz="4000" dirty="0">
                <a:ln>
                  <a:solidFill>
                    <a:srgbClr val="009900"/>
                  </a:solidFill>
                </a:ln>
              </a:rPr>
              <a:t>(سوء الظن، والتجسس، والغيبة، والنميمة) </a:t>
            </a:r>
            <a:endParaRPr lang="ar-SA" sz="4000" dirty="0" smtClean="0">
              <a:ln>
                <a:solidFill>
                  <a:srgbClr val="009900"/>
                </a:solidFill>
              </a:ln>
            </a:endParaRPr>
          </a:p>
          <a:p>
            <a:pPr algn="ctr" rtl="1"/>
            <a:r>
              <a:rPr lang="ar-SA" sz="4000" dirty="0" smtClean="0">
                <a:ln>
                  <a:solidFill>
                    <a:srgbClr val="009900"/>
                  </a:solidFill>
                </a:ln>
              </a:rPr>
              <a:t>وهي </a:t>
            </a:r>
            <a:r>
              <a:rPr lang="ar-SA" sz="4000" dirty="0">
                <a:ln>
                  <a:solidFill>
                    <a:srgbClr val="009900"/>
                  </a:solidFill>
                </a:ln>
              </a:rPr>
              <a:t>أمراض وبائية لا يكاد أن يسلم منها مجتمع مما يوجب التيقظ لعلاجها وعدم الاستجابة لأصحابها ونبذهم اجتماعيا.</a:t>
            </a:r>
          </a:p>
          <a:p>
            <a:pPr algn="ctr" rtl="1"/>
            <a:r>
              <a:rPr lang="ar-SA" sz="4000" dirty="0">
                <a:ln>
                  <a:solidFill>
                    <a:srgbClr val="009900"/>
                  </a:solidFill>
                </a:ln>
              </a:rPr>
              <a:t>13-بيان حقيقة بيلوجية وهي المساواة بين الناس وأنه لا فضل لأحدهم على أحد إلا بأمر خارجي هو تقوى الله عز وجل </a:t>
            </a:r>
            <a:r>
              <a:rPr lang="ar-SA" sz="4000" dirty="0"/>
              <a:t>.</a:t>
            </a: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0528" y="1412776"/>
            <a:ext cx="9649072" cy="4401205"/>
          </a:xfrm>
          <a:prstGeom prst="rect">
            <a:avLst/>
          </a:prstGeom>
        </p:spPr>
        <p:txBody>
          <a:bodyPr wrap="square">
            <a:spAutoFit/>
          </a:bodyPr>
          <a:lstStyle/>
          <a:p>
            <a:pPr algn="ctr" rtl="1"/>
            <a:r>
              <a:rPr lang="ar-SA" sz="4000" dirty="0">
                <a:ln>
                  <a:solidFill>
                    <a:srgbClr val="009900"/>
                  </a:solidFill>
                </a:ln>
              </a:rPr>
              <a:t>بيان ذم سكنى البادية لما يسفر عنه من </a:t>
            </a:r>
            <a:r>
              <a:rPr lang="ar-SA" sz="4000" dirty="0" smtClean="0">
                <a:ln>
                  <a:solidFill>
                    <a:srgbClr val="009900"/>
                  </a:solidFill>
                </a:ln>
              </a:rPr>
              <a:t>أخلاق</a:t>
            </a:r>
          </a:p>
          <a:p>
            <a:pPr algn="ctr" rtl="1"/>
            <a:r>
              <a:rPr lang="ar-SA" sz="4000" dirty="0" smtClean="0">
                <a:ln>
                  <a:solidFill>
                    <a:srgbClr val="009900"/>
                  </a:solidFill>
                </a:ln>
              </a:rPr>
              <a:t> </a:t>
            </a:r>
            <a:r>
              <a:rPr lang="ar-SA" sz="4000" dirty="0">
                <a:ln>
                  <a:solidFill>
                    <a:srgbClr val="009900"/>
                  </a:solidFill>
                </a:ln>
              </a:rPr>
              <a:t>ملازمة الحيوان والوحوش والقفار </a:t>
            </a:r>
            <a:endParaRPr lang="ar-SA" sz="4000" dirty="0" smtClean="0">
              <a:ln>
                <a:solidFill>
                  <a:srgbClr val="009900"/>
                </a:solidFill>
              </a:ln>
            </a:endParaRPr>
          </a:p>
          <a:p>
            <a:pPr algn="ctr" rtl="1"/>
            <a:r>
              <a:rPr lang="ar-SA" sz="4000" dirty="0" smtClean="0">
                <a:ln>
                  <a:solidFill>
                    <a:srgbClr val="009900"/>
                  </a:solidFill>
                </a:ln>
              </a:rPr>
              <a:t>وقلة </a:t>
            </a:r>
            <a:r>
              <a:rPr lang="ar-SA" sz="4000" dirty="0">
                <a:ln>
                  <a:solidFill>
                    <a:srgbClr val="009900"/>
                  </a:solidFill>
                </a:ln>
              </a:rPr>
              <a:t>الماء والزاد مما ينعكس غالبا </a:t>
            </a:r>
            <a:r>
              <a:rPr lang="ar-SA" sz="4000" dirty="0" smtClean="0">
                <a:ln>
                  <a:solidFill>
                    <a:srgbClr val="009900"/>
                  </a:solidFill>
                </a:ln>
              </a:rPr>
              <a:t>على</a:t>
            </a:r>
          </a:p>
          <a:p>
            <a:pPr algn="ctr" rtl="1"/>
            <a:r>
              <a:rPr lang="ar-SA" sz="4000" dirty="0" smtClean="0">
                <a:ln>
                  <a:solidFill>
                    <a:srgbClr val="009900"/>
                  </a:solidFill>
                </a:ln>
              </a:rPr>
              <a:t> </a:t>
            </a:r>
            <a:r>
              <a:rPr lang="ar-SA" sz="4000" dirty="0">
                <a:ln>
                  <a:solidFill>
                    <a:srgbClr val="009900"/>
                  </a:solidFill>
                </a:ln>
              </a:rPr>
              <a:t>أخلاق ساكنيها إلا إذا تأدبوا بمثل </a:t>
            </a:r>
            <a:endParaRPr lang="ar-SA" sz="4000" dirty="0" smtClean="0">
              <a:ln>
                <a:solidFill>
                  <a:srgbClr val="009900"/>
                </a:solidFill>
              </a:ln>
            </a:endParaRPr>
          </a:p>
          <a:p>
            <a:pPr algn="ctr" rtl="1"/>
            <a:r>
              <a:rPr lang="ar-SA" sz="4000" dirty="0" smtClean="0">
                <a:ln>
                  <a:solidFill>
                    <a:srgbClr val="009900"/>
                  </a:solidFill>
                </a:ln>
              </a:rPr>
              <a:t>هذه </a:t>
            </a:r>
            <a:r>
              <a:rPr lang="ar-SA" sz="4000" dirty="0">
                <a:ln>
                  <a:solidFill>
                    <a:srgbClr val="009900"/>
                  </a:solidFill>
                </a:ln>
              </a:rPr>
              <a:t>الآداب الإسلامية الر</a:t>
            </a:r>
            <a:r>
              <a:rPr lang="ar-SA" sz="4000" dirty="0">
                <a:ln>
                  <a:solidFill>
                    <a:srgbClr val="009900"/>
                  </a:solidFill>
                </a:ln>
                <a:hlinkClick r:id="rId2"/>
              </a:rPr>
              <a:t>في</a:t>
            </a:r>
            <a:r>
              <a:rPr lang="ar-SA" sz="4000" dirty="0">
                <a:ln>
                  <a:solidFill>
                    <a:srgbClr val="009900"/>
                  </a:solidFill>
                </a:ln>
              </a:rPr>
              <a:t>عة.</a:t>
            </a:r>
          </a:p>
          <a:p>
            <a:pPr algn="ctr" rtl="1"/>
            <a:r>
              <a:rPr lang="ar-SA" sz="4000" dirty="0">
                <a:ln>
                  <a:solidFill>
                    <a:srgbClr val="009900"/>
                  </a:solidFill>
                </a:ln>
              </a:rPr>
              <a:t>          ويجب أن يلاحظ أن وصف (الأعراب) لايخص العرب –كما يتوهم البعض- بل هو عام </a:t>
            </a:r>
            <a:r>
              <a:rPr lang="ar-SA" sz="4000" dirty="0">
                <a:ln>
                  <a:solidFill>
                    <a:srgbClr val="009900"/>
                  </a:solidFill>
                </a:ln>
                <a:hlinkClick r:id="rId2"/>
              </a:rPr>
              <a:t>في</a:t>
            </a:r>
            <a:r>
              <a:rPr lang="ar-SA" sz="4000" dirty="0">
                <a:ln>
                  <a:solidFill>
                    <a:srgbClr val="009900"/>
                  </a:solidFill>
                </a:ln>
              </a:rPr>
              <a:t> كل من بدا.</a:t>
            </a: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484784"/>
            <a:ext cx="9144000" cy="3108543"/>
          </a:xfrm>
          <a:prstGeom prst="rect">
            <a:avLst/>
          </a:prstGeom>
        </p:spPr>
        <p:txBody>
          <a:bodyPr wrap="square">
            <a:spAutoFit/>
          </a:bodyPr>
          <a:lstStyle/>
          <a:p>
            <a:pPr algn="ctr" rtl="1"/>
            <a:r>
              <a:rPr lang="ar-SA" sz="3200" dirty="0" smtClean="0">
                <a:ln>
                  <a:solidFill>
                    <a:srgbClr val="009900"/>
                  </a:solidFill>
                </a:ln>
              </a:rPr>
              <a:t>15-بيان </a:t>
            </a:r>
            <a:r>
              <a:rPr lang="ar-SA" sz="3200" dirty="0">
                <a:ln>
                  <a:solidFill>
                    <a:srgbClr val="009900"/>
                  </a:solidFill>
                </a:ln>
              </a:rPr>
              <a:t>بعض صفات المؤمنين</a:t>
            </a:r>
            <a:r>
              <a:rPr lang="ar-SA" sz="3200" dirty="0" smtClean="0">
                <a:ln>
                  <a:solidFill>
                    <a:srgbClr val="009900"/>
                  </a:solidFill>
                </a:ln>
              </a:rPr>
              <a:t>.</a:t>
            </a:r>
          </a:p>
          <a:p>
            <a:pPr algn="ctr" rtl="1"/>
            <a:endParaRPr lang="ar-SA" sz="3200" dirty="0">
              <a:ln>
                <a:solidFill>
                  <a:srgbClr val="009900"/>
                </a:solidFill>
              </a:ln>
            </a:endParaRPr>
          </a:p>
          <a:p>
            <a:pPr algn="ctr" rtl="1"/>
            <a:r>
              <a:rPr lang="ar-SA" sz="3200" dirty="0">
                <a:ln>
                  <a:solidFill>
                    <a:srgbClr val="009900"/>
                  </a:solidFill>
                </a:ln>
              </a:rPr>
              <a:t>16-ضرورة إدراك نعمة الله على العبد ومعرفته أن الله هو صاحب المن والفضل.</a:t>
            </a:r>
          </a:p>
          <a:p>
            <a:pPr algn="ctr" rtl="1"/>
            <a:r>
              <a:rPr lang="ar-SA" sz="3200" dirty="0">
                <a:ln>
                  <a:solidFill>
                    <a:srgbClr val="009900"/>
                  </a:solidFill>
                </a:ln>
              </a:rPr>
              <a:t>17-بيان علم الله الشامل للمغيبات، زادنا الله وإياكم من علمه ونفعنا بما علمنا وصلى الله وسلم على سيدنا محمد وأله وصحبه.</a:t>
            </a: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1484784"/>
            <a:ext cx="8064896" cy="2123658"/>
          </a:xfrm>
          <a:prstGeom prst="rect">
            <a:avLst/>
          </a:prstGeom>
        </p:spPr>
        <p:txBody>
          <a:bodyPr wrap="square">
            <a:spAutoFit/>
          </a:bodyPr>
          <a:lstStyle/>
          <a:p>
            <a:pPr algn="ctr"/>
            <a:r>
              <a:rPr lang="ar-SA" sz="4400" b="1" dirty="0">
                <a:ln>
                  <a:solidFill>
                    <a:schemeClr val="tx1"/>
                  </a:solidFill>
                </a:ln>
                <a:solidFill>
                  <a:srgbClr val="009900"/>
                </a:solidFill>
              </a:rPr>
              <a:t>موضوعها</a:t>
            </a:r>
            <a:r>
              <a:rPr lang="ar-SA" sz="4400" b="1" dirty="0" smtClean="0">
                <a:ln>
                  <a:solidFill>
                    <a:schemeClr val="tx1"/>
                  </a:solidFill>
                </a:ln>
                <a:solidFill>
                  <a:srgbClr val="009900"/>
                </a:solidFill>
              </a:rPr>
              <a:t>:</a:t>
            </a:r>
          </a:p>
          <a:p>
            <a:pPr algn="ctr"/>
            <a:r>
              <a:rPr lang="ar-SA" sz="4400" dirty="0">
                <a:ln>
                  <a:solidFill>
                    <a:srgbClr val="009900"/>
                  </a:solidFill>
                </a:ln>
              </a:rPr>
              <a:t> الأمر بالأخلاق والآداب </a:t>
            </a:r>
            <a:r>
              <a:rPr lang="ar-SA" sz="4400" dirty="0">
                <a:ln>
                  <a:solidFill>
                    <a:srgbClr val="009900"/>
                  </a:solidFill>
                </a:ln>
                <a:hlinkClick r:id="rId2"/>
              </a:rPr>
              <a:t>الاجتماعية</a:t>
            </a:r>
            <a:r>
              <a:rPr lang="ar-SA" sz="4400" dirty="0">
                <a:ln>
                  <a:solidFill>
                    <a:srgbClr val="009900"/>
                  </a:solidFill>
                </a:ln>
              </a:rPr>
              <a:t> والتحذير من أضدادها.</a:t>
            </a:r>
            <a:endParaRPr lang="en-US" sz="4400" dirty="0">
              <a:ln>
                <a:solidFill>
                  <a:srgbClr val="009900"/>
                </a:solidFill>
              </a:ln>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0.05"/>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2"/>
                                          </p:val>
                                        </p:tav>
                                        <p:tav tm="100000">
                                          <p:val>
                                            <p:strVal val="#ppt_x"/>
                                          </p:val>
                                        </p:tav>
                                      </p:tavLst>
                                    </p:anim>
                                    <p:anim calcmode="lin" valueType="num">
                                      <p:cBhvr>
                                        <p:cTn id="10" dur="2000" fill="hold"/>
                                        <p:tgtEl>
                                          <p:spTgt spid="2"/>
                                        </p:tgtEl>
                                        <p:attrNameLst>
                                          <p:attrName>ppt_y</p:attrName>
                                        </p:attrNameLst>
                                      </p:cBhvr>
                                      <p:tavLst>
                                        <p:tav tm="0">
                                          <p:val>
                                            <p:strVal val="#ppt_y"/>
                                          </p:val>
                                        </p:tav>
                                        <p:tav tm="100000">
                                          <p:val>
                                            <p:strVal val="#ppt_y"/>
                                          </p:val>
                                        </p:tav>
                                      </p:tavLst>
                                    </p:anim>
                                    <p:animEffect transition="in" filter="fade">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32048" y="980728"/>
            <a:ext cx="8244408" cy="4647426"/>
          </a:xfrm>
          <a:prstGeom prst="rect">
            <a:avLst/>
          </a:prstGeom>
        </p:spPr>
        <p:txBody>
          <a:bodyPr wrap="square">
            <a:spAutoFit/>
          </a:bodyPr>
          <a:lstStyle/>
          <a:p>
            <a:pPr algn="ctr" rtl="1"/>
            <a:r>
              <a:rPr lang="ar-SA" sz="4000" b="1" dirty="0">
                <a:ln>
                  <a:solidFill>
                    <a:schemeClr val="tx1"/>
                  </a:solidFill>
                </a:ln>
                <a:solidFill>
                  <a:srgbClr val="009900"/>
                </a:solidFill>
              </a:rPr>
              <a:t>موجز إجمالي عن ال</a:t>
            </a:r>
            <a:r>
              <a:rPr lang="ar-SA" sz="4000" b="1" dirty="0">
                <a:ln>
                  <a:solidFill>
                    <a:schemeClr val="tx1"/>
                  </a:solidFill>
                </a:ln>
                <a:solidFill>
                  <a:srgbClr val="009900"/>
                </a:solidFill>
                <a:hlinkClick r:id="rId2"/>
              </a:rPr>
              <a:t>سورة</a:t>
            </a:r>
            <a:r>
              <a:rPr lang="ar-SA" sz="4000" b="1" dirty="0">
                <a:ln>
                  <a:solidFill>
                    <a:schemeClr val="tx1"/>
                  </a:solidFill>
                </a:ln>
                <a:solidFill>
                  <a:srgbClr val="009900"/>
                </a:solidFill>
              </a:rPr>
              <a:t>:</a:t>
            </a:r>
            <a:endParaRPr lang="ar-SA" sz="4000" dirty="0">
              <a:ln>
                <a:solidFill>
                  <a:schemeClr val="tx1"/>
                </a:solidFill>
              </a:ln>
              <a:solidFill>
                <a:srgbClr val="009900"/>
              </a:solidFill>
            </a:endParaRPr>
          </a:p>
          <a:p>
            <a:pPr algn="ctr" rtl="1"/>
            <a:r>
              <a:rPr lang="ar-SA" sz="3200" dirty="0">
                <a:ln>
                  <a:solidFill>
                    <a:srgbClr val="009900"/>
                  </a:solidFill>
                </a:ln>
              </a:rPr>
              <a:t>اشتملت ال</a:t>
            </a:r>
            <a:r>
              <a:rPr lang="ar-SA" sz="3200" dirty="0">
                <a:ln>
                  <a:solidFill>
                    <a:srgbClr val="009900"/>
                  </a:solidFill>
                </a:ln>
                <a:hlinkClick r:id="rId2"/>
              </a:rPr>
              <a:t>سورة</a:t>
            </a:r>
            <a:r>
              <a:rPr lang="ar-SA" sz="3200" dirty="0">
                <a:ln>
                  <a:solidFill>
                    <a:srgbClr val="009900"/>
                  </a:solidFill>
                </a:ln>
              </a:rPr>
              <a:t> الكريمة على خمس نداءات أربع منها للمؤمنين وواحد لجميع الناس</a:t>
            </a:r>
          </a:p>
          <a:p>
            <a:pPr algn="ctr" rtl="1"/>
            <a:r>
              <a:rPr lang="ar-SA" sz="3200" dirty="0">
                <a:ln>
                  <a:solidFill>
                    <a:srgbClr val="009900"/>
                  </a:solidFill>
                </a:ln>
              </a:rPr>
              <a:t>ويلاحظ أن نداءات الإيمان أتت بعدها أحكام تكلي</a:t>
            </a:r>
            <a:r>
              <a:rPr lang="ar-SA" sz="3200" dirty="0">
                <a:ln>
                  <a:solidFill>
                    <a:srgbClr val="009900"/>
                  </a:solidFill>
                </a:ln>
                <a:hlinkClick r:id="rId2"/>
              </a:rPr>
              <a:t>في</a:t>
            </a:r>
            <a:r>
              <a:rPr lang="ar-SA" sz="3200" dirty="0">
                <a:ln>
                  <a:solidFill>
                    <a:srgbClr val="009900"/>
                  </a:solidFill>
                </a:ln>
              </a:rPr>
              <a:t>ة، بينما نداء الناس جاء بعد خبر عن حقائق أساسية تعني الجميع وهي أن أصلهم واحد وأنه كثرهم وجعلهم شعوبا وقبائل لحكمة اجتماعية هي أن يتعارفوا ،وأن أكرمهم وأفضلهم عند الله هو أتقاهم له وأكثرهم طاعة لأوامره، وما دام ذلك هو المقياس الصحيح للتفاضل عند الله يجب أن يكون هو مقياس التفاضل عند عبيده</a:t>
            </a:r>
            <a:r>
              <a:rPr lang="ar-SA" sz="2400" dirty="0">
                <a:ln>
                  <a:solidFill>
                    <a:srgbClr val="009900"/>
                  </a:solidFill>
                </a:ln>
              </a:rPr>
              <a: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75856" y="332656"/>
            <a:ext cx="5594752" cy="584775"/>
          </a:xfrm>
          <a:prstGeom prst="rect">
            <a:avLst/>
          </a:prstGeom>
        </p:spPr>
        <p:txBody>
          <a:bodyPr wrap="square">
            <a:spAutoFit/>
          </a:bodyPr>
          <a:lstStyle/>
          <a:p>
            <a:r>
              <a:rPr lang="ar-SA" sz="3200" b="1" dirty="0" smtClean="0">
                <a:ln>
                  <a:solidFill>
                    <a:schemeClr val="tx1"/>
                  </a:solidFill>
                </a:ln>
                <a:solidFill>
                  <a:srgbClr val="009900"/>
                </a:solidFill>
                <a:effectLst>
                  <a:glow rad="101600">
                    <a:schemeClr val="accent3">
                      <a:satMod val="175000"/>
                      <a:alpha val="40000"/>
                    </a:schemeClr>
                  </a:glow>
                </a:effectLst>
              </a:rPr>
              <a:t>أهم تلك الآداب والأخلاق والأحكام فهو:</a:t>
            </a:r>
            <a:endParaRPr lang="en-US" sz="3200" dirty="0">
              <a:ln>
                <a:solidFill>
                  <a:schemeClr val="tx1"/>
                </a:solidFill>
              </a:ln>
              <a:solidFill>
                <a:srgbClr val="009900"/>
              </a:solidFill>
              <a:effectLst>
                <a:glow rad="101600">
                  <a:schemeClr val="accent3">
                    <a:satMod val="175000"/>
                    <a:alpha val="40000"/>
                  </a:schemeClr>
                </a:glow>
              </a:effectLst>
            </a:endParaRPr>
          </a:p>
        </p:txBody>
      </p:sp>
      <p:sp>
        <p:nvSpPr>
          <p:cNvPr id="3" name="مستطيل 2"/>
          <p:cNvSpPr/>
          <p:nvPr/>
        </p:nvSpPr>
        <p:spPr>
          <a:xfrm>
            <a:off x="251520" y="1268760"/>
            <a:ext cx="8460432" cy="1815882"/>
          </a:xfrm>
          <a:prstGeom prst="rect">
            <a:avLst/>
          </a:prstGeom>
        </p:spPr>
        <p:txBody>
          <a:bodyPr wrap="square">
            <a:spAutoFit/>
          </a:bodyPr>
          <a:lstStyle/>
          <a:p>
            <a:pPr algn="r"/>
            <a:r>
              <a:rPr lang="ar-SA" sz="2800" dirty="0">
                <a:ln>
                  <a:solidFill>
                    <a:srgbClr val="009900"/>
                  </a:solidFill>
                </a:ln>
              </a:rPr>
              <a:t>-وجوب احترام النبي صلى الله عليه وسلم وتوقيره وعدم التقدم بين يديه بالرأي أو بالأمر أو النهي أوبشيء آخر، وذلك هو الأدب مع العلماء(قاله ابن عطية) والآباء والمربيين، ويدخل </a:t>
            </a:r>
            <a:r>
              <a:rPr lang="ar-SA" sz="2800" dirty="0">
                <a:ln>
                  <a:solidFill>
                    <a:srgbClr val="009900"/>
                  </a:solidFill>
                </a:ln>
                <a:hlinkClick r:id="rId2"/>
              </a:rPr>
              <a:t>في</a:t>
            </a:r>
            <a:r>
              <a:rPr lang="ar-SA" sz="2800" dirty="0">
                <a:ln>
                  <a:solidFill>
                    <a:srgbClr val="009900"/>
                  </a:solidFill>
                </a:ln>
              </a:rPr>
              <a:t>ه وجوب الوقوف عند شرع الله كتابا وسنة وعدم مخالتهما</a:t>
            </a:r>
            <a:endParaRPr lang="en-US" sz="2800" dirty="0">
              <a:ln>
                <a:solidFill>
                  <a:srgbClr val="009900"/>
                </a:solidFill>
              </a:ln>
            </a:endParaRPr>
          </a:p>
        </p:txBody>
      </p:sp>
      <p:sp>
        <p:nvSpPr>
          <p:cNvPr id="4" name="مستطيل 3"/>
          <p:cNvSpPr/>
          <p:nvPr/>
        </p:nvSpPr>
        <p:spPr>
          <a:xfrm>
            <a:off x="971600" y="3356992"/>
            <a:ext cx="7848872" cy="2308324"/>
          </a:xfrm>
          <a:prstGeom prst="rect">
            <a:avLst/>
          </a:prstGeom>
        </p:spPr>
        <p:txBody>
          <a:bodyPr wrap="square">
            <a:spAutoFit/>
          </a:bodyPr>
          <a:lstStyle/>
          <a:p>
            <a:pPr algn="r"/>
            <a:r>
              <a:rPr lang="ar-SA" sz="2400" dirty="0">
                <a:ln>
                  <a:solidFill>
                    <a:srgbClr val="009900"/>
                  </a:solidFill>
                </a:ln>
              </a:rPr>
              <a:t>روى البخاري من حديث عبد الله بن الزبير  أنه قدم ركب من بني تميم على النبي صلى الله عليه وسلم ، فقال أبو بكر : أمر القعقاع بن معبد ، وقال عمر بل أمر الأقرع بن حابس . فقال أبو بكر : ما أردت إلى –أو إلا- خلا</a:t>
            </a:r>
            <a:r>
              <a:rPr lang="ar-SA" sz="2400" dirty="0">
                <a:ln>
                  <a:solidFill>
                    <a:srgbClr val="009900"/>
                  </a:solidFill>
                </a:ln>
                <a:hlinkClick r:id="rId2"/>
              </a:rPr>
              <a:t>في</a:t>
            </a:r>
            <a:r>
              <a:rPr lang="ar-SA" sz="2400" dirty="0">
                <a:ln>
                  <a:solidFill>
                    <a:srgbClr val="009900"/>
                  </a:solidFill>
                </a:ln>
              </a:rPr>
              <a:t> ، فقال عمر : ما أردت خلافك ، فتماريا حتى ارتفعت أصواتهما ، فنزل </a:t>
            </a:r>
            <a:r>
              <a:rPr lang="ar-SA" sz="2400" dirty="0">
                <a:ln>
                  <a:solidFill>
                    <a:srgbClr val="009900"/>
                  </a:solidFill>
                </a:ln>
                <a:hlinkClick r:id="rId2"/>
              </a:rPr>
              <a:t>في</a:t>
            </a:r>
            <a:r>
              <a:rPr lang="ar-SA" sz="2400" dirty="0">
                <a:ln>
                  <a:solidFill>
                    <a:srgbClr val="009900"/>
                  </a:solidFill>
                </a:ln>
              </a:rPr>
              <a:t> ذلك : </a:t>
            </a:r>
            <a:endParaRPr lang="ar-SA" sz="2400" dirty="0" smtClean="0">
              <a:ln>
                <a:solidFill>
                  <a:srgbClr val="009900"/>
                </a:solidFill>
              </a:ln>
            </a:endParaRPr>
          </a:p>
          <a:p>
            <a:pPr algn="r"/>
            <a:r>
              <a:rPr lang="ar-SA" sz="2400" dirty="0" smtClean="0">
                <a:ln>
                  <a:solidFill>
                    <a:srgbClr val="009900"/>
                  </a:solidFill>
                </a:ln>
              </a:rPr>
              <a:t>{ </a:t>
            </a:r>
            <a:r>
              <a:rPr lang="ar-SA" sz="2400" dirty="0">
                <a:solidFill>
                  <a:srgbClr val="00B0F0"/>
                </a:solidFill>
              </a:rPr>
              <a:t>يا أيها الذين آمنوا لا تقدموا بين يدي الله ورسوله</a:t>
            </a:r>
            <a:r>
              <a:rPr lang="ar-SA" sz="2400" dirty="0">
                <a:ln>
                  <a:solidFill>
                    <a:srgbClr val="009900"/>
                  </a:solidFill>
                </a:ln>
              </a:rPr>
              <a:t> </a:t>
            </a:r>
            <a:r>
              <a:rPr lang="ar-SA" sz="2400" dirty="0" smtClean="0">
                <a:ln>
                  <a:solidFill>
                    <a:srgbClr val="009900"/>
                  </a:solidFill>
                </a:ln>
              </a:rPr>
              <a:t>}</a:t>
            </a:r>
          </a:p>
          <a:p>
            <a:pPr algn="r"/>
            <a:r>
              <a:rPr lang="ar-SA" sz="2400" dirty="0" smtClean="0">
                <a:ln>
                  <a:solidFill>
                    <a:srgbClr val="009900"/>
                  </a:solidFill>
                </a:ln>
              </a:rPr>
              <a:t> </a:t>
            </a:r>
            <a:r>
              <a:rPr lang="ar-SA" sz="2400" dirty="0">
                <a:ln>
                  <a:solidFill>
                    <a:srgbClr val="009900"/>
                  </a:solidFill>
                </a:ln>
              </a:rPr>
              <a:t>حتى انقضت الآية</a:t>
            </a:r>
            <a:r>
              <a:rPr lang="ar-SA" sz="2400" dirty="0">
                <a:ln>
                  <a:solidFill>
                    <a:srgbClr val="009900"/>
                  </a:solidFill>
                </a:ln>
                <a:hlinkClick r:id="rId3"/>
              </a:rPr>
              <a:t>[1]</a:t>
            </a:r>
            <a:r>
              <a:rPr lang="ar-SA" sz="2400" dirty="0">
                <a:ln>
                  <a:solidFill>
                    <a:srgbClr val="009900"/>
                  </a:solidFill>
                </a:ln>
              </a:rPr>
              <a:t> </a:t>
            </a:r>
            <a:endParaRPr lang="en-US" sz="2400" dirty="0">
              <a:ln>
                <a:solidFill>
                  <a:srgbClr val="009900"/>
                </a:solidFill>
              </a:ln>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0" presetClass="entr" presetSubtype="0" decel="10000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2000" fill="hold"/>
                                        <p:tgtEl>
                                          <p:spTgt spid="3"/>
                                        </p:tgtEl>
                                        <p:attrNameLst>
                                          <p:attrName>ppt_w</p:attrName>
                                        </p:attrNameLst>
                                      </p:cBhvr>
                                      <p:tavLst>
                                        <p:tav tm="0">
                                          <p:val>
                                            <p:strVal val="#ppt_w+.3"/>
                                          </p:val>
                                        </p:tav>
                                        <p:tav tm="100000">
                                          <p:val>
                                            <p:strVal val="#ppt_w"/>
                                          </p:val>
                                        </p:tav>
                                      </p:tavLst>
                                    </p:anim>
                                    <p:anim calcmode="lin" valueType="num">
                                      <p:cBhvr>
                                        <p:cTn id="14" dur="2000" fill="hold"/>
                                        <p:tgtEl>
                                          <p:spTgt spid="3"/>
                                        </p:tgtEl>
                                        <p:attrNameLst>
                                          <p:attrName>ppt_h</p:attrName>
                                        </p:attrNameLst>
                                      </p:cBhvr>
                                      <p:tavLst>
                                        <p:tav tm="0">
                                          <p:val>
                                            <p:strVal val="#ppt_h"/>
                                          </p:val>
                                        </p:tav>
                                        <p:tav tm="100000">
                                          <p:val>
                                            <p:strVal val="#ppt_h"/>
                                          </p:val>
                                        </p:tav>
                                      </p:tavLst>
                                    </p:anim>
                                    <p:animEffect transition="in" filter="fade">
                                      <p:cBhvr>
                                        <p:cTn id="15" dur="20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3000" fill="hold"/>
                                        <p:tgtEl>
                                          <p:spTgt spid="4"/>
                                        </p:tgtEl>
                                        <p:attrNameLst>
                                          <p:attrName>ppt_w</p:attrName>
                                        </p:attrNameLst>
                                      </p:cBhvr>
                                      <p:tavLst>
                                        <p:tav tm="0">
                                          <p:val>
                                            <p:fltVal val="0"/>
                                          </p:val>
                                        </p:tav>
                                        <p:tav tm="100000">
                                          <p:val>
                                            <p:strVal val="#ppt_w"/>
                                          </p:val>
                                        </p:tav>
                                      </p:tavLst>
                                    </p:anim>
                                    <p:anim calcmode="lin" valueType="num">
                                      <p:cBhvr>
                                        <p:cTn id="21" dur="3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9632" y="1052736"/>
            <a:ext cx="7470576" cy="830997"/>
          </a:xfrm>
          <a:prstGeom prst="rect">
            <a:avLst/>
          </a:prstGeom>
        </p:spPr>
        <p:txBody>
          <a:bodyPr wrap="square">
            <a:spAutoFit/>
          </a:bodyPr>
          <a:lstStyle/>
          <a:p>
            <a:pPr algn="r"/>
            <a:r>
              <a:rPr lang="ar-SA" sz="2400" dirty="0" smtClean="0">
                <a:ln>
                  <a:solidFill>
                    <a:srgbClr val="009900"/>
                  </a:solidFill>
                </a:ln>
              </a:rPr>
              <a:t>-حرمة رفع الصوت بين يديه ويشمل ذلك رفع الصوت </a:t>
            </a:r>
            <a:r>
              <a:rPr lang="ar-SA" sz="2400" dirty="0" smtClean="0">
                <a:ln>
                  <a:solidFill>
                    <a:srgbClr val="009900"/>
                  </a:solidFill>
                </a:ln>
                <a:hlinkClick r:id="rId2"/>
              </a:rPr>
              <a:t>في</a:t>
            </a:r>
            <a:r>
              <a:rPr lang="ar-SA" sz="2400" dirty="0" smtClean="0">
                <a:ln>
                  <a:solidFill>
                    <a:srgbClr val="009900"/>
                  </a:solidFill>
                </a:ln>
              </a:rPr>
              <a:t>مسجده، وعند حديثه الشريف، ويلقي ذلك بظلاله على مجالس العلم والفضل.</a:t>
            </a:r>
            <a:endParaRPr lang="en-US" sz="2400" dirty="0">
              <a:ln>
                <a:solidFill>
                  <a:srgbClr val="009900"/>
                </a:solidFill>
              </a:ln>
            </a:endParaRPr>
          </a:p>
        </p:txBody>
      </p:sp>
      <p:sp>
        <p:nvSpPr>
          <p:cNvPr id="3" name="مستطيل 2"/>
          <p:cNvSpPr/>
          <p:nvPr/>
        </p:nvSpPr>
        <p:spPr>
          <a:xfrm>
            <a:off x="0" y="2060848"/>
            <a:ext cx="8783960" cy="4524315"/>
          </a:xfrm>
          <a:prstGeom prst="rect">
            <a:avLst/>
          </a:prstGeom>
        </p:spPr>
        <p:txBody>
          <a:bodyPr wrap="square">
            <a:spAutoFit/>
          </a:bodyPr>
          <a:lstStyle/>
          <a:p>
            <a:pPr algn="r"/>
            <a:r>
              <a:rPr lang="ar-SA" sz="2400" dirty="0">
                <a:ln>
                  <a:solidFill>
                    <a:srgbClr val="009900"/>
                  </a:solidFill>
                </a:ln>
              </a:rPr>
              <a:t>و</a:t>
            </a:r>
            <a:r>
              <a:rPr lang="ar-SA" sz="2400" dirty="0">
                <a:ln>
                  <a:solidFill>
                    <a:srgbClr val="009900"/>
                  </a:solidFill>
                </a:ln>
                <a:hlinkClick r:id="rId2"/>
              </a:rPr>
              <a:t>في</a:t>
            </a:r>
            <a:r>
              <a:rPr lang="ar-SA" sz="2400" dirty="0">
                <a:ln>
                  <a:solidFill>
                    <a:srgbClr val="009900"/>
                  </a:solidFill>
                </a:ln>
              </a:rPr>
              <a:t> مسلم من حديث أنس بن مالك ، أنه قال </a:t>
            </a:r>
            <a:r>
              <a:rPr lang="ar-SA" sz="2400" dirty="0" smtClean="0">
                <a:ln>
                  <a:solidFill>
                    <a:srgbClr val="009900"/>
                  </a:solidFill>
                </a:ln>
              </a:rPr>
              <a:t>:</a:t>
            </a:r>
          </a:p>
          <a:p>
            <a:pPr algn="r"/>
            <a:r>
              <a:rPr lang="ar-SA" sz="2400" dirty="0" smtClean="0">
                <a:ln>
                  <a:solidFill>
                    <a:srgbClr val="009900"/>
                  </a:solidFill>
                </a:ln>
              </a:rPr>
              <a:t> </a:t>
            </a:r>
            <a:r>
              <a:rPr lang="ar-SA" sz="2400" dirty="0">
                <a:ln>
                  <a:solidFill>
                    <a:srgbClr val="009900"/>
                  </a:solidFill>
                </a:ln>
              </a:rPr>
              <a:t>لما نزلت هذه الآية </a:t>
            </a:r>
            <a:r>
              <a:rPr lang="ar-SA" sz="2400" dirty="0" smtClean="0">
                <a:ln>
                  <a:solidFill>
                    <a:srgbClr val="009900"/>
                  </a:solidFill>
                </a:ln>
              </a:rPr>
              <a:t>:</a:t>
            </a:r>
          </a:p>
          <a:p>
            <a:pPr algn="r"/>
            <a:r>
              <a:rPr lang="ar-SA" sz="2400" dirty="0" smtClean="0">
                <a:ln>
                  <a:solidFill>
                    <a:srgbClr val="009900"/>
                  </a:solidFill>
                </a:ln>
              </a:rPr>
              <a:t> </a:t>
            </a:r>
            <a:r>
              <a:rPr lang="ar-SA" sz="2400" dirty="0">
                <a:ln>
                  <a:solidFill>
                    <a:srgbClr val="009900"/>
                  </a:solidFill>
                </a:ln>
              </a:rPr>
              <a:t>(</a:t>
            </a:r>
            <a:r>
              <a:rPr lang="ar-SA" sz="2400" dirty="0">
                <a:solidFill>
                  <a:srgbClr val="00B0F0"/>
                </a:solidFill>
              </a:rPr>
              <a:t>يا أيها الذين آمنوا لا ترفعوا أصواتكم فوق صوت النبي </a:t>
            </a:r>
            <a:r>
              <a:rPr lang="ar-SA" sz="2400" dirty="0">
                <a:ln>
                  <a:solidFill>
                    <a:srgbClr val="009900"/>
                  </a:solidFill>
                </a:ln>
              </a:rPr>
              <a:t>) </a:t>
            </a:r>
            <a:endParaRPr lang="ar-SA" sz="2400" dirty="0" smtClean="0">
              <a:ln>
                <a:solidFill>
                  <a:srgbClr val="009900"/>
                </a:solidFill>
              </a:ln>
            </a:endParaRPr>
          </a:p>
          <a:p>
            <a:pPr algn="r"/>
            <a:r>
              <a:rPr lang="ar-SA" sz="2400" dirty="0" smtClean="0">
                <a:ln>
                  <a:solidFill>
                    <a:srgbClr val="009900"/>
                  </a:solidFill>
                </a:ln>
              </a:rPr>
              <a:t>إلى </a:t>
            </a:r>
            <a:r>
              <a:rPr lang="ar-SA" sz="2400" dirty="0">
                <a:ln>
                  <a:solidFill>
                    <a:srgbClr val="009900"/>
                  </a:solidFill>
                </a:ln>
              </a:rPr>
              <a:t>آخر الآية . جلس ثابت بن قيس </a:t>
            </a:r>
            <a:r>
              <a:rPr lang="ar-SA" sz="2400" dirty="0">
                <a:ln>
                  <a:solidFill>
                    <a:srgbClr val="009900"/>
                  </a:solidFill>
                </a:ln>
                <a:hlinkClick r:id="rId2"/>
              </a:rPr>
              <a:t>في</a:t>
            </a:r>
            <a:r>
              <a:rPr lang="ar-SA" sz="2400" dirty="0">
                <a:ln>
                  <a:solidFill>
                    <a:srgbClr val="009900"/>
                  </a:solidFill>
                </a:ln>
              </a:rPr>
              <a:t>بيته وقال : أنا من أهل النار </a:t>
            </a:r>
            <a:r>
              <a:rPr lang="ar-SA" sz="2400" dirty="0" smtClean="0">
                <a:ln>
                  <a:solidFill>
                    <a:srgbClr val="009900"/>
                  </a:solidFill>
                </a:ln>
              </a:rPr>
              <a:t>.</a:t>
            </a:r>
          </a:p>
          <a:p>
            <a:pPr algn="r"/>
            <a:r>
              <a:rPr lang="ar-SA" sz="2400" dirty="0" smtClean="0">
                <a:ln>
                  <a:solidFill>
                    <a:srgbClr val="009900"/>
                  </a:solidFill>
                </a:ln>
              </a:rPr>
              <a:t> </a:t>
            </a:r>
            <a:r>
              <a:rPr lang="ar-SA" sz="2400" dirty="0">
                <a:ln>
                  <a:solidFill>
                    <a:srgbClr val="009900"/>
                  </a:solidFill>
                </a:ln>
              </a:rPr>
              <a:t>واحتبس عن النبي صلى الله عليه وسلم . فسأل النبي صلى الله عليه وسلم سعد بن معاذ فقال : </a:t>
            </a:r>
            <a:endParaRPr lang="ar-SA" sz="2400" dirty="0" smtClean="0">
              <a:ln>
                <a:solidFill>
                  <a:srgbClr val="009900"/>
                </a:solidFill>
              </a:ln>
            </a:endParaRPr>
          </a:p>
          <a:p>
            <a:pPr algn="r"/>
            <a:r>
              <a:rPr lang="ar-SA" sz="2400" dirty="0" smtClean="0">
                <a:ln>
                  <a:solidFill>
                    <a:srgbClr val="009900"/>
                  </a:solidFill>
                </a:ln>
              </a:rPr>
              <a:t>( </a:t>
            </a:r>
            <a:r>
              <a:rPr lang="ar-SA" sz="2400" dirty="0">
                <a:ln>
                  <a:solidFill>
                    <a:srgbClr val="009900"/>
                  </a:solidFill>
                </a:ln>
              </a:rPr>
              <a:t>يا أبا عمرو  ! ما شأن ثابت ؟ اشتكى ؟ ) . قال سعد : إنه لجاري . </a:t>
            </a:r>
            <a:endParaRPr lang="ar-SA" sz="2400" dirty="0" smtClean="0">
              <a:ln>
                <a:solidFill>
                  <a:srgbClr val="009900"/>
                </a:solidFill>
              </a:ln>
            </a:endParaRPr>
          </a:p>
          <a:p>
            <a:pPr algn="r"/>
            <a:r>
              <a:rPr lang="ar-SA" sz="2400" dirty="0" smtClean="0">
                <a:ln>
                  <a:solidFill>
                    <a:srgbClr val="009900"/>
                  </a:solidFill>
                </a:ln>
              </a:rPr>
              <a:t>وما </a:t>
            </a:r>
            <a:r>
              <a:rPr lang="ar-SA" sz="2400" dirty="0">
                <a:ln>
                  <a:solidFill>
                    <a:srgbClr val="009900"/>
                  </a:solidFill>
                </a:ln>
              </a:rPr>
              <a:t>علمت له بشكوى . قال فأتاه سعد فذكر له قول رسول الله صلى الله عليه وسلم . فقال ثابت : أنزلت هذه الآية ولقد علمت أني من أرفعكم صوتا على رسول الله صلى الله عليه وسلم فأنا من أهل النار ، فذكر ذلك سعد للنبي صلى الله عليه وسلم ، فقال رسول الله صلى الله عليه وسلم : </a:t>
            </a:r>
            <a:endParaRPr lang="ar-SA" sz="2400" dirty="0" smtClean="0">
              <a:ln>
                <a:solidFill>
                  <a:srgbClr val="009900"/>
                </a:solidFill>
              </a:ln>
            </a:endParaRPr>
          </a:p>
          <a:p>
            <a:pPr algn="r"/>
            <a:r>
              <a:rPr lang="ar-SA" sz="2400" dirty="0" smtClean="0">
                <a:ln>
                  <a:solidFill>
                    <a:srgbClr val="009900"/>
                  </a:solidFill>
                </a:ln>
              </a:rPr>
              <a:t>( </a:t>
            </a:r>
            <a:r>
              <a:rPr lang="ar-SA" sz="2400" dirty="0">
                <a:ln>
                  <a:solidFill>
                    <a:srgbClr val="009900"/>
                  </a:solidFill>
                </a:ln>
              </a:rPr>
              <a:t>بل هو من أهل الجنة </a:t>
            </a:r>
            <a:endParaRPr lang="en-US" sz="2400" dirty="0">
              <a:ln>
                <a:solidFill>
                  <a:srgbClr val="009900"/>
                </a:solidFill>
              </a:ln>
            </a:endParaRPr>
          </a:p>
        </p:txBody>
      </p:sp>
    </p:spTree>
  </p:cSld>
  <p:clrMapOvr>
    <a:masterClrMapping/>
  </p:clrMapOvr>
  <p:transition spd="slow">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31640" y="1340768"/>
            <a:ext cx="7567375" cy="1938992"/>
          </a:xfrm>
          <a:prstGeom prst="rect">
            <a:avLst/>
          </a:prstGeom>
        </p:spPr>
        <p:txBody>
          <a:bodyPr wrap="square">
            <a:spAutoFit/>
          </a:bodyPr>
          <a:lstStyle/>
          <a:p>
            <a:pPr algn="r"/>
            <a:r>
              <a:rPr lang="ar-SA" sz="4000" dirty="0">
                <a:ln>
                  <a:solidFill>
                    <a:srgbClr val="009900"/>
                  </a:solidFill>
                </a:ln>
              </a:rPr>
              <a:t>-وجوب تبجيله بألقابه الشريفة وحرمة تجريد اسمه، وأن ذلك هو الأدب عامة ولاسيما مع العلماء .</a:t>
            </a:r>
            <a:endParaRPr lang="en-US" sz="4000" dirty="0">
              <a:ln>
                <a:solidFill>
                  <a:srgbClr val="009900"/>
                </a:solidFill>
              </a:ln>
            </a:endParaRPr>
          </a:p>
        </p:txBody>
      </p:sp>
      <p:sp>
        <p:nvSpPr>
          <p:cNvPr id="3" name="مستطيل 2"/>
          <p:cNvSpPr/>
          <p:nvPr/>
        </p:nvSpPr>
        <p:spPr>
          <a:xfrm>
            <a:off x="971600" y="3717032"/>
            <a:ext cx="7974632" cy="2554545"/>
          </a:xfrm>
          <a:prstGeom prst="rect">
            <a:avLst/>
          </a:prstGeom>
        </p:spPr>
        <p:txBody>
          <a:bodyPr wrap="square">
            <a:spAutoFit/>
          </a:bodyPr>
          <a:lstStyle/>
          <a:p>
            <a:pPr algn="r"/>
            <a:r>
              <a:rPr lang="ar-SA" sz="4000" dirty="0">
                <a:ln>
                  <a:solidFill>
                    <a:srgbClr val="009900"/>
                  </a:solidFill>
                </a:ln>
              </a:rPr>
              <a:t>-ثناء الله على من يتأدبون بين يديه وبيان ما أعد لهم من الأجر والجزاء ، وذلك شامل لكل متأدب معه الآن ومع سنته الشريفة وأهل العلم وآل بيته صلى الله عليه وسلم.</a:t>
            </a:r>
            <a:endParaRPr lang="en-US" sz="4000" dirty="0">
              <a:ln>
                <a:solidFill>
                  <a:srgbClr val="009900"/>
                </a:solidFill>
              </a:ln>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4" presetClass="entr" presetSubtype="0" accel="10000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2000" fill="hold"/>
                                        <p:tgtEl>
                                          <p:spTgt spid="3"/>
                                        </p:tgtEl>
                                        <p:attrNameLst>
                                          <p:attrName>ppt_w</p:attrName>
                                        </p:attrNameLst>
                                      </p:cBhvr>
                                      <p:tavLst>
                                        <p:tav tm="0">
                                          <p:val>
                                            <p:strVal val="#ppt_w*0.05"/>
                                          </p:val>
                                        </p:tav>
                                        <p:tav tm="100000">
                                          <p:val>
                                            <p:strVal val="#ppt_w"/>
                                          </p:val>
                                        </p:tav>
                                      </p:tavLst>
                                    </p:anim>
                                    <p:anim calcmode="lin" valueType="num">
                                      <p:cBhvr>
                                        <p:cTn id="14" dur="2000" fill="hold"/>
                                        <p:tgtEl>
                                          <p:spTgt spid="3"/>
                                        </p:tgtEl>
                                        <p:attrNameLst>
                                          <p:attrName>ppt_h</p:attrName>
                                        </p:attrNameLst>
                                      </p:cBhvr>
                                      <p:tavLst>
                                        <p:tav tm="0">
                                          <p:val>
                                            <p:strVal val="#ppt_h"/>
                                          </p:val>
                                        </p:tav>
                                        <p:tav tm="100000">
                                          <p:val>
                                            <p:strVal val="#ppt_h"/>
                                          </p:val>
                                        </p:tav>
                                      </p:tavLst>
                                    </p:anim>
                                    <p:anim calcmode="lin" valueType="num">
                                      <p:cBhvr>
                                        <p:cTn id="15" dur="2000" fill="hold"/>
                                        <p:tgtEl>
                                          <p:spTgt spid="3"/>
                                        </p:tgtEl>
                                        <p:attrNameLst>
                                          <p:attrName>ppt_x</p:attrName>
                                        </p:attrNameLst>
                                      </p:cBhvr>
                                      <p:tavLst>
                                        <p:tav tm="0">
                                          <p:val>
                                            <p:strVal val="#ppt_x-.2"/>
                                          </p:val>
                                        </p:tav>
                                        <p:tav tm="100000">
                                          <p:val>
                                            <p:strVal val="#ppt_x"/>
                                          </p:val>
                                        </p:tav>
                                      </p:tavLst>
                                    </p:anim>
                                    <p:anim calcmode="lin" valueType="num">
                                      <p:cBhvr>
                                        <p:cTn id="16" dur="2000" fill="hold"/>
                                        <p:tgtEl>
                                          <p:spTgt spid="3"/>
                                        </p:tgtEl>
                                        <p:attrNameLst>
                                          <p:attrName>ppt_y</p:attrName>
                                        </p:attrNameLst>
                                      </p:cBhvr>
                                      <p:tavLst>
                                        <p:tav tm="0">
                                          <p:val>
                                            <p:strVal val="#ppt_y"/>
                                          </p:val>
                                        </p:tav>
                                        <p:tav tm="100000">
                                          <p:val>
                                            <p:strVal val="#ppt_y"/>
                                          </p:val>
                                        </p:tav>
                                      </p:tavLst>
                                    </p:anim>
                                    <p:animEffect transition="in" filter="fade">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1340768"/>
            <a:ext cx="8154144" cy="4524315"/>
          </a:xfrm>
          <a:prstGeom prst="rect">
            <a:avLst/>
          </a:prstGeom>
        </p:spPr>
        <p:txBody>
          <a:bodyPr wrap="square">
            <a:spAutoFit/>
          </a:bodyPr>
          <a:lstStyle/>
          <a:p>
            <a:pPr algn="r" rtl="1"/>
            <a:r>
              <a:rPr lang="ar-SA" sz="3200" dirty="0">
                <a:ln>
                  <a:solidFill>
                    <a:srgbClr val="009900"/>
                  </a:solidFill>
                </a:ln>
              </a:rPr>
              <a:t>-إخباره عن قلة عقول من لم يتأدبوا بذلك الأدب الر</a:t>
            </a:r>
            <a:r>
              <a:rPr lang="ar-SA" sz="3200" dirty="0">
                <a:ln>
                  <a:solidFill>
                    <a:srgbClr val="009900"/>
                  </a:solidFill>
                </a:ln>
                <a:hlinkClick r:id="rId2"/>
              </a:rPr>
              <a:t>في</a:t>
            </a:r>
            <a:r>
              <a:rPr lang="ar-SA" sz="3200" dirty="0">
                <a:ln>
                  <a:solidFill>
                    <a:srgbClr val="009900"/>
                  </a:solidFill>
                </a:ln>
              </a:rPr>
              <a:t>ع ولم يصلوا إلى فهمه من أهل البادية الأجلاف ، أومن أهل الحاضرة المستكبرين</a:t>
            </a:r>
            <a:r>
              <a:rPr lang="ar-SA" sz="3200" dirty="0" smtClean="0">
                <a:ln>
                  <a:solidFill>
                    <a:srgbClr val="009900"/>
                  </a:solidFill>
                </a:ln>
              </a:rPr>
              <a:t>.</a:t>
            </a:r>
          </a:p>
          <a:p>
            <a:pPr algn="r" rtl="1"/>
            <a:endParaRPr lang="ar-SA" sz="3200" dirty="0">
              <a:ln>
                <a:solidFill>
                  <a:srgbClr val="009900"/>
                </a:solidFill>
              </a:ln>
            </a:endParaRPr>
          </a:p>
          <a:p>
            <a:pPr algn="r" rtl="1"/>
            <a:r>
              <a:rPr lang="ar-SA" sz="3200" dirty="0">
                <a:ln>
                  <a:solidFill>
                    <a:srgbClr val="009900"/>
                  </a:solidFill>
                </a:ln>
              </a:rPr>
              <a:t>6-الدعوة إلى التزام الأدب والسكينة </a:t>
            </a:r>
            <a:r>
              <a:rPr lang="ar-SA" sz="3200" dirty="0">
                <a:ln>
                  <a:solidFill>
                    <a:srgbClr val="009900"/>
                  </a:solidFill>
                </a:ln>
                <a:hlinkClick r:id="rId2"/>
              </a:rPr>
              <a:t>في</a:t>
            </a:r>
            <a:r>
              <a:rPr lang="ar-SA" sz="3200" dirty="0">
                <a:ln>
                  <a:solidFill>
                    <a:srgbClr val="009900"/>
                  </a:solidFill>
                </a:ln>
              </a:rPr>
              <a:t> الغالب وعدم الخروج عن ذلك إلا لمقتض كالجهاد والسفر ونحو ذلك مما يطلب </a:t>
            </a:r>
            <a:r>
              <a:rPr lang="ar-SA" sz="3200" dirty="0">
                <a:ln>
                  <a:solidFill>
                    <a:srgbClr val="009900"/>
                  </a:solidFill>
                </a:ln>
                <a:hlinkClick r:id="rId2"/>
              </a:rPr>
              <a:t>في</a:t>
            </a:r>
            <a:r>
              <a:rPr lang="ar-SA" sz="3200" dirty="0">
                <a:ln>
                  <a:solidFill>
                    <a:srgbClr val="009900"/>
                  </a:solidFill>
                </a:ln>
              </a:rPr>
              <a:t>ه الإسراع ، فقد قال صلى الله عليه وسلم لعمر يوم أحد أجبهم فرفع صوته بذلك بين يدي النبي صلى الله عليه وسلم لهذا الغرض ، ولكل مقام مقال</a:t>
            </a:r>
            <a:r>
              <a:rPr lang="ar-SA" sz="2400" dirty="0">
                <a:ln>
                  <a:solidFill>
                    <a:srgbClr val="009900"/>
                  </a:solidFill>
                </a:ln>
              </a:rPr>
              <a:t>.</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340768"/>
            <a:ext cx="8748464" cy="3539430"/>
          </a:xfrm>
          <a:prstGeom prst="rect">
            <a:avLst/>
          </a:prstGeom>
        </p:spPr>
        <p:txBody>
          <a:bodyPr wrap="square">
            <a:spAutoFit/>
          </a:bodyPr>
          <a:lstStyle/>
          <a:p>
            <a:pPr algn="r"/>
            <a:r>
              <a:rPr lang="ar-SA" sz="3200" dirty="0">
                <a:ln>
                  <a:solidFill>
                    <a:srgbClr val="009900"/>
                  </a:solidFill>
                </a:ln>
              </a:rPr>
              <a:t>عدم تصديق النمام واعتباره فاسقا مهما بلغ من علم وفضل، وضرورة تكذيبه ورد خبره. فقد أخرج الطبري بسنده الصحيح عن مجاهد </a:t>
            </a:r>
            <a:r>
              <a:rPr lang="ar-SA" sz="3200" dirty="0">
                <a:ln>
                  <a:solidFill>
                    <a:srgbClr val="009900"/>
                  </a:solidFill>
                </a:ln>
                <a:hlinkClick r:id="rId2"/>
              </a:rPr>
              <a:t>في</a:t>
            </a:r>
            <a:r>
              <a:rPr lang="ar-SA" sz="3200" dirty="0">
                <a:ln>
                  <a:solidFill>
                    <a:srgbClr val="009900"/>
                  </a:solidFill>
                </a:ln>
              </a:rPr>
              <a:t> قوله { </a:t>
            </a:r>
            <a:r>
              <a:rPr lang="ar-SA" sz="3200" dirty="0">
                <a:solidFill>
                  <a:srgbClr val="00B0F0"/>
                </a:solidFill>
              </a:rPr>
              <a:t>إن جاءكم فاسق بنبإ </a:t>
            </a:r>
            <a:r>
              <a:rPr lang="ar-SA" sz="3200" dirty="0">
                <a:ln>
                  <a:solidFill>
                    <a:srgbClr val="009900"/>
                  </a:solidFill>
                </a:ln>
              </a:rPr>
              <a:t>} </a:t>
            </a:r>
            <a:endParaRPr lang="ar-SA" sz="3200" dirty="0" smtClean="0">
              <a:ln>
                <a:solidFill>
                  <a:srgbClr val="009900"/>
                </a:solidFill>
              </a:ln>
            </a:endParaRPr>
          </a:p>
          <a:p>
            <a:pPr algn="r"/>
            <a:r>
              <a:rPr lang="ar-SA" sz="3200" dirty="0" smtClean="0">
                <a:ln>
                  <a:solidFill>
                    <a:srgbClr val="009900"/>
                  </a:solidFill>
                </a:ln>
              </a:rPr>
              <a:t>قال </a:t>
            </a:r>
            <a:r>
              <a:rPr lang="ar-SA" sz="3200" dirty="0">
                <a:ln>
                  <a:solidFill>
                    <a:srgbClr val="009900"/>
                  </a:solidFill>
                </a:ln>
              </a:rPr>
              <a:t>: الوليد بن عقبة بن أبي معيط ، بعثه نبي الله صلى الله عليه وسلم إلى بني المصطلق ، ليصدقهم ، فتلقوه بالهدية فرجع إلى محمد صلى الله عليه وسلم ، فقال : إن بني المصطلق جمعت لتقاتلك .</a:t>
            </a:r>
            <a:endParaRPr lang="en-US" sz="3200" dirty="0">
              <a:ln>
                <a:solidFill>
                  <a:srgbClr val="009900"/>
                </a:solidFill>
              </a:ln>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1700808"/>
            <a:ext cx="8352928" cy="3539430"/>
          </a:xfrm>
          <a:prstGeom prst="rect">
            <a:avLst/>
          </a:prstGeom>
        </p:spPr>
        <p:txBody>
          <a:bodyPr wrap="square">
            <a:spAutoFit/>
          </a:bodyPr>
          <a:lstStyle/>
          <a:p>
            <a:pPr algn="r" rtl="1"/>
            <a:r>
              <a:rPr lang="ar-SA" sz="2800" dirty="0" smtClean="0">
                <a:ln>
                  <a:solidFill>
                    <a:srgbClr val="009900"/>
                  </a:solidFill>
                </a:ln>
              </a:rPr>
              <a:t>وجوب الصلح بين المسلمين وإعانة المظلوم وكف الظالم ولو بمقاتلته (</a:t>
            </a:r>
            <a:r>
              <a:rPr lang="ar-SA" sz="2800" dirty="0" smtClean="0">
                <a:solidFill>
                  <a:srgbClr val="00B0F0"/>
                </a:solidFill>
              </a:rPr>
              <a:t>وإن طائفتان من المؤمنين اقتتلوا فأصلحوا بينهما…)</a:t>
            </a:r>
            <a:r>
              <a:rPr lang="ar-SA" sz="2800" dirty="0" smtClean="0">
                <a:ln>
                  <a:solidFill>
                    <a:srgbClr val="009900"/>
                  </a:solidFill>
                </a:ln>
              </a:rPr>
              <a:t>فهو خطاب للمؤمنين لا لمجلس الأمن ولا للحلف الأطلسي فإذا اضطر إلى ذلك </a:t>
            </a:r>
            <a:r>
              <a:rPr lang="ar-SA" sz="2800" dirty="0" smtClean="0">
                <a:ln>
                  <a:solidFill>
                    <a:srgbClr val="009900"/>
                  </a:solidFill>
                </a:ln>
                <a:hlinkClick r:id="rId2"/>
              </a:rPr>
              <a:t>في</a:t>
            </a:r>
            <a:r>
              <a:rPr lang="ar-SA" sz="2800" dirty="0" smtClean="0">
                <a:ln>
                  <a:solidFill>
                    <a:srgbClr val="009900"/>
                  </a:solidFill>
                </a:ln>
              </a:rPr>
              <a:t> مثل المسألة الليبية </a:t>
            </a:r>
            <a:r>
              <a:rPr lang="ar-SA" sz="2800" dirty="0" smtClean="0">
                <a:ln>
                  <a:solidFill>
                    <a:srgbClr val="009900"/>
                  </a:solidFill>
                </a:ln>
                <a:hlinkClick r:id="rId2"/>
              </a:rPr>
              <a:t>في</a:t>
            </a:r>
            <a:r>
              <a:rPr lang="ar-SA" sz="2800" dirty="0" smtClean="0">
                <a:ln>
                  <a:solidFill>
                    <a:srgbClr val="009900"/>
                  </a:solidFill>
                </a:ln>
              </a:rPr>
              <a:t>جب أن لا ينتظروا </a:t>
            </a:r>
            <a:r>
              <a:rPr lang="ar-SA" sz="2800" dirty="0" smtClean="0">
                <a:ln>
                  <a:solidFill>
                    <a:srgbClr val="009900"/>
                  </a:solidFill>
                </a:ln>
                <a:hlinkClick r:id="rId2"/>
              </a:rPr>
              <a:t>في</a:t>
            </a:r>
            <a:r>
              <a:rPr lang="ar-SA" sz="2800" dirty="0" smtClean="0">
                <a:ln>
                  <a:solidFill>
                    <a:srgbClr val="009900"/>
                  </a:solidFill>
                </a:ln>
              </a:rPr>
              <a:t> مثل المسألة السورية ونحوها وإنما يجب على الدول الإسلامية أن تسارع لامتثال هذا الأمر.</a:t>
            </a:r>
          </a:p>
          <a:p>
            <a:pPr algn="r" rtl="1"/>
            <a:r>
              <a:rPr lang="ar-SA" sz="2800" dirty="0" smtClean="0">
                <a:ln>
                  <a:solidFill>
                    <a:srgbClr val="009900"/>
                  </a:solidFill>
                </a:ln>
              </a:rPr>
              <a:t>9-وجوب العدل بين الناس حتى مع الكافر والباغي والظالم.</a:t>
            </a:r>
          </a:p>
          <a:p>
            <a:pPr algn="r" rtl="1"/>
            <a:r>
              <a:rPr lang="ar-SA" sz="2800" dirty="0" smtClean="0">
                <a:ln>
                  <a:solidFill>
                    <a:srgbClr val="009900"/>
                  </a:solidFill>
                </a:ln>
              </a:rPr>
              <a:t>10-بيان معنى الأخوة الحقيقية ولوازمها، وتقديم أخوة الدين على أخوة الطين.</a:t>
            </a:r>
            <a:endParaRPr lang="ar-SA" sz="2800" dirty="0">
              <a:ln>
                <a:solidFill>
                  <a:srgbClr val="009900"/>
                </a:solidFill>
              </a:ln>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خصص 1">
      <a:dk1>
        <a:sysClr val="windowText" lastClr="000000"/>
      </a:dk1>
      <a:lt1>
        <a:sysClr val="window" lastClr="FFFFFF"/>
      </a:lt1>
      <a:dk2>
        <a:srgbClr val="4E5B6F"/>
      </a:dk2>
      <a:lt2>
        <a:srgbClr val="D6ECFF"/>
      </a:lt2>
      <a:accent1>
        <a:srgbClr val="7FD13B"/>
      </a:accent1>
      <a:accent2>
        <a:srgbClr val="EA157A"/>
      </a:accent2>
      <a:accent3>
        <a:srgbClr val="5EA226"/>
      </a:accent3>
      <a:accent4>
        <a:srgbClr val="00ADDC"/>
      </a:accent4>
      <a:accent5>
        <a:srgbClr val="738AC8"/>
      </a:accent5>
      <a:accent6>
        <a:srgbClr val="1AB39F"/>
      </a:accent6>
      <a:hlink>
        <a:srgbClr val="3F6C19"/>
      </a:hlink>
      <a:folHlink>
        <a:srgbClr val="5F7791"/>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TotalTime>
  <Words>311</Words>
  <Application>Microsoft Office PowerPoint</Application>
  <PresentationFormat>عرض على الشاشة (3:4)‏</PresentationFormat>
  <Paragraphs>54</Paragraphs>
  <Slides>13</Slides>
  <Notes>0</Notes>
  <HiddenSlides>0</HiddenSlides>
  <MMClips>0</MMClips>
  <ScaleCrop>false</ScaleCrop>
  <HeadingPairs>
    <vt:vector size="4" baseType="variant">
      <vt:variant>
        <vt:lpstr>سمة</vt:lpstr>
      </vt:variant>
      <vt:variant>
        <vt:i4>1</vt:i4>
      </vt:variant>
      <vt:variant>
        <vt:lpstr>عناوين الشرائح</vt:lpstr>
      </vt:variant>
      <vt:variant>
        <vt:i4>13</vt:i4>
      </vt:variant>
    </vt:vector>
  </HeadingPairs>
  <TitlesOfParts>
    <vt:vector size="14" baseType="lpstr">
      <vt:lpstr>ملتقى</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vector>
  </TitlesOfParts>
  <Company>WwW.Cocoa-Ar.CoM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reda</dc:creator>
  <cp:lastModifiedBy>future</cp:lastModifiedBy>
  <cp:revision>10</cp:revision>
  <dcterms:created xsi:type="dcterms:W3CDTF">2012-12-06T11:34:38Z</dcterms:created>
  <dcterms:modified xsi:type="dcterms:W3CDTF">2012-12-06T13:12:49Z</dcterms:modified>
</cp:coreProperties>
</file>