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20" r:id="rId1"/>
  </p:sldMasterIdLst>
  <p:sldIdLst>
    <p:sldId id="256" r:id="rId2"/>
    <p:sldId id="257" r:id="rId3"/>
    <p:sldId id="261" r:id="rId4"/>
    <p:sldId id="260" r:id="rId5"/>
    <p:sldId id="259" r:id="rId6"/>
    <p:sldId id="258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1B01C"/>
    <a:srgbClr val="68D000"/>
    <a:srgbClr val="37441C"/>
    <a:srgbClr val="CCF567"/>
    <a:srgbClr val="96CD0D"/>
    <a:srgbClr val="FFFF66"/>
    <a:srgbClr val="669900"/>
    <a:srgbClr val="A1DC0E"/>
    <a:srgbClr val="87AA16"/>
    <a:srgbClr val="00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79" d="100"/>
          <a:sy n="79" d="100"/>
        </p:scale>
        <p:origin x="-24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مستطيل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مستطيل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مستطيل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مستطيل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مستطيل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عنوان فرعي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28" name="عنصر نائب للتاريخ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E0962-1497-403F-8672-BB9BDE3ED279}" type="datetimeFigureOut">
              <a:rPr lang="en-US" smtClean="0"/>
              <a:pPr/>
              <a:t>3/28/2012</a:t>
            </a:fld>
            <a:endParaRPr lang="en-US"/>
          </a:p>
        </p:txBody>
      </p:sp>
      <p:sp>
        <p:nvSpPr>
          <p:cNvPr id="17" name="عنصر نائب للتذييل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رابط مستقيم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مستطيل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شكل بيضاوي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شكل بيضاوي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عنصر نائب لرقم الشريحة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BAF1E11-68E6-49C5-BF11-0B493E6ACD2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عنوان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circl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E0962-1497-403F-8672-BB9BDE3ED279}" type="datetimeFigureOut">
              <a:rPr lang="en-US" smtClean="0"/>
              <a:pPr/>
              <a:t>3/28/2012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F1E11-68E6-49C5-BF11-0B493E6ACD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circl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عنوان ونص عموديان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مستطيل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مستطيل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مستطيل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مستطيل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مستطيل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رابط مستقيم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شكل بيضاوي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شكل بيضاوي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CBAF1E11-68E6-49C5-BF11-0B493E6ACD2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E0962-1497-403F-8672-BB9BDE3ED279}" type="datetimeFigureOut">
              <a:rPr lang="en-US" smtClean="0"/>
              <a:pPr/>
              <a:t>3/28/2012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circl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E0962-1497-403F-8672-BB9BDE3ED279}" type="datetimeFigureOut">
              <a:rPr lang="en-US" smtClean="0"/>
              <a:pPr/>
              <a:t>3/28/2012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CBAF1E11-68E6-49C5-BF11-0B493E6ACD2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عنصر نائب للمحتوى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circl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مستطيل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مستطيل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مستطيل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مستطيل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مستطيل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مستطيل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13" name="مستطيل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مستطيل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E0962-1497-403F-8672-BB9BDE3ED279}" type="datetimeFigureOut">
              <a:rPr lang="en-US" smtClean="0"/>
              <a:pPr/>
              <a:t>3/28/2012</a:t>
            </a:fld>
            <a:endParaRPr lang="en-US"/>
          </a:p>
        </p:txBody>
      </p:sp>
      <p:sp>
        <p:nvSpPr>
          <p:cNvPr id="8" name="رابط مستقيم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شكل بيضاوي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شكل بيضاوي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BAF1E11-68E6-49C5-BF11-0B493E6ACD2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circl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0FEE0962-1497-403F-8672-BB9BDE3ED279}" type="datetimeFigureOut">
              <a:rPr lang="en-US" smtClean="0"/>
              <a:pPr/>
              <a:t>3/28/2012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F1E11-68E6-49C5-BF11-0B493E6ACD2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رابط مستقيم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عنصر نائب للمحتوى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2" name="عنصر نائب للمحتوى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circl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رابط مستقيم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مستطيل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مستطيل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مستطيل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مستطيل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مستطيل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مستطيل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E0962-1497-403F-8672-BB9BDE3ED279}" type="datetimeFigureOut">
              <a:rPr lang="en-US" smtClean="0"/>
              <a:pPr/>
              <a:t>3/28/2012</a:t>
            </a:fld>
            <a:endParaRPr lang="en-US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رابط مستقيم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مستطيل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عنصر نائب للمحتوى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6" name="عنصر نائب للمحتوى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5" name="شكل بيضاوي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شكل بيضاوي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CBAF1E11-68E6-49C5-BF11-0B493E6ACD2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عنوان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circl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E0962-1497-403F-8672-BB9BDE3ED279}" type="datetimeFigureOut">
              <a:rPr lang="en-US" smtClean="0"/>
              <a:pPr/>
              <a:t>3/28/2012</a:t>
            </a:fld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CBAF1E11-68E6-49C5-BF11-0B493E6ACD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circl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مستطيل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مستطيل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مستطيل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مستطيل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مستطيل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E0962-1497-403F-8672-BB9BDE3ED279}" type="datetimeFigureOut">
              <a:rPr lang="en-US" smtClean="0"/>
              <a:pPr/>
              <a:t>3/28/2012</a:t>
            </a:fld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BAF1E11-68E6-49C5-BF11-0B493E6ACD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circl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مستطيل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مستطيل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مستطيل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مستطيل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مستطيل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مستطيل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8" name="مستطيل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رابط مستقيم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عنصر نائب للمحتوى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0" name="شكل بيضاوي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شكل بيضاوي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BAF1E11-68E6-49C5-BF11-0B493E6ACD2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مستطيل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E0962-1497-403F-8672-BB9BDE3ED279}" type="datetimeFigureOut">
              <a:rPr lang="en-US" smtClean="0"/>
              <a:pPr/>
              <a:t>3/28/2012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circl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رابط مستقيم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مستطيل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مستطيل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مستطيل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مستطيل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مستطيل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مستطيل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مستطيل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شكل بيضاوي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شكل بيضاوي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CBAF1E11-68E6-49C5-BF11-0B493E6ACD2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22" name="مستطيل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0FEE0962-1497-403F-8672-BB9BDE3ED279}" type="datetimeFigureOut">
              <a:rPr lang="en-US" smtClean="0"/>
              <a:pPr/>
              <a:t>3/28/2012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slow">
    <p:circl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مستطيل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مستطيل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مستطيل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مستطيل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مستطيل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عنصر نائب للتاريخ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0FEE0962-1497-403F-8672-BB9BDE3ED279}" type="datetimeFigureOut">
              <a:rPr lang="en-US" smtClean="0"/>
              <a:pPr/>
              <a:t>3/28/2012</a:t>
            </a:fld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مستطيل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رابط مستقيم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شكل بيضاوي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شكل بيضاوي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عنصر نائب لرقم الشريحة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BAF1E11-68E6-49C5-BF11-0B493E6ACD2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عنصر نائب للعنوان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3" name="عنصر نائب للنص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ransition spd="slow">
    <p:circle/>
  </p:transition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Relationship Id="rId5" Type="http://schemas.openxmlformats.org/officeDocument/2006/relationships/slide" Target="slide5.xml"/><Relationship Id="rId4" Type="http://schemas.openxmlformats.org/officeDocument/2006/relationships/slide" Target="slide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2128438" y="714356"/>
            <a:ext cx="2741456" cy="212365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SA" sz="6000" b="1" dirty="0" smtClean="0">
                <a:ln w="18415" cmpd="sng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779E32"/>
                </a:solidFill>
                <a:latin typeface="+mj-lt"/>
                <a:cs typeface="+mj-cs"/>
              </a:rPr>
              <a:t>كيف أخدم</a:t>
            </a:r>
          </a:p>
          <a:p>
            <a:pPr algn="ctr"/>
            <a:r>
              <a:rPr lang="ar-SA" sz="7200" b="1" dirty="0" smtClean="0">
                <a:ln w="18415" cmpd="sng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latin typeface="+mj-lt"/>
                <a:cs typeface="+mj-cs"/>
              </a:rPr>
              <a:t> </a:t>
            </a:r>
            <a:r>
              <a:rPr lang="ar-SA" sz="7200" b="1" dirty="0" smtClean="0">
                <a:ln w="18415" cmpd="sng">
                  <a:solidFill>
                    <a:srgbClr val="37441C"/>
                  </a:solidFill>
                  <a:prstDash val="solid"/>
                </a:ln>
                <a:solidFill>
                  <a:schemeClr val="bg1"/>
                </a:solidFill>
                <a:effectLst>
                  <a:outerShdw blurRad="190500" dist="310007" dir="7680000" sx="163000" sy="163000" kx="1300200" algn="ctr" rotWithShape="0">
                    <a:srgbClr val="96CD0D">
                      <a:alpha val="76000"/>
                    </a:srgbClr>
                  </a:outerShdw>
                </a:effectLst>
                <a:latin typeface="+mj-lt"/>
                <a:cs typeface="+mj-cs"/>
              </a:rPr>
              <a:t>الإسلام </a:t>
            </a: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50000">
              <a:srgbClr val="CCF567"/>
            </a:gs>
            <a:gs pos="55000">
              <a:schemeClr val="bg1"/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>
            <a:hlinkClick r:id="rId2" action="ppaction://hlinksldjump"/>
          </p:cNvPr>
          <p:cNvSpPr/>
          <p:nvPr/>
        </p:nvSpPr>
        <p:spPr>
          <a:xfrm>
            <a:off x="5786446" y="1714488"/>
            <a:ext cx="2428892" cy="1071570"/>
          </a:xfrm>
          <a:prstGeom prst="rect">
            <a:avLst/>
          </a:prstGeom>
          <a:solidFill>
            <a:srgbClr val="87AA16"/>
          </a:solidFill>
          <a:ln/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177800" h="63500"/>
            <a:contourClr>
              <a:schemeClr val="accent3"/>
            </a:contourClr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b="1" dirty="0" smtClean="0">
                <a:solidFill>
                  <a:schemeClr val="bg2">
                    <a:lumMod val="10000"/>
                  </a:schemeClr>
                </a:solidFill>
              </a:rPr>
              <a:t>كيف أخدم الاسلام</a:t>
            </a:r>
            <a:endParaRPr lang="en-US" b="1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5" name="مستطيل 4">
            <a:hlinkClick r:id="rId3" action="ppaction://hlinksldjump"/>
          </p:cNvPr>
          <p:cNvSpPr/>
          <p:nvPr/>
        </p:nvSpPr>
        <p:spPr>
          <a:xfrm>
            <a:off x="1071538" y="1643050"/>
            <a:ext cx="2428892" cy="1071570"/>
          </a:xfrm>
          <a:prstGeom prst="rect">
            <a:avLst/>
          </a:prstGeom>
          <a:solidFill>
            <a:srgbClr val="87AA16"/>
          </a:solidFill>
          <a:ln/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177800" h="63500"/>
            <a:contourClr>
              <a:schemeClr val="accent3"/>
            </a:contourClr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b="1" dirty="0" smtClean="0">
                <a:solidFill>
                  <a:schemeClr val="bg2">
                    <a:lumMod val="10000"/>
                  </a:schemeClr>
                </a:solidFill>
              </a:rPr>
              <a:t>ماذا يعود علي اذا خدمت الاسلام</a:t>
            </a:r>
            <a:endParaRPr lang="en-US" b="1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6" name="مستطيل 5">
            <a:hlinkClick r:id="rId4" action="ppaction://hlinksldjump"/>
          </p:cNvPr>
          <p:cNvSpPr/>
          <p:nvPr/>
        </p:nvSpPr>
        <p:spPr>
          <a:xfrm>
            <a:off x="1071538" y="4214818"/>
            <a:ext cx="2428892" cy="1071570"/>
          </a:xfrm>
          <a:prstGeom prst="rect">
            <a:avLst/>
          </a:prstGeom>
          <a:solidFill>
            <a:srgbClr val="87AA16"/>
          </a:solidFill>
          <a:ln/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177800" h="63500"/>
            <a:contourClr>
              <a:schemeClr val="accent3"/>
            </a:contourClr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b="1" dirty="0" smtClean="0">
                <a:solidFill>
                  <a:schemeClr val="bg2">
                    <a:lumMod val="10000"/>
                  </a:schemeClr>
                </a:solidFill>
              </a:rPr>
              <a:t>من خدمة الاسلام</a:t>
            </a:r>
            <a:endParaRPr lang="en-US" b="1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7" name="مستطيل 6">
            <a:hlinkClick r:id="rId5" action="ppaction://hlinksldjump"/>
          </p:cNvPr>
          <p:cNvSpPr/>
          <p:nvPr/>
        </p:nvSpPr>
        <p:spPr>
          <a:xfrm>
            <a:off x="5786446" y="4286256"/>
            <a:ext cx="2428892" cy="1071570"/>
          </a:xfrm>
          <a:prstGeom prst="rect">
            <a:avLst/>
          </a:prstGeom>
          <a:solidFill>
            <a:srgbClr val="87AA16"/>
          </a:solidFill>
          <a:ln/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177800" h="63500"/>
            <a:contourClr>
              <a:schemeClr val="accent3"/>
            </a:contourClr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b="1" dirty="0" smtClean="0">
                <a:solidFill>
                  <a:schemeClr val="bg2">
                    <a:lumMod val="10000"/>
                  </a:schemeClr>
                </a:solidFill>
              </a:rPr>
              <a:t>أين اثرك؟</a:t>
            </a:r>
            <a:endParaRPr lang="en-US" b="1" dirty="0">
              <a:solidFill>
                <a:schemeClr val="bg2">
                  <a:lumMod val="10000"/>
                </a:schemeClr>
              </a:solidFill>
            </a:endParaRP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1440580" y="1214422"/>
            <a:ext cx="7414209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r"/>
            <a:r>
              <a:rPr lang="ar-SA" sz="2400" b="1" cap="none" spc="0" dirty="0" smtClean="0">
                <a:ln w="19050">
                  <a:solidFill>
                    <a:srgbClr val="37441C"/>
                  </a:solidFill>
                  <a:prstDash val="solid"/>
                </a:ln>
                <a:solidFill>
                  <a:srgbClr val="71B01C"/>
                </a:solidFill>
              </a:rPr>
              <a:t>كيف أخدم الاسلام ...كلمة رنانة لها في القلب وقع وفي النفس أثر..</a:t>
            </a:r>
          </a:p>
          <a:p>
            <a:pPr algn="r"/>
            <a:r>
              <a:rPr lang="ar-SA" sz="2400" b="1" dirty="0" smtClean="0">
                <a:ln w="19050">
                  <a:solidFill>
                    <a:srgbClr val="37441C"/>
                  </a:solidFill>
                  <a:prstDash val="solid"/>
                </a:ln>
                <a:solidFill>
                  <a:srgbClr val="71B01C"/>
                </a:solidFill>
              </a:rPr>
              <a:t>خدمة هذا الدين امانة عزيزة وهدف سام نبيل لمن رضي بالله ربا وبالاسلام</a:t>
            </a:r>
          </a:p>
          <a:p>
            <a:pPr algn="r"/>
            <a:r>
              <a:rPr lang="en-US" sz="2400" b="1" cap="none" spc="0" dirty="0" smtClean="0">
                <a:ln w="19050">
                  <a:solidFill>
                    <a:srgbClr val="37441C"/>
                  </a:solidFill>
                  <a:prstDash val="solid"/>
                </a:ln>
                <a:solidFill>
                  <a:srgbClr val="71B01C"/>
                </a:solidFill>
              </a:rPr>
              <a:t>,</a:t>
            </a:r>
            <a:r>
              <a:rPr lang="ar-SA" sz="2400" b="1" cap="none" spc="0" dirty="0" smtClean="0">
                <a:ln w="19050">
                  <a:solidFill>
                    <a:srgbClr val="37441C"/>
                  </a:solidFill>
                  <a:prstDash val="solid"/>
                </a:ln>
                <a:solidFill>
                  <a:srgbClr val="71B01C"/>
                </a:solidFill>
              </a:rPr>
              <a:t>دينا وبمحمد صلى الله عليه وسلم نبيا ورسولا</a:t>
            </a:r>
            <a:endParaRPr lang="ar-SA" sz="2400" b="1" cap="none" spc="0" dirty="0">
              <a:ln w="19050">
                <a:solidFill>
                  <a:srgbClr val="37441C"/>
                </a:solidFill>
                <a:prstDash val="solid"/>
              </a:ln>
              <a:solidFill>
                <a:srgbClr val="71B01C"/>
              </a:solidFill>
            </a:endParaRPr>
          </a:p>
        </p:txBody>
      </p:sp>
      <p:sp>
        <p:nvSpPr>
          <p:cNvPr id="3" name="مستطيل 2"/>
          <p:cNvSpPr/>
          <p:nvPr/>
        </p:nvSpPr>
        <p:spPr>
          <a:xfrm>
            <a:off x="196173" y="2800175"/>
            <a:ext cx="8733545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r"/>
            <a:r>
              <a:rPr lang="ar-SA" sz="2400" b="1" cap="none" spc="0" dirty="0" smtClean="0">
                <a:ln w="19050">
                  <a:solidFill>
                    <a:srgbClr val="37441C"/>
                  </a:solidFill>
                  <a:prstDash val="solid"/>
                </a:ln>
                <a:solidFill>
                  <a:srgbClr val="71B01C"/>
                </a:solidFill>
              </a:rPr>
              <a:t>الجنة سلعة الله الغالية لاتنال بالأماني والأحلام </a:t>
            </a:r>
          </a:p>
          <a:p>
            <a:pPr algn="r"/>
            <a:r>
              <a:rPr lang="ar-SA" sz="2400" b="1" dirty="0" smtClean="0">
                <a:ln w="19050">
                  <a:solidFill>
                    <a:srgbClr val="37441C"/>
                  </a:solidFill>
                  <a:prstDash val="solid"/>
                </a:ln>
                <a:solidFill>
                  <a:srgbClr val="71B01C"/>
                </a:solidFill>
              </a:rPr>
              <a:t>وقد وفق الله من شاء من عباده للقيام بأمر هذا الدين ونصرة أهله والدفاع عنه والدعوة </a:t>
            </a:r>
          </a:p>
          <a:p>
            <a:pPr algn="r"/>
            <a:r>
              <a:rPr lang="ar-SA" sz="2400" b="1" cap="none" spc="0" dirty="0" smtClean="0">
                <a:ln w="19050">
                  <a:solidFill>
                    <a:srgbClr val="37441C"/>
                  </a:solidFill>
                  <a:prstDash val="solid"/>
                </a:ln>
                <a:solidFill>
                  <a:srgbClr val="71B01C"/>
                </a:solidFill>
              </a:rPr>
              <a:t>له,وحرم اخرون من هذا الخير بسبب أنفسهم وضعفها وجبنها وتلبيس ابليس عليها</a:t>
            </a:r>
            <a:endParaRPr lang="ar-SA" sz="2400" b="1" cap="none" spc="0" dirty="0">
              <a:ln w="19050">
                <a:solidFill>
                  <a:srgbClr val="37441C"/>
                </a:solidFill>
                <a:prstDash val="solid"/>
              </a:ln>
              <a:solidFill>
                <a:srgbClr val="71B01C"/>
              </a:solidFill>
            </a:endParaRPr>
          </a:p>
        </p:txBody>
      </p:sp>
      <p:sp>
        <p:nvSpPr>
          <p:cNvPr id="4" name="مستطيل 3"/>
          <p:cNvSpPr/>
          <p:nvPr/>
        </p:nvSpPr>
        <p:spPr>
          <a:xfrm>
            <a:off x="142844" y="4443249"/>
            <a:ext cx="8743163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r"/>
            <a:r>
              <a:rPr lang="ar-SA" sz="2400" b="1" cap="none" spc="0" dirty="0" smtClean="0">
                <a:ln w="19050">
                  <a:solidFill>
                    <a:srgbClr val="37441C"/>
                  </a:solidFill>
                  <a:prstDash val="solid"/>
                </a:ln>
                <a:solidFill>
                  <a:srgbClr val="71B01C"/>
                </a:solidFill>
              </a:rPr>
              <a:t>خدمة الإسلام :شرف مابعده شرف وعز مابعده عز ,خدمة هذا الدين رفعة وعزة</a:t>
            </a:r>
          </a:p>
          <a:p>
            <a:pPr algn="r"/>
            <a:r>
              <a:rPr lang="ar-SA" sz="2400" b="1" dirty="0" smtClean="0">
                <a:ln w="19050">
                  <a:solidFill>
                    <a:srgbClr val="37441C"/>
                  </a:solidFill>
                  <a:prstDash val="solid"/>
                </a:ln>
                <a:solidFill>
                  <a:srgbClr val="71B01C"/>
                </a:solidFill>
              </a:rPr>
              <a:t>خدمة الإسلام:ليست قصرا على العلماء والفقهاء والمحدثين ,وليست قصرا على الأغنياء</a:t>
            </a:r>
          </a:p>
          <a:p>
            <a:pPr algn="r"/>
            <a:r>
              <a:rPr lang="ar-SA" sz="2400" b="1" cap="none" spc="0" dirty="0" smtClean="0">
                <a:ln w="19050">
                  <a:solidFill>
                    <a:srgbClr val="37441C"/>
                  </a:solidFill>
                  <a:prstDash val="solid"/>
                </a:ln>
                <a:solidFill>
                  <a:srgbClr val="71B01C"/>
                </a:solidFill>
              </a:rPr>
              <a:t>انها باب مفتوح لكل مسلم ومسلمة ,والناس مابين مقل ومستكثر</a:t>
            </a:r>
            <a:endParaRPr lang="ar-SA" sz="2400" b="1" cap="none" spc="0" dirty="0">
              <a:ln w="19050">
                <a:solidFill>
                  <a:srgbClr val="37441C"/>
                </a:solidFill>
                <a:prstDash val="solid"/>
              </a:ln>
              <a:solidFill>
                <a:srgbClr val="71B01C"/>
              </a:solidFill>
            </a:endParaRPr>
          </a:p>
        </p:txBody>
      </p:sp>
      <p:sp>
        <p:nvSpPr>
          <p:cNvPr id="5" name="مستطيل 4">
            <a:hlinkClick r:id="rId2" action="ppaction://hlinksldjump"/>
          </p:cNvPr>
          <p:cNvSpPr/>
          <p:nvPr/>
        </p:nvSpPr>
        <p:spPr>
          <a:xfrm>
            <a:off x="214282" y="5857892"/>
            <a:ext cx="1357322" cy="571504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dirty="0" smtClean="0"/>
              <a:t>عودة للصفحة الرئيسة</a:t>
            </a:r>
            <a:endParaRPr lang="en-US" dirty="0"/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882246" y="785794"/>
            <a:ext cx="8066631" cy="538609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r"/>
            <a:r>
              <a:rPr lang="ar-SA" sz="3600" b="1" dirty="0" smtClean="0">
                <a:ln w="19050">
                  <a:solidFill>
                    <a:srgbClr val="37441C"/>
                  </a:solidFill>
                  <a:prstDash val="solid"/>
                </a:ln>
                <a:solidFill>
                  <a:srgbClr val="71B01C"/>
                </a:solidFill>
              </a:rPr>
              <a:t>من أعظم مايعود عليك اذا قمت ونهضت لهذا الدين:</a:t>
            </a:r>
          </a:p>
          <a:p>
            <a:pPr algn="r"/>
            <a:r>
              <a:rPr lang="ar-SA" sz="2800" b="1" cap="none" spc="0" dirty="0" smtClean="0">
                <a:ln w="19050">
                  <a:solidFill>
                    <a:srgbClr val="37441C"/>
                  </a:solidFill>
                  <a:prstDash val="solid"/>
                </a:ln>
                <a:solidFill>
                  <a:srgbClr val="71B01C"/>
                </a:solidFill>
              </a:rPr>
              <a:t>1-الأجر والمثوبة:قال تعالى:(</a:t>
            </a:r>
            <a:r>
              <a:rPr lang="ar-SA" sz="2800" b="1" cap="none" spc="0" dirty="0" smtClean="0">
                <a:ln w="19050">
                  <a:noFill/>
                  <a:prstDash val="solid"/>
                </a:ln>
                <a:solidFill>
                  <a:schemeClr val="accent6">
                    <a:lumMod val="50000"/>
                  </a:schemeClr>
                </a:solidFill>
              </a:rPr>
              <a:t>فمن يعمل مثقال ذرة خيرا يره</a:t>
            </a:r>
            <a:r>
              <a:rPr lang="ar-SA" sz="2800" b="1" cap="none" spc="0" dirty="0" smtClean="0">
                <a:ln w="19050">
                  <a:solidFill>
                    <a:srgbClr val="37441C"/>
                  </a:solidFill>
                  <a:prstDash val="solid"/>
                </a:ln>
                <a:solidFill>
                  <a:srgbClr val="71B01C"/>
                </a:solidFill>
              </a:rPr>
              <a:t> 7)ا</a:t>
            </a:r>
            <a:r>
              <a:rPr lang="ar-SA" b="1" cap="none" spc="0" dirty="0" smtClean="0">
                <a:ln w="19050">
                  <a:solidFill>
                    <a:srgbClr val="37441C"/>
                  </a:solidFill>
                  <a:prstDash val="solid"/>
                </a:ln>
                <a:solidFill>
                  <a:srgbClr val="71B01C"/>
                </a:solidFill>
              </a:rPr>
              <a:t>لزلزلة:</a:t>
            </a:r>
            <a:r>
              <a:rPr lang="ar-SA" sz="1600" b="1" cap="none" spc="0" dirty="0" smtClean="0">
                <a:ln w="19050">
                  <a:solidFill>
                    <a:srgbClr val="37441C"/>
                  </a:solidFill>
                  <a:prstDash val="solid"/>
                </a:ln>
                <a:solidFill>
                  <a:srgbClr val="71B01C"/>
                </a:solidFill>
              </a:rPr>
              <a:t>7</a:t>
            </a:r>
            <a:endParaRPr lang="ar-SA" sz="2800" b="1" cap="none" spc="0" dirty="0" smtClean="0">
              <a:ln w="19050">
                <a:solidFill>
                  <a:srgbClr val="37441C"/>
                </a:solidFill>
                <a:prstDash val="solid"/>
              </a:ln>
              <a:solidFill>
                <a:srgbClr val="71B01C"/>
              </a:solidFill>
            </a:endParaRPr>
          </a:p>
          <a:p>
            <a:pPr algn="r"/>
            <a:r>
              <a:rPr lang="ar-SA" sz="2800" b="1" dirty="0" smtClean="0">
                <a:ln w="19050">
                  <a:solidFill>
                    <a:srgbClr val="37441C"/>
                  </a:solidFill>
                  <a:prstDash val="solid"/>
                </a:ln>
                <a:solidFill>
                  <a:srgbClr val="71B01C"/>
                </a:solidFill>
              </a:rPr>
              <a:t>2-التسديد والتوفيق:قال عز وجل :</a:t>
            </a:r>
          </a:p>
          <a:p>
            <a:pPr algn="r"/>
            <a:r>
              <a:rPr lang="ar-SA" sz="2800" b="1" dirty="0" smtClean="0">
                <a:ln w="19050">
                  <a:solidFill>
                    <a:srgbClr val="37441C"/>
                  </a:solidFill>
                  <a:prstDash val="solid"/>
                </a:ln>
                <a:solidFill>
                  <a:srgbClr val="71B01C"/>
                </a:solidFill>
              </a:rPr>
              <a:t>(</a:t>
            </a:r>
            <a:r>
              <a:rPr lang="ar-SA" sz="2400" b="1" dirty="0" smtClean="0">
                <a:ln w="19050">
                  <a:noFill/>
                  <a:prstDash val="solid"/>
                </a:ln>
                <a:solidFill>
                  <a:schemeClr val="accent6">
                    <a:lumMod val="50000"/>
                  </a:schemeClr>
                </a:solidFill>
              </a:rPr>
              <a:t>والذين جاهدوا فينا لنهدينهم سبلنا وان الله لمع المحسنين</a:t>
            </a:r>
            <a:r>
              <a:rPr lang="ar-SA" sz="1600" b="1" dirty="0" smtClean="0">
                <a:ln w="19050">
                  <a:solidFill>
                    <a:srgbClr val="37441C"/>
                  </a:solidFill>
                  <a:prstDash val="solid"/>
                </a:ln>
                <a:solidFill>
                  <a:srgbClr val="71B01C"/>
                </a:solidFill>
              </a:rPr>
              <a:t>) العنكبوت:69</a:t>
            </a:r>
          </a:p>
          <a:p>
            <a:pPr algn="r"/>
            <a:r>
              <a:rPr lang="ar-SA" sz="2800" b="1" cap="none" spc="0" dirty="0" smtClean="0">
                <a:ln w="19050">
                  <a:solidFill>
                    <a:srgbClr val="37441C"/>
                  </a:solidFill>
                  <a:prstDash val="solid"/>
                </a:ln>
                <a:solidFill>
                  <a:srgbClr val="71B01C"/>
                </a:solidFill>
              </a:rPr>
              <a:t>3- حفظ الذرية:قال تعالى:</a:t>
            </a:r>
          </a:p>
          <a:p>
            <a:pPr algn="r"/>
            <a:r>
              <a:rPr lang="ar-SA" sz="2800" b="1" cap="none" spc="0" dirty="0" smtClean="0">
                <a:ln w="19050">
                  <a:solidFill>
                    <a:srgbClr val="37441C"/>
                  </a:solidFill>
                  <a:prstDash val="solid"/>
                </a:ln>
                <a:solidFill>
                  <a:srgbClr val="71B01C"/>
                </a:solidFill>
              </a:rPr>
              <a:t>(</a:t>
            </a:r>
            <a:r>
              <a:rPr lang="ar-SA" sz="2400" b="1" cap="none" spc="0" dirty="0" smtClean="0">
                <a:ln w="19050">
                  <a:noFill/>
                  <a:prstDash val="solid"/>
                </a:ln>
                <a:solidFill>
                  <a:schemeClr val="accent6">
                    <a:lumMod val="50000"/>
                  </a:schemeClr>
                </a:solidFill>
              </a:rPr>
              <a:t>وليخش الذين لو تركوا من خلفهم ذرية ضعافا خافوا عليهم</a:t>
            </a:r>
          </a:p>
          <a:p>
            <a:pPr algn="r"/>
            <a:r>
              <a:rPr lang="ar-SA" sz="2400" b="1" dirty="0" smtClean="0">
                <a:ln w="19050">
                  <a:noFill/>
                  <a:prstDash val="solid"/>
                </a:ln>
                <a:solidFill>
                  <a:schemeClr val="accent6">
                    <a:lumMod val="50000"/>
                  </a:schemeClr>
                </a:solidFill>
              </a:rPr>
              <a:t>فليتقوا الله وليقولوا قولا سديدا </a:t>
            </a:r>
            <a:r>
              <a:rPr lang="ar-SA" sz="2800" b="1" dirty="0" smtClean="0">
                <a:ln w="19050">
                  <a:solidFill>
                    <a:srgbClr val="37441C"/>
                  </a:solidFill>
                  <a:prstDash val="solid"/>
                </a:ln>
                <a:solidFill>
                  <a:srgbClr val="71B01C"/>
                </a:solidFill>
              </a:rPr>
              <a:t>9)</a:t>
            </a:r>
            <a:r>
              <a:rPr lang="ar-SA" b="1" dirty="0" smtClean="0">
                <a:ln w="19050">
                  <a:solidFill>
                    <a:srgbClr val="37441C"/>
                  </a:solidFill>
                  <a:prstDash val="solid"/>
                </a:ln>
                <a:solidFill>
                  <a:srgbClr val="71B01C"/>
                </a:solidFill>
              </a:rPr>
              <a:t>النساء:9</a:t>
            </a:r>
            <a:endParaRPr lang="ar-SA" sz="2800" b="1" dirty="0" smtClean="0">
              <a:ln w="19050">
                <a:solidFill>
                  <a:srgbClr val="37441C"/>
                </a:solidFill>
                <a:prstDash val="solid"/>
              </a:ln>
              <a:solidFill>
                <a:srgbClr val="71B01C"/>
              </a:solidFill>
            </a:endParaRPr>
          </a:p>
          <a:p>
            <a:pPr algn="r"/>
            <a:r>
              <a:rPr lang="ar-SA" sz="2800" b="1" cap="none" spc="0" dirty="0" smtClean="0">
                <a:ln w="19050">
                  <a:solidFill>
                    <a:srgbClr val="37441C"/>
                  </a:solidFill>
                  <a:prstDash val="solid"/>
                </a:ln>
                <a:solidFill>
                  <a:srgbClr val="71B01C"/>
                </a:solidFill>
              </a:rPr>
              <a:t>4- تكثير سواد المسلمين: فقد انتشر الفساد وكثر اتباعه,</a:t>
            </a:r>
          </a:p>
          <a:p>
            <a:pPr algn="r"/>
            <a:r>
              <a:rPr lang="ar-SA" sz="2800" b="1" cap="none" spc="0" dirty="0" smtClean="0">
                <a:ln w="19050">
                  <a:solidFill>
                    <a:srgbClr val="37441C"/>
                  </a:solidFill>
                  <a:prstDash val="solid"/>
                </a:ln>
                <a:solidFill>
                  <a:srgbClr val="71B01C"/>
                </a:solidFill>
              </a:rPr>
              <a:t>وبالدعوة يكثر سواد الأخيار  </a:t>
            </a:r>
          </a:p>
          <a:p>
            <a:pPr algn="r"/>
            <a:r>
              <a:rPr lang="ar-SA" sz="2800" b="1" dirty="0" smtClean="0">
                <a:ln w="19050">
                  <a:solidFill>
                    <a:srgbClr val="37441C"/>
                  </a:solidFill>
                  <a:prstDash val="solid"/>
                </a:ln>
                <a:solidFill>
                  <a:srgbClr val="71B01C"/>
                </a:solidFill>
              </a:rPr>
              <a:t>ويزيد في الأمة عددهم </a:t>
            </a:r>
          </a:p>
          <a:p>
            <a:pPr algn="r"/>
            <a:r>
              <a:rPr lang="ar-SA" sz="2800" b="1" cap="none" spc="0" dirty="0" smtClean="0">
                <a:ln w="19050">
                  <a:solidFill>
                    <a:srgbClr val="37441C"/>
                  </a:solidFill>
                  <a:prstDash val="solid"/>
                </a:ln>
                <a:solidFill>
                  <a:srgbClr val="71B01C"/>
                </a:solidFill>
              </a:rPr>
              <a:t>5-تقليل الفساد ودحر المفسدين</a:t>
            </a:r>
          </a:p>
          <a:p>
            <a:pPr algn="r"/>
            <a:r>
              <a:rPr lang="ar-SA" sz="2800" b="1" dirty="0" smtClean="0">
                <a:ln w="19050">
                  <a:solidFill>
                    <a:srgbClr val="37441C"/>
                  </a:solidFill>
                  <a:prstDash val="solid"/>
                </a:ln>
                <a:solidFill>
                  <a:srgbClr val="71B01C"/>
                </a:solidFill>
              </a:rPr>
              <a:t>6- النظر الى نصر قادم لهذا الدين يعيد عز الأمة وكرامتها</a:t>
            </a:r>
            <a:endParaRPr lang="ar-SA" sz="2800" b="1" cap="none" spc="0" dirty="0" smtClean="0">
              <a:ln w="19050">
                <a:solidFill>
                  <a:srgbClr val="37441C"/>
                </a:solidFill>
                <a:prstDash val="solid"/>
              </a:ln>
              <a:solidFill>
                <a:srgbClr val="71B01C"/>
              </a:solidFill>
            </a:endParaRPr>
          </a:p>
        </p:txBody>
      </p:sp>
      <p:sp>
        <p:nvSpPr>
          <p:cNvPr id="3" name="مستطيل 2">
            <a:hlinkClick r:id="rId2" action="ppaction://hlinksldjump"/>
          </p:cNvPr>
          <p:cNvSpPr/>
          <p:nvPr/>
        </p:nvSpPr>
        <p:spPr>
          <a:xfrm>
            <a:off x="214282" y="5857892"/>
            <a:ext cx="1357322" cy="571504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dirty="0" smtClean="0"/>
              <a:t>عودة للصفحة الرئيسة</a:t>
            </a:r>
            <a:endParaRPr lang="en-US" dirty="0"/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5974762" y="642918"/>
            <a:ext cx="2130711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r"/>
            <a:r>
              <a:rPr lang="ar-SA" sz="4400" b="1" cap="none" spc="0" dirty="0" smtClean="0">
                <a:ln w="19050">
                  <a:solidFill>
                    <a:srgbClr val="37441C"/>
                  </a:solidFill>
                  <a:prstDash val="solid"/>
                </a:ln>
                <a:solidFill>
                  <a:srgbClr val="71B01C"/>
                </a:solidFill>
              </a:rPr>
              <a:t>أين أثرك؟؟</a:t>
            </a:r>
            <a:endParaRPr lang="ar-SA" sz="4400" b="1" cap="none" spc="0" dirty="0">
              <a:ln w="19050">
                <a:solidFill>
                  <a:srgbClr val="37441C"/>
                </a:solidFill>
                <a:prstDash val="solid"/>
              </a:ln>
              <a:solidFill>
                <a:srgbClr val="71B01C"/>
              </a:solidFill>
            </a:endParaRPr>
          </a:p>
        </p:txBody>
      </p:sp>
      <p:sp>
        <p:nvSpPr>
          <p:cNvPr id="3" name="مستطيل 2"/>
          <p:cNvSpPr/>
          <p:nvPr/>
        </p:nvSpPr>
        <p:spPr>
          <a:xfrm>
            <a:off x="10006" y="1500174"/>
            <a:ext cx="8832931" cy="415498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r"/>
            <a:r>
              <a:rPr lang="ar-SA" sz="2400" b="1" cap="none" spc="0" dirty="0" smtClean="0">
                <a:ln w="19050">
                  <a:solidFill>
                    <a:srgbClr val="37441C"/>
                  </a:solidFill>
                  <a:prstDash val="solid"/>
                </a:ln>
                <a:solidFill>
                  <a:srgbClr val="71B01C"/>
                </a:solidFill>
              </a:rPr>
              <a:t>كل من سار على هذه الأرض ترك أثرا وعلامة تدل على مروره على هذه الأرض</a:t>
            </a:r>
          </a:p>
          <a:p>
            <a:pPr algn="r"/>
            <a:r>
              <a:rPr lang="ar-SA" sz="2400" b="1" dirty="0" smtClean="0">
                <a:ln w="19050">
                  <a:solidFill>
                    <a:srgbClr val="37441C"/>
                  </a:solidFill>
                  <a:prstDash val="solid"/>
                </a:ln>
                <a:solidFill>
                  <a:srgbClr val="71B01C"/>
                </a:solidFill>
              </a:rPr>
              <a:t>دعني أنقلك الى واقع موظف صغير في أحد المستشفيات لترى</a:t>
            </a:r>
          </a:p>
          <a:p>
            <a:pPr algn="r"/>
            <a:r>
              <a:rPr lang="ar-SA" sz="2400" b="1" dirty="0" smtClean="0">
                <a:ln w="19050">
                  <a:solidFill>
                    <a:srgbClr val="37441C"/>
                  </a:solidFill>
                  <a:prstDash val="solid"/>
                </a:ln>
                <a:solidFill>
                  <a:srgbClr val="71B01C"/>
                </a:solidFill>
              </a:rPr>
              <a:t> كيف نفع الإسلام والمسلمين.........</a:t>
            </a:r>
          </a:p>
          <a:p>
            <a:pPr algn="r"/>
            <a:r>
              <a:rPr lang="ar-SA" sz="2400" b="1" dirty="0" smtClean="0">
                <a:ln w="19050">
                  <a:solidFill>
                    <a:srgbClr val="37441C"/>
                  </a:solidFill>
                  <a:prstDash val="solid"/>
                </a:ln>
                <a:solidFill>
                  <a:srgbClr val="71B01C"/>
                </a:solidFill>
              </a:rPr>
              <a:t>*</a:t>
            </a:r>
            <a:r>
              <a:rPr lang="ar-SA" sz="2400" b="1" dirty="0" smtClean="0">
                <a:ln w="19050">
                  <a:noFill/>
                  <a:prstDash val="solid"/>
                </a:ln>
                <a:solidFill>
                  <a:schemeClr val="accent6">
                    <a:lumMod val="50000"/>
                  </a:schemeClr>
                </a:solidFill>
              </a:rPr>
              <a:t>موظف صغير في المرتبة والمكان ولكنه موفق مسدد استثمر مكانه في الأمر بالمعروف </a:t>
            </a:r>
          </a:p>
          <a:p>
            <a:pPr algn="r"/>
            <a:r>
              <a:rPr lang="ar-SA" sz="2400" b="1" dirty="0" smtClean="0">
                <a:ln w="19050">
                  <a:noFill/>
                  <a:prstDash val="solid"/>
                </a:ln>
                <a:solidFill>
                  <a:schemeClr val="accent6">
                    <a:lumMod val="50000"/>
                  </a:schemeClr>
                </a:solidFill>
              </a:rPr>
              <a:t>والنهي عن المنكر وذلك بتطبيق عملي,فهر يعمل في قسم المواعيد ,فإذا أتته امرأة</a:t>
            </a:r>
          </a:p>
          <a:p>
            <a:pPr algn="r"/>
            <a:r>
              <a:rPr lang="ar-SA" sz="2400" b="1" dirty="0" smtClean="0">
                <a:ln w="19050">
                  <a:noFill/>
                  <a:prstDash val="solid"/>
                </a:ln>
                <a:solidFill>
                  <a:schemeClr val="accent6">
                    <a:lumMod val="50000"/>
                  </a:schemeClr>
                </a:solidFill>
              </a:rPr>
              <a:t>أحالها الى الطبيبة مباشرة ,واذا تقدم اليه رجل أحاله الى الطبيب,ثم في حالة وجود</a:t>
            </a:r>
          </a:p>
          <a:p>
            <a:pPr algn="r"/>
            <a:r>
              <a:rPr lang="ar-SA" sz="2400" b="1" dirty="0" smtClean="0">
                <a:ln w="19050">
                  <a:noFill/>
                  <a:prstDash val="solid"/>
                </a:ln>
                <a:solidFill>
                  <a:schemeClr val="accent6">
                    <a:lumMod val="50000"/>
                  </a:schemeClr>
                </a:solidFill>
              </a:rPr>
              <a:t>عجز وضغط على الطبيبة فإنه يحول النساء الكبيرات في السن الى الطبيب.وهو بهذا</a:t>
            </a:r>
          </a:p>
          <a:p>
            <a:pPr algn="r"/>
            <a:r>
              <a:rPr lang="ar-SA" sz="2400" b="1" dirty="0" smtClean="0">
                <a:ln w="19050">
                  <a:noFill/>
                  <a:prstDash val="solid"/>
                </a:ln>
                <a:solidFill>
                  <a:schemeClr val="accent6">
                    <a:lumMod val="50000"/>
                  </a:schemeClr>
                </a:solidFill>
              </a:rPr>
              <a:t>حفظ نساء المسلمين وحفظ رجالهم ومنع وقوع المحظور الشرعي من رؤية</a:t>
            </a:r>
          </a:p>
          <a:p>
            <a:pPr algn="r"/>
            <a:r>
              <a:rPr lang="ar-SA" sz="2400" b="1" dirty="0" smtClean="0">
                <a:ln w="19050">
                  <a:noFill/>
                  <a:prstDash val="solid"/>
                </a:ln>
                <a:solidFill>
                  <a:schemeClr val="accent6">
                    <a:lumMod val="50000"/>
                  </a:schemeClr>
                </a:solidFill>
              </a:rPr>
              <a:t>الرجل للمرأة والمرأة للرجل</a:t>
            </a:r>
            <a:r>
              <a:rPr lang="ar-SA" sz="2400" b="1" dirty="0" smtClean="0">
                <a:ln w="19050">
                  <a:solidFill>
                    <a:srgbClr val="37441C"/>
                  </a:solidFill>
                  <a:prstDash val="solid"/>
                </a:ln>
                <a:solidFill>
                  <a:srgbClr val="71B01C"/>
                </a:solidFill>
              </a:rPr>
              <a:t>!</a:t>
            </a:r>
          </a:p>
          <a:p>
            <a:pPr algn="r"/>
            <a:r>
              <a:rPr lang="ar-SA" sz="2400" b="1" dirty="0" smtClean="0">
                <a:ln w="19050">
                  <a:solidFill>
                    <a:srgbClr val="37441C"/>
                  </a:solidFill>
                  <a:prstDash val="solid"/>
                </a:ln>
                <a:solidFill>
                  <a:srgbClr val="71B01C"/>
                </a:solidFill>
              </a:rPr>
              <a:t>أليس هذا الموظف الصغير قدم خدمة عظيمة للإسلام؟</a:t>
            </a:r>
          </a:p>
          <a:p>
            <a:pPr algn="r"/>
            <a:r>
              <a:rPr lang="ar-SA" sz="2400" b="1" dirty="0" smtClean="0">
                <a:ln w="19050">
                  <a:solidFill>
                    <a:srgbClr val="37441C"/>
                  </a:solidFill>
                  <a:prstDash val="solid"/>
                </a:ln>
                <a:solidFill>
                  <a:srgbClr val="71B01C"/>
                </a:solidFill>
              </a:rPr>
              <a:t>هذا ما استطاع ان يفعله ذلك الشاب لخدمة الاسلام فماذا تستطيع ان تفعل انت؟</a:t>
            </a:r>
          </a:p>
        </p:txBody>
      </p:sp>
      <p:sp>
        <p:nvSpPr>
          <p:cNvPr id="4" name="مستطيل 3">
            <a:hlinkClick r:id="rId2" action="ppaction://hlinksldjump"/>
          </p:cNvPr>
          <p:cNvSpPr/>
          <p:nvPr/>
        </p:nvSpPr>
        <p:spPr>
          <a:xfrm>
            <a:off x="214282" y="5857892"/>
            <a:ext cx="1357322" cy="571504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dirty="0" smtClean="0"/>
              <a:t>عودة للصفحة الرئيسة</a:t>
            </a:r>
            <a:endParaRPr lang="en-US" dirty="0"/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3571868" y="500042"/>
            <a:ext cx="2664512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r"/>
            <a:r>
              <a:rPr lang="ar-SA" sz="3600" b="1" cap="none" spc="0" dirty="0" smtClean="0">
                <a:ln w="19050">
                  <a:solidFill>
                    <a:srgbClr val="37441C"/>
                  </a:solidFill>
                  <a:prstDash val="solid"/>
                </a:ln>
                <a:solidFill>
                  <a:srgbClr val="71B01C"/>
                </a:solidFill>
              </a:rPr>
              <a:t>من خدمة الإسلام</a:t>
            </a:r>
            <a:endParaRPr lang="ar-SA" sz="3600" b="1" cap="none" spc="0" dirty="0">
              <a:ln w="19050">
                <a:solidFill>
                  <a:srgbClr val="37441C"/>
                </a:solidFill>
                <a:prstDash val="solid"/>
              </a:ln>
              <a:solidFill>
                <a:srgbClr val="71B01C"/>
              </a:solidFill>
            </a:endParaRPr>
          </a:p>
        </p:txBody>
      </p:sp>
      <p:sp>
        <p:nvSpPr>
          <p:cNvPr id="5" name="مستطيل 4"/>
          <p:cNvSpPr/>
          <p:nvPr/>
        </p:nvSpPr>
        <p:spPr>
          <a:xfrm>
            <a:off x="193379" y="1214422"/>
            <a:ext cx="8661410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r"/>
            <a:r>
              <a:rPr lang="ar-SA" sz="2400" b="1" cap="none" spc="0" dirty="0" smtClean="0">
                <a:ln w="19050">
                  <a:solidFill>
                    <a:srgbClr val="37441C"/>
                  </a:solidFill>
                  <a:prstDash val="solid"/>
                </a:ln>
                <a:solidFill>
                  <a:srgbClr val="71B01C"/>
                </a:solidFill>
              </a:rPr>
              <a:t>تتنوع وسائل وطرق خدمة الإسلام ومنها:</a:t>
            </a:r>
          </a:p>
          <a:p>
            <a:pPr algn="r"/>
            <a:r>
              <a:rPr lang="ar-SA" sz="2400" b="1" dirty="0" smtClean="0">
                <a:ln w="19050">
                  <a:noFill/>
                  <a:prstDash val="solid"/>
                </a:ln>
                <a:solidFill>
                  <a:srgbClr val="FF0000"/>
                </a:solidFill>
              </a:rPr>
              <a:t>أولا</a:t>
            </a:r>
            <a:r>
              <a:rPr lang="ar-SA" sz="2400" b="1" dirty="0" smtClean="0">
                <a:ln w="19050">
                  <a:solidFill>
                    <a:srgbClr val="37441C"/>
                  </a:solidFill>
                  <a:prstDash val="solid"/>
                </a:ln>
                <a:solidFill>
                  <a:srgbClr val="71B01C"/>
                </a:solidFill>
              </a:rPr>
              <a:t>:إشاعة كل عمل إسلامي تراه أو تسمع به فتدل عليه وتخبر عنه </a:t>
            </a:r>
            <a:r>
              <a:rPr lang="ar-SA" sz="2400" b="1" u="sng" dirty="0" smtClean="0">
                <a:ln w="19050">
                  <a:solidFill>
                    <a:srgbClr val="37441C"/>
                  </a:solidFill>
                  <a:prstDash val="solid"/>
                </a:ln>
                <a:solidFill>
                  <a:srgbClr val="71B01C"/>
                </a:solidFill>
                <a:uFill>
                  <a:solidFill>
                    <a:srgbClr val="FF0000"/>
                  </a:solidFill>
                </a:uFill>
              </a:rPr>
              <a:t>ولك مثل أجر فاعله</a:t>
            </a:r>
          </a:p>
          <a:p>
            <a:pPr algn="r"/>
            <a:r>
              <a:rPr lang="ar-SA" sz="2400" b="1" cap="none" spc="0" dirty="0" smtClean="0">
                <a:ln w="19050">
                  <a:solidFill>
                    <a:srgbClr val="37441C"/>
                  </a:solidFill>
                  <a:prstDash val="solid"/>
                </a:ln>
                <a:solidFill>
                  <a:srgbClr val="71B01C"/>
                </a:solidFill>
              </a:rPr>
              <a:t>ويكون ذلك حديثا في المجالس أو نشرا عبر الصحف والاذاعة,او من خلال المدرسة او</a:t>
            </a:r>
          </a:p>
          <a:p>
            <a:pPr algn="r"/>
            <a:r>
              <a:rPr lang="ar-SA" sz="2400" b="1" dirty="0" smtClean="0">
                <a:ln w="19050">
                  <a:solidFill>
                    <a:srgbClr val="37441C"/>
                  </a:solidFill>
                  <a:prstDash val="solid"/>
                </a:ln>
                <a:solidFill>
                  <a:srgbClr val="71B01C"/>
                </a:solidFill>
              </a:rPr>
              <a:t>الجامعة او التجمعات او مواقع الانترنت الاسلامية وغير ذلك....</a:t>
            </a:r>
            <a:endParaRPr lang="ar-SA" sz="2400" b="1" cap="none" spc="0" dirty="0">
              <a:ln w="19050">
                <a:solidFill>
                  <a:srgbClr val="37441C"/>
                </a:solidFill>
                <a:prstDash val="solid"/>
              </a:ln>
              <a:solidFill>
                <a:srgbClr val="71B01C"/>
              </a:solidFill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500034" y="3071810"/>
            <a:ext cx="8429684" cy="243143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r"/>
            <a:r>
              <a:rPr lang="ar-SA" sz="2400" b="1" dirty="0" smtClean="0">
                <a:ln w="19050">
                  <a:noFill/>
                  <a:prstDash val="solid"/>
                </a:ln>
                <a:solidFill>
                  <a:srgbClr val="FF0000"/>
                </a:solidFill>
              </a:rPr>
              <a:t>ثانيا</a:t>
            </a:r>
            <a:r>
              <a:rPr lang="ar-SA" sz="2400" b="1" dirty="0" smtClean="0">
                <a:ln w="19050">
                  <a:solidFill>
                    <a:srgbClr val="37441C"/>
                  </a:solidFill>
                  <a:prstDash val="solid"/>
                </a:ln>
                <a:solidFill>
                  <a:srgbClr val="71B01C"/>
                </a:solidFill>
              </a:rPr>
              <a:t>: الدفاع عن العلماء والدعاة والمصلحين ورد غيبتهم,وذكر محاسنهم وفضائلهم</a:t>
            </a:r>
          </a:p>
          <a:p>
            <a:pPr algn="r"/>
            <a:r>
              <a:rPr lang="ar-SA" sz="2400" b="1" dirty="0" smtClean="0">
                <a:ln w="19050">
                  <a:solidFill>
                    <a:srgbClr val="37441C"/>
                  </a:solidFill>
                  <a:prstDash val="solid"/>
                </a:ln>
                <a:solidFill>
                  <a:srgbClr val="71B01C"/>
                </a:solidFill>
              </a:rPr>
              <a:t>يقول النبي عليه الصلاة والسلام:(</a:t>
            </a:r>
            <a:r>
              <a:rPr lang="ar-SA" sz="2000" b="1" dirty="0" smtClean="0">
                <a:ln w="19050">
                  <a:solidFill>
                    <a:srgbClr val="37441C"/>
                  </a:solidFill>
                  <a:prstDash val="solid"/>
                </a:ln>
                <a:solidFill>
                  <a:srgbClr val="71B01C"/>
                </a:solidFill>
              </a:rPr>
              <a:t>من رد عن عرض أخيه رد الله عن وجهه النار يوم القيامة)</a:t>
            </a:r>
          </a:p>
          <a:p>
            <a:pPr algn="r"/>
            <a:r>
              <a:rPr lang="ar-SA" sz="2000" b="1" cap="none" spc="0" dirty="0" smtClean="0">
                <a:ln w="19050">
                  <a:solidFill>
                    <a:srgbClr val="37441C"/>
                  </a:solidFill>
                  <a:prstDash val="solid"/>
                </a:ln>
                <a:solidFill>
                  <a:srgbClr val="71B01C"/>
                </a:solidFill>
              </a:rPr>
              <a:t>رواه احمد</a:t>
            </a:r>
          </a:p>
          <a:p>
            <a:pPr algn="r"/>
            <a:r>
              <a:rPr lang="ar-SA" sz="2000" b="1" dirty="0" smtClean="0">
                <a:ln w="19050">
                  <a:noFill/>
                  <a:prstDash val="solid"/>
                </a:ln>
                <a:solidFill>
                  <a:srgbClr val="FF0000"/>
                </a:solidFill>
              </a:rPr>
              <a:t>ثالثا</a:t>
            </a:r>
            <a:r>
              <a:rPr lang="ar-SA" sz="2000" b="1" dirty="0" smtClean="0">
                <a:ln w="19050">
                  <a:solidFill>
                    <a:srgbClr val="37441C"/>
                  </a:solidFill>
                  <a:prstDash val="solid"/>
                </a:ln>
                <a:solidFill>
                  <a:srgbClr val="71B01C"/>
                </a:solidFill>
              </a:rPr>
              <a:t>:التحدث بفضائل هذا الدين ومحاسنه وازالة الالتباس الذي زرعه الفكر السيئ الدخيل على الأمة </a:t>
            </a:r>
            <a:r>
              <a:rPr lang="ar-SA" sz="2000" b="1" dirty="0" smtClean="0">
                <a:ln w="19050">
                  <a:solidFill>
                    <a:srgbClr val="37441C"/>
                  </a:solidFill>
                  <a:prstDash val="solid"/>
                </a:ln>
                <a:solidFill>
                  <a:srgbClr val="71B01C"/>
                </a:solidFill>
              </a:rPr>
              <a:t>,</a:t>
            </a:r>
            <a:endParaRPr lang="en-US" sz="2000" b="1" dirty="0" smtClean="0">
              <a:ln w="19050">
                <a:solidFill>
                  <a:srgbClr val="37441C"/>
                </a:solidFill>
                <a:prstDash val="solid"/>
              </a:ln>
              <a:solidFill>
                <a:srgbClr val="71B01C"/>
              </a:solidFill>
            </a:endParaRPr>
          </a:p>
          <a:p>
            <a:pPr algn="r"/>
            <a:r>
              <a:rPr lang="ar-SA" sz="2000" b="1" dirty="0" smtClean="0">
                <a:ln w="19050">
                  <a:solidFill>
                    <a:srgbClr val="37441C"/>
                  </a:solidFill>
                  <a:prstDash val="solid"/>
                </a:ln>
                <a:solidFill>
                  <a:srgbClr val="71B01C"/>
                </a:solidFill>
              </a:rPr>
              <a:t>ومن المواضيع المطروحة:</a:t>
            </a:r>
          </a:p>
          <a:p>
            <a:pPr algn="r"/>
            <a:r>
              <a:rPr lang="ar-SA" sz="2000" b="1" cap="none" spc="0" dirty="0" smtClean="0">
                <a:ln w="19050">
                  <a:solidFill>
                    <a:srgbClr val="37441C"/>
                  </a:solidFill>
                  <a:prstDash val="solid"/>
                </a:ln>
                <a:solidFill>
                  <a:srgbClr val="71B01C"/>
                </a:solidFill>
              </a:rPr>
              <a:t>تكريم  المرأة في الإسلام,,حقوق الأطفال,,تربية الابناء والحرص على تنشئتهم النشأة الصحيحة </a:t>
            </a:r>
          </a:p>
          <a:p>
            <a:pPr algn="r"/>
            <a:r>
              <a:rPr lang="ar-SA" sz="2000" b="1" dirty="0" smtClean="0">
                <a:ln w="19050">
                  <a:solidFill>
                    <a:srgbClr val="37441C"/>
                  </a:solidFill>
                  <a:prstDash val="solid"/>
                </a:ln>
                <a:solidFill>
                  <a:srgbClr val="71B01C"/>
                </a:solidFill>
              </a:rPr>
              <a:t> حقوق الزوجة المادية والمعنوية ,,تعدد الزوجات ضوابطه وفوائده,,الانجاب وغيره كثير ....</a:t>
            </a:r>
            <a:endParaRPr lang="ar-SA" sz="2400" b="1" cap="none" spc="0" dirty="0">
              <a:ln w="19050">
                <a:solidFill>
                  <a:srgbClr val="37441C"/>
                </a:solidFill>
                <a:prstDash val="solid"/>
              </a:ln>
              <a:solidFill>
                <a:srgbClr val="71B01C"/>
              </a:solidFill>
            </a:endParaRPr>
          </a:p>
        </p:txBody>
      </p:sp>
      <p:sp>
        <p:nvSpPr>
          <p:cNvPr id="7" name="مستطيل 6">
            <a:hlinkClick r:id="rId2" action="ppaction://hlinksldjump"/>
          </p:cNvPr>
          <p:cNvSpPr/>
          <p:nvPr/>
        </p:nvSpPr>
        <p:spPr>
          <a:xfrm>
            <a:off x="214282" y="5857892"/>
            <a:ext cx="1357322" cy="571504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dirty="0" smtClean="0"/>
              <a:t>عودة للصفحة الرئيسة</a:t>
            </a:r>
            <a:endParaRPr lang="en-US" dirty="0"/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مدني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مدني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مدني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226</TotalTime>
  <Words>495</Words>
  <Application>Microsoft Office PowerPoint</Application>
  <PresentationFormat>عرض على الشاشة (3:4)‏</PresentationFormat>
  <Paragraphs>55</Paragraphs>
  <Slides>6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7" baseType="lpstr">
      <vt:lpstr>مدني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</vt:vector>
  </TitlesOfParts>
  <Company>WwW.Cocoa-Ar.CoM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reda</dc:creator>
  <cp:lastModifiedBy>reda</cp:lastModifiedBy>
  <cp:revision>23</cp:revision>
  <dcterms:created xsi:type="dcterms:W3CDTF">2012-03-28T14:46:57Z</dcterms:created>
  <dcterms:modified xsi:type="dcterms:W3CDTF">2012-03-28T19:14:59Z</dcterms:modified>
</cp:coreProperties>
</file>