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57" r:id="rId8"/>
    <p:sldId id="265"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410058"/>
    <a:srgbClr val="FFE1FF"/>
    <a:srgbClr val="9900CC"/>
    <a:srgbClr val="7A007A"/>
    <a:srgbClr val="50006C"/>
    <a:srgbClr val="FFF3FF"/>
    <a:srgbClr val="9966FF"/>
    <a:srgbClr val="D35AF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08" y="-3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FD5DC72E-E91C-4115-A499-6C933BF623F9}" type="datetimeFigureOut">
              <a:rPr lang="en-US" smtClean="0"/>
              <a:pPr/>
              <a:t>3/18/2012</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63E5BF6F-E197-4D8F-8C0F-AEC85B65CA1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FD5DC72E-E91C-4115-A499-6C933BF623F9}" type="datetimeFigureOut">
              <a:rPr lang="en-US" smtClean="0"/>
              <a:pPr/>
              <a:t>3/18/2012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3E5BF6F-E197-4D8F-8C0F-AEC85B65CA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FD5DC72E-E91C-4115-A499-6C933BF623F9}" type="datetimeFigureOut">
              <a:rPr lang="en-US" smtClean="0"/>
              <a:pPr/>
              <a:t>3/18/2012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3E5BF6F-E197-4D8F-8C0F-AEC85B65CA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FD5DC72E-E91C-4115-A499-6C933BF623F9}" type="datetimeFigureOut">
              <a:rPr lang="en-US" smtClean="0"/>
              <a:pPr/>
              <a:t>3/18/2012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3E5BF6F-E197-4D8F-8C0F-AEC85B65CA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D5DC72E-E91C-4115-A499-6C933BF623F9}" type="datetimeFigureOut">
              <a:rPr lang="en-US" smtClean="0"/>
              <a:pPr/>
              <a:t>3/18/2012</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63E5BF6F-E197-4D8F-8C0F-AEC85B65CA1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FD5DC72E-E91C-4115-A499-6C933BF623F9}" type="datetimeFigureOut">
              <a:rPr lang="en-US" smtClean="0"/>
              <a:pPr/>
              <a:t>3/18/2012</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3E5BF6F-E197-4D8F-8C0F-AEC85B65CA1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FD5DC72E-E91C-4115-A499-6C933BF623F9}" type="datetimeFigureOut">
              <a:rPr lang="en-US" smtClean="0"/>
              <a:pPr/>
              <a:t>3/18/2012</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63E5BF6F-E197-4D8F-8C0F-AEC85B65CA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FD5DC72E-E91C-4115-A499-6C933BF623F9}" type="datetimeFigureOut">
              <a:rPr lang="en-US" smtClean="0"/>
              <a:pPr/>
              <a:t>3/18/2012</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63E5BF6F-E197-4D8F-8C0F-AEC85B65CA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D5DC72E-E91C-4115-A499-6C933BF623F9}" type="datetimeFigureOut">
              <a:rPr lang="en-US" smtClean="0"/>
              <a:pPr/>
              <a:t>3/18/2012</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63E5BF6F-E197-4D8F-8C0F-AEC85B65CA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FD5DC72E-E91C-4115-A499-6C933BF623F9}" type="datetimeFigureOut">
              <a:rPr lang="en-US" smtClean="0"/>
              <a:pPr/>
              <a:t>3/18/2012</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63E5BF6F-E197-4D8F-8C0F-AEC85B65CA1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D5DC72E-E91C-4115-A499-6C933BF623F9}" type="datetimeFigureOut">
              <a:rPr lang="en-US" smtClean="0"/>
              <a:pPr/>
              <a:t>3/18/2012</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8077200" y="6356350"/>
            <a:ext cx="609600" cy="365125"/>
          </a:xfrm>
        </p:spPr>
        <p:txBody>
          <a:bodyPr/>
          <a:lstStyle/>
          <a:p>
            <a:fld id="{63E5BF6F-E197-4D8F-8C0F-AEC85B65CA1F}" type="slidenum">
              <a:rPr lang="en-US" smtClean="0"/>
              <a:pPr/>
              <a:t>‹#›</a:t>
            </a:fld>
            <a:endParaRPr lang="en-US"/>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D5DC72E-E91C-4115-A499-6C933BF623F9}" type="datetimeFigureOut">
              <a:rPr lang="en-US" smtClean="0"/>
              <a:pPr/>
              <a:t>3/18/2012</a:t>
            </a:fld>
            <a:endParaRPr lang="en-US"/>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3E5BF6F-E197-4D8F-8C0F-AEC85B65CA1F}" type="slidenum">
              <a:rPr lang="en-US" smtClean="0"/>
              <a:pPr/>
              <a:t>‹#›</a:t>
            </a:fld>
            <a:endParaRPr lang="en-US"/>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7" Type="http://schemas.openxmlformats.org/officeDocument/2006/relationships/slide" Target="slide7.xml"/><Relationship Id="rId2" Type="http://schemas.openxmlformats.org/officeDocument/2006/relationships/slide" Target="slide2.xml"/><Relationship Id="rId1" Type="http://schemas.openxmlformats.org/officeDocument/2006/relationships/slideLayout" Target="../slideLayouts/slideLayout7.xml"/><Relationship Id="rId6" Type="http://schemas.openxmlformats.org/officeDocument/2006/relationships/slide" Target="slide6.xml"/><Relationship Id="rId5" Type="http://schemas.openxmlformats.org/officeDocument/2006/relationships/slide" Target="slide5.xml"/><Relationship Id="rId4" Type="http://schemas.openxmlformats.org/officeDocument/2006/relationships/slide" Target="slide4.xml"/></Relationships>
</file>

<file path=ppt/slides/_rels/slide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مجموعة 6"/>
          <p:cNvGrpSpPr/>
          <p:nvPr/>
        </p:nvGrpSpPr>
        <p:grpSpPr>
          <a:xfrm>
            <a:off x="1000100" y="571480"/>
            <a:ext cx="7034298" cy="923330"/>
            <a:chOff x="1000100" y="571480"/>
            <a:chExt cx="7034298" cy="923330"/>
          </a:xfrm>
        </p:grpSpPr>
        <p:sp>
          <p:nvSpPr>
            <p:cNvPr id="4" name="مستطيل 3"/>
            <p:cNvSpPr/>
            <p:nvPr/>
          </p:nvSpPr>
          <p:spPr>
            <a:xfrm>
              <a:off x="1000100" y="571480"/>
              <a:ext cx="7034298" cy="923330"/>
            </a:xfrm>
            <a:prstGeom prst="rect">
              <a:avLst/>
            </a:prstGeom>
            <a:noFill/>
          </p:spPr>
          <p:txBody>
            <a:bodyPr wrap="none" lIns="91440" tIns="45720" rIns="91440" bIns="45720">
              <a:spAutoFit/>
              <a:scene3d>
                <a:camera prst="orthographicFront"/>
                <a:lightRig rig="threePt" dir="t"/>
              </a:scene3d>
              <a:sp3d extrusionH="57150">
                <a:bevelT w="38100" h="38100" prst="relaxedInset"/>
                <a:bevelB w="69850" h="38100" prst="cross"/>
              </a:sp3d>
            </a:bodyPr>
            <a:lstStyle/>
            <a:p>
              <a:pPr algn="ctr"/>
              <a:r>
                <a:rPr lang="ar-SA" sz="5400" b="1" cap="all" dirty="0" smtClean="0">
                  <a:ln w="9000" cmpd="sng">
                    <a:solidFill>
                      <a:sysClr val="windowText" lastClr="000000"/>
                    </a:solidFill>
                    <a:prstDash val="solid"/>
                  </a:ln>
                  <a:solidFill>
                    <a:srgbClr val="9966FF"/>
                  </a:solidFill>
                  <a:effectLst>
                    <a:glow rad="139700">
                      <a:schemeClr val="accent4">
                        <a:satMod val="175000"/>
                        <a:alpha val="40000"/>
                      </a:schemeClr>
                    </a:glow>
                    <a:reflection blurRad="12700" stA="28000" endPos="45000" dist="1000" dir="5400000" sy="-100000" algn="bl" rotWithShape="0"/>
                  </a:effectLst>
                </a:rPr>
                <a:t>زيادة الحسنات في تربية</a:t>
              </a:r>
              <a:r>
                <a:rPr lang="ar-SA" sz="5400" b="1" cap="all" dirty="0" smtClean="0">
                  <a:ln w="9000" cmpd="sng">
                    <a:solidFill>
                      <a:sysClr val="windowText" lastClr="000000"/>
                    </a:solidFill>
                    <a:prstDash val="solid"/>
                  </a:ln>
                  <a:solidFill>
                    <a:srgbClr val="7A007A"/>
                  </a:solidFill>
                  <a:effectLst>
                    <a:glow rad="139700">
                      <a:schemeClr val="accent4">
                        <a:satMod val="175000"/>
                        <a:alpha val="40000"/>
                      </a:schemeClr>
                    </a:glow>
                    <a:reflection blurRad="12700" stA="28000" endPos="45000" dist="1000" dir="5400000" sy="-100000" algn="bl" rotWithShape="0"/>
                  </a:effectLst>
                </a:rPr>
                <a:t> </a:t>
              </a:r>
              <a:r>
                <a:rPr lang="ar-SA" sz="5400" b="1" cap="all" dirty="0" smtClean="0">
                  <a:ln w="9000" cmpd="sng">
                    <a:solidFill>
                      <a:sysClr val="windowText" lastClr="000000"/>
                    </a:solidFill>
                    <a:prstDash val="solid"/>
                  </a:ln>
                  <a:solidFill>
                    <a:srgbClr val="FF99FF"/>
                  </a:solidFill>
                  <a:effectLst>
                    <a:glow rad="139700">
                      <a:schemeClr val="accent4">
                        <a:satMod val="175000"/>
                        <a:alpha val="40000"/>
                      </a:schemeClr>
                    </a:glow>
                    <a:reflection blurRad="12700" stA="28000" endPos="45000" dist="1000" dir="5400000" sy="-100000" algn="bl" rotWithShape="0"/>
                  </a:effectLst>
                </a:rPr>
                <a:t>البنات</a:t>
              </a:r>
              <a:endParaRPr lang="ar-SA" sz="5400" b="1" cap="all" spc="0" dirty="0">
                <a:ln w="9000" cmpd="sng">
                  <a:solidFill>
                    <a:sysClr val="windowText" lastClr="000000"/>
                  </a:solidFill>
                  <a:prstDash val="solid"/>
                </a:ln>
                <a:solidFill>
                  <a:srgbClr val="FF99FF"/>
                </a:solidFill>
                <a:effectLst>
                  <a:glow rad="139700">
                    <a:schemeClr val="accent4">
                      <a:satMod val="175000"/>
                      <a:alpha val="40000"/>
                    </a:schemeClr>
                  </a:glow>
                  <a:reflection blurRad="12700" stA="28000" endPos="45000" dist="1000" dir="5400000" sy="-100000" algn="bl" rotWithShape="0"/>
                </a:effectLst>
              </a:endParaRPr>
            </a:p>
          </p:txBody>
        </p:sp>
        <p:cxnSp>
          <p:nvCxnSpPr>
            <p:cNvPr id="6" name="رابط مستقيم 5"/>
            <p:cNvCxnSpPr/>
            <p:nvPr/>
          </p:nvCxnSpPr>
          <p:spPr>
            <a:xfrm>
              <a:off x="1142976" y="1428736"/>
              <a:ext cx="1357322" cy="0"/>
            </a:xfrm>
            <a:prstGeom prst="line">
              <a:avLst/>
            </a:prstGeom>
            <a:ln w="28575">
              <a:solidFill>
                <a:srgbClr val="9966FF"/>
              </a:solidFill>
              <a:prstDash val="dashDot"/>
            </a:ln>
          </p:spPr>
          <p:style>
            <a:lnRef idx="1">
              <a:schemeClr val="accent1"/>
            </a:lnRef>
            <a:fillRef idx="0">
              <a:schemeClr val="accent1"/>
            </a:fillRef>
            <a:effectRef idx="0">
              <a:schemeClr val="accent1"/>
            </a:effectRef>
            <a:fontRef idx="minor">
              <a:schemeClr val="tx1"/>
            </a:fontRef>
          </p:style>
        </p:cxnSp>
      </p:grpSp>
      <p:sp>
        <p:nvSpPr>
          <p:cNvPr id="8" name="مستطيل 7">
            <a:hlinkClick r:id="rId2" action="ppaction://hlinksldjump"/>
          </p:cNvPr>
          <p:cNvSpPr/>
          <p:nvPr/>
        </p:nvSpPr>
        <p:spPr>
          <a:xfrm>
            <a:off x="5929322" y="2143116"/>
            <a:ext cx="2500330" cy="400110"/>
          </a:xfrm>
          <a:prstGeom prst="rect">
            <a:avLst/>
          </a:prstGeom>
          <a:solidFill>
            <a:schemeClr val="accent5">
              <a:lumMod val="75000"/>
            </a:schemeClr>
          </a:solidFill>
          <a:scene3d>
            <a:camera prst="orthographicFront">
              <a:rot lat="0" lon="0" rev="0"/>
            </a:camera>
            <a:lightRig rig="glow" dir="t"/>
          </a:scene3d>
          <a:sp3d extrusionH="76200" prstMaterial="powder">
            <a:bevelT w="107950" h="50800" prst="slope"/>
            <a:extrusionClr>
              <a:schemeClr val="bg2">
                <a:lumMod val="25000"/>
              </a:schemeClr>
            </a:extrusionClr>
          </a:sp3d>
        </p:spPr>
        <p:style>
          <a:lnRef idx="0">
            <a:schemeClr val="accent4"/>
          </a:lnRef>
          <a:fillRef idx="3">
            <a:schemeClr val="accent4"/>
          </a:fillRef>
          <a:effectRef idx="3">
            <a:schemeClr val="accent4"/>
          </a:effectRef>
          <a:fontRef idx="minor">
            <a:schemeClr val="lt1"/>
          </a:fontRef>
        </p:style>
        <p:txBody>
          <a:bodyPr wrap="square" lIns="91440" tIns="45720" rIns="91440" bIns="45720">
            <a:spAutoFit/>
            <a:scene3d>
              <a:camera prst="orthographicFront">
                <a:rot lat="0" lon="0" rev="0"/>
              </a:camera>
              <a:lightRig rig="glow" dir="t">
                <a:rot lat="0" lon="0" rev="3600000"/>
              </a:lightRig>
            </a:scene3d>
            <a:sp3d prstMaterial="softEdge">
              <a:contourClr>
                <a:schemeClr val="accent4">
                  <a:alpha val="95000"/>
                </a:schemeClr>
              </a:contourClr>
            </a:sp3d>
          </a:bodyPr>
          <a:lstStyle/>
          <a:p>
            <a:pPr algn="ctr"/>
            <a:r>
              <a:rPr lang="ar-SA" sz="2000" b="1" cap="none" spc="0" dirty="0" smtClean="0">
                <a:ln>
                  <a:solidFill>
                    <a:schemeClr val="bg1"/>
                  </a:solidFill>
                  <a:prstDash val="solid"/>
                </a:ln>
                <a:solidFill>
                  <a:schemeClr val="bg1"/>
                </a:solidFill>
                <a:effectLst>
                  <a:glow rad="63500">
                    <a:schemeClr val="accent4">
                      <a:satMod val="175000"/>
                      <a:alpha val="40000"/>
                    </a:schemeClr>
                  </a:glow>
                </a:effectLst>
              </a:rPr>
              <a:t>نعمة الذرية</a:t>
            </a:r>
            <a:endParaRPr lang="ar-SA" sz="2000" b="1" cap="none" spc="0" dirty="0">
              <a:ln>
                <a:solidFill>
                  <a:schemeClr val="bg1"/>
                </a:solidFill>
                <a:prstDash val="solid"/>
              </a:ln>
              <a:solidFill>
                <a:schemeClr val="bg1"/>
              </a:solidFill>
              <a:effectLst>
                <a:glow rad="63500">
                  <a:schemeClr val="accent4">
                    <a:satMod val="175000"/>
                    <a:alpha val="40000"/>
                  </a:schemeClr>
                </a:glow>
              </a:effectLst>
            </a:endParaRPr>
          </a:p>
        </p:txBody>
      </p:sp>
      <p:sp>
        <p:nvSpPr>
          <p:cNvPr id="9" name="مستطيل 8">
            <a:hlinkClick r:id="rId3" action="ppaction://hlinksldjump"/>
          </p:cNvPr>
          <p:cNvSpPr/>
          <p:nvPr/>
        </p:nvSpPr>
        <p:spPr>
          <a:xfrm>
            <a:off x="1000100" y="2071678"/>
            <a:ext cx="2428892" cy="646331"/>
          </a:xfrm>
          <a:prstGeom prst="rect">
            <a:avLst/>
          </a:prstGeom>
          <a:solidFill>
            <a:schemeClr val="bg2">
              <a:lumMod val="50000"/>
            </a:schemeClr>
          </a:solidFill>
          <a:scene3d>
            <a:camera prst="orthographicFront">
              <a:rot lat="0" lon="0" rev="0"/>
            </a:camera>
            <a:lightRig rig="glow" dir="t"/>
          </a:scene3d>
          <a:sp3d prstMaterial="powder">
            <a:bevelT h="50800" prst="slope"/>
          </a:sp3d>
        </p:spPr>
        <p:style>
          <a:lnRef idx="0">
            <a:schemeClr val="accent4"/>
          </a:lnRef>
          <a:fillRef idx="3">
            <a:schemeClr val="accent4"/>
          </a:fillRef>
          <a:effectRef idx="3">
            <a:schemeClr val="accent4"/>
          </a:effectRef>
          <a:fontRef idx="minor">
            <a:schemeClr val="lt1"/>
          </a:fontRef>
        </p:style>
        <p:txBody>
          <a:bodyPr wrap="square" lIns="91440" tIns="45720" rIns="91440" bIns="45720">
            <a:spAutoFit/>
            <a:scene3d>
              <a:camera prst="orthographicFront">
                <a:rot lat="0" lon="0" rev="0"/>
              </a:camera>
              <a:lightRig rig="glow" dir="t">
                <a:rot lat="0" lon="0" rev="3600000"/>
              </a:lightRig>
            </a:scene3d>
            <a:sp3d prstMaterial="softEdge">
              <a:contourClr>
                <a:schemeClr val="accent4">
                  <a:alpha val="95000"/>
                </a:schemeClr>
              </a:contourClr>
            </a:sp3d>
          </a:bodyPr>
          <a:lstStyle/>
          <a:p>
            <a:pPr algn="ctr"/>
            <a:r>
              <a:rPr lang="ar-SA" b="1" cap="none" spc="0" dirty="0" smtClean="0">
                <a:ln>
                  <a:noFill/>
                  <a:prstDash val="solid"/>
                </a:ln>
                <a:solidFill>
                  <a:schemeClr val="bg1"/>
                </a:solidFill>
                <a:effectLst/>
              </a:rPr>
              <a:t>الاحتساب وأثره في العمل </a:t>
            </a:r>
          </a:p>
          <a:p>
            <a:pPr algn="ctr"/>
            <a:r>
              <a:rPr lang="ar-SA" b="1" cap="none" spc="0" dirty="0" smtClean="0">
                <a:ln>
                  <a:noFill/>
                  <a:prstDash val="solid"/>
                </a:ln>
                <a:solidFill>
                  <a:schemeClr val="bg1"/>
                </a:solidFill>
                <a:effectLst/>
              </a:rPr>
              <a:t>في الدنيا والآخرة</a:t>
            </a:r>
            <a:endParaRPr lang="ar-SA" b="1" cap="none" spc="0" dirty="0">
              <a:ln>
                <a:noFill/>
                <a:prstDash val="solid"/>
              </a:ln>
              <a:solidFill>
                <a:schemeClr val="bg1"/>
              </a:solidFill>
              <a:effectLst/>
            </a:endParaRPr>
          </a:p>
        </p:txBody>
      </p:sp>
      <p:sp>
        <p:nvSpPr>
          <p:cNvPr id="10" name="مستطيل 9">
            <a:hlinkClick r:id="rId4" action="ppaction://hlinksldjump"/>
          </p:cNvPr>
          <p:cNvSpPr/>
          <p:nvPr/>
        </p:nvSpPr>
        <p:spPr>
          <a:xfrm>
            <a:off x="5929322" y="3571876"/>
            <a:ext cx="2500330" cy="707886"/>
          </a:xfrm>
          <a:prstGeom prst="rect">
            <a:avLst/>
          </a:prstGeom>
          <a:solidFill>
            <a:schemeClr val="bg2">
              <a:lumMod val="50000"/>
            </a:schemeClr>
          </a:solidFill>
          <a:scene3d>
            <a:camera prst="orthographicFront">
              <a:rot lat="0" lon="0" rev="0"/>
            </a:camera>
            <a:lightRig rig="glow" dir="t"/>
          </a:scene3d>
          <a:sp3d prstMaterial="powder">
            <a:bevelT h="50800" prst="slope"/>
          </a:sp3d>
        </p:spPr>
        <p:style>
          <a:lnRef idx="0">
            <a:schemeClr val="accent4"/>
          </a:lnRef>
          <a:fillRef idx="3">
            <a:schemeClr val="accent4"/>
          </a:fillRef>
          <a:effectRef idx="3">
            <a:schemeClr val="accent4"/>
          </a:effectRef>
          <a:fontRef idx="minor">
            <a:schemeClr val="lt1"/>
          </a:fontRef>
        </p:style>
        <p:txBody>
          <a:bodyPr wrap="square" lIns="91440" tIns="45720" rIns="91440" bIns="45720">
            <a:spAutoFit/>
            <a:scene3d>
              <a:camera prst="orthographicFront">
                <a:rot lat="0" lon="0" rev="0"/>
              </a:camera>
              <a:lightRig rig="glow" dir="t">
                <a:rot lat="0" lon="0" rev="3600000"/>
              </a:lightRig>
            </a:scene3d>
            <a:sp3d prstMaterial="softEdge">
              <a:contourClr>
                <a:schemeClr val="accent4">
                  <a:alpha val="95000"/>
                </a:schemeClr>
              </a:contourClr>
            </a:sp3d>
          </a:bodyPr>
          <a:lstStyle/>
          <a:p>
            <a:pPr algn="ctr"/>
            <a:r>
              <a:rPr lang="ar-SA" sz="2000" b="1" cap="none" spc="0" dirty="0" smtClean="0">
                <a:ln>
                  <a:noFill/>
                  <a:prstDash val="solid"/>
                </a:ln>
                <a:solidFill>
                  <a:schemeClr val="bg1"/>
                </a:solidFill>
                <a:effectLst/>
              </a:rPr>
              <a:t>الحسنة وأثرها على المسلم في الدنيا والآخرة</a:t>
            </a:r>
            <a:endParaRPr lang="ar-SA" sz="2000" b="1" cap="none" spc="0" dirty="0">
              <a:ln>
                <a:noFill/>
                <a:prstDash val="solid"/>
              </a:ln>
              <a:solidFill>
                <a:schemeClr val="bg1"/>
              </a:solidFill>
              <a:effectLst/>
            </a:endParaRPr>
          </a:p>
        </p:txBody>
      </p:sp>
      <p:sp>
        <p:nvSpPr>
          <p:cNvPr id="11" name="مستطيل 10">
            <a:hlinkClick r:id="rId5" action="ppaction://hlinksldjump"/>
          </p:cNvPr>
          <p:cNvSpPr/>
          <p:nvPr/>
        </p:nvSpPr>
        <p:spPr>
          <a:xfrm>
            <a:off x="1000100" y="3500438"/>
            <a:ext cx="2428892" cy="707886"/>
          </a:xfrm>
          <a:prstGeom prst="rect">
            <a:avLst/>
          </a:prstGeom>
          <a:solidFill>
            <a:srgbClr val="FF99FF"/>
          </a:solidFill>
          <a:scene3d>
            <a:camera prst="orthographicFront">
              <a:rot lat="0" lon="0" rev="0"/>
            </a:camera>
            <a:lightRig rig="brightRoom" dir="t"/>
          </a:scene3d>
          <a:sp3d prstMaterial="softEdge">
            <a:bevelT h="50800" prst="slope"/>
          </a:sp3d>
        </p:spPr>
        <p:style>
          <a:lnRef idx="0">
            <a:schemeClr val="accent4"/>
          </a:lnRef>
          <a:fillRef idx="3">
            <a:schemeClr val="accent4"/>
          </a:fillRef>
          <a:effectRef idx="3">
            <a:schemeClr val="accent4"/>
          </a:effectRef>
          <a:fontRef idx="minor">
            <a:schemeClr val="lt1"/>
          </a:fontRef>
        </p:style>
        <p:txBody>
          <a:bodyPr wrap="square" lIns="91440" tIns="45720" rIns="91440" bIns="45720">
            <a:spAutoFit/>
            <a:scene3d>
              <a:camera prst="orthographicFront">
                <a:rot lat="0" lon="0" rev="0"/>
              </a:camera>
              <a:lightRig rig="glow" dir="t">
                <a:rot lat="0" lon="0" rev="3600000"/>
              </a:lightRig>
            </a:scene3d>
            <a:sp3d prstMaterial="softEdge">
              <a:contourClr>
                <a:schemeClr val="accent4">
                  <a:alpha val="95000"/>
                </a:schemeClr>
              </a:contourClr>
            </a:sp3d>
          </a:bodyPr>
          <a:lstStyle/>
          <a:p>
            <a:pPr algn="ctr"/>
            <a:r>
              <a:rPr lang="ar-SA" sz="2000" b="1" cap="none" spc="0" dirty="0" smtClean="0">
                <a:ln>
                  <a:noFill/>
                  <a:prstDash val="solid"/>
                </a:ln>
                <a:solidFill>
                  <a:schemeClr val="bg1"/>
                </a:solidFill>
                <a:effectLst/>
              </a:rPr>
              <a:t>أهمية التربية للبنين </a:t>
            </a:r>
          </a:p>
          <a:p>
            <a:pPr algn="ctr"/>
            <a:r>
              <a:rPr lang="ar-SA" sz="2000" b="1" cap="none" spc="0" dirty="0" smtClean="0">
                <a:ln>
                  <a:noFill/>
                  <a:prstDash val="solid"/>
                </a:ln>
                <a:solidFill>
                  <a:schemeClr val="bg1"/>
                </a:solidFill>
                <a:effectLst/>
              </a:rPr>
              <a:t>والبنات</a:t>
            </a:r>
            <a:endParaRPr lang="ar-SA" sz="2000" b="1" cap="none" spc="0" dirty="0">
              <a:ln>
                <a:noFill/>
                <a:prstDash val="solid"/>
              </a:ln>
              <a:solidFill>
                <a:schemeClr val="bg1"/>
              </a:solidFill>
              <a:effectLst/>
            </a:endParaRPr>
          </a:p>
        </p:txBody>
      </p:sp>
      <p:sp>
        <p:nvSpPr>
          <p:cNvPr id="12" name="مستطيل 11">
            <a:hlinkClick r:id="rId6" action="ppaction://hlinksldjump"/>
          </p:cNvPr>
          <p:cNvSpPr/>
          <p:nvPr/>
        </p:nvSpPr>
        <p:spPr>
          <a:xfrm>
            <a:off x="5929322" y="4929198"/>
            <a:ext cx="2500330" cy="707886"/>
          </a:xfrm>
          <a:prstGeom prst="rect">
            <a:avLst/>
          </a:prstGeom>
          <a:solidFill>
            <a:srgbClr val="FF99FF"/>
          </a:solidFill>
          <a:scene3d>
            <a:camera prst="orthographicFront">
              <a:rot lat="0" lon="0" rev="0"/>
            </a:camera>
            <a:lightRig rig="brightRoom" dir="t"/>
          </a:scene3d>
          <a:sp3d>
            <a:bevelT h="50800" prst="slope"/>
          </a:sp3d>
        </p:spPr>
        <p:style>
          <a:lnRef idx="0">
            <a:schemeClr val="accent4"/>
          </a:lnRef>
          <a:fillRef idx="3">
            <a:schemeClr val="accent4"/>
          </a:fillRef>
          <a:effectRef idx="3">
            <a:schemeClr val="accent4"/>
          </a:effectRef>
          <a:fontRef idx="minor">
            <a:schemeClr val="lt1"/>
          </a:fontRef>
        </p:style>
        <p:txBody>
          <a:bodyPr wrap="square" lIns="91440" tIns="45720" rIns="91440" bIns="45720">
            <a:spAutoFit/>
            <a:scene3d>
              <a:camera prst="orthographicFront">
                <a:rot lat="0" lon="0" rev="0"/>
              </a:camera>
              <a:lightRig rig="glow" dir="t">
                <a:rot lat="0" lon="0" rev="3600000"/>
              </a:lightRig>
            </a:scene3d>
            <a:sp3d prstMaterial="softEdge">
              <a:contourClr>
                <a:schemeClr val="accent4">
                  <a:alpha val="95000"/>
                </a:schemeClr>
              </a:contourClr>
            </a:sp3d>
          </a:bodyPr>
          <a:lstStyle/>
          <a:p>
            <a:pPr algn="ctr"/>
            <a:r>
              <a:rPr lang="ar-SA" sz="2000" b="1" cap="none" spc="0" dirty="0" smtClean="0">
                <a:ln>
                  <a:noFill/>
                  <a:prstDash val="solid"/>
                </a:ln>
                <a:solidFill>
                  <a:schemeClr val="bg1"/>
                </a:solidFill>
                <a:effectLst/>
              </a:rPr>
              <a:t>فضل تربية </a:t>
            </a:r>
          </a:p>
          <a:p>
            <a:pPr algn="ctr"/>
            <a:r>
              <a:rPr lang="ar-SA" sz="2000" b="1" cap="none" spc="0" dirty="0" smtClean="0">
                <a:ln>
                  <a:noFill/>
                  <a:prstDash val="solid"/>
                </a:ln>
                <a:solidFill>
                  <a:schemeClr val="bg1"/>
                </a:solidFill>
                <a:effectLst/>
              </a:rPr>
              <a:t>البنات</a:t>
            </a:r>
            <a:endParaRPr lang="ar-SA" sz="2000" b="1" cap="none" spc="0" dirty="0">
              <a:ln>
                <a:noFill/>
                <a:prstDash val="solid"/>
              </a:ln>
              <a:solidFill>
                <a:schemeClr val="bg1"/>
              </a:solidFill>
              <a:effectLst/>
            </a:endParaRPr>
          </a:p>
        </p:txBody>
      </p:sp>
      <p:sp>
        <p:nvSpPr>
          <p:cNvPr id="13" name="مستطيل 12">
            <a:hlinkClick r:id="rId7" action="ppaction://hlinksldjump"/>
          </p:cNvPr>
          <p:cNvSpPr/>
          <p:nvPr/>
        </p:nvSpPr>
        <p:spPr>
          <a:xfrm>
            <a:off x="928662" y="4929198"/>
            <a:ext cx="2500330" cy="707886"/>
          </a:xfrm>
          <a:prstGeom prst="rect">
            <a:avLst/>
          </a:prstGeom>
          <a:solidFill>
            <a:schemeClr val="bg2">
              <a:lumMod val="50000"/>
            </a:schemeClr>
          </a:solidFill>
          <a:scene3d>
            <a:camera prst="orthographicFront">
              <a:rot lat="0" lon="0" rev="0"/>
            </a:camera>
            <a:lightRig rig="brightRoom" dir="t"/>
          </a:scene3d>
          <a:sp3d prstMaterial="powder">
            <a:bevelT h="50800" prst="slope"/>
          </a:sp3d>
        </p:spPr>
        <p:style>
          <a:lnRef idx="0">
            <a:schemeClr val="accent4"/>
          </a:lnRef>
          <a:fillRef idx="3">
            <a:schemeClr val="accent4"/>
          </a:fillRef>
          <a:effectRef idx="3">
            <a:schemeClr val="accent4"/>
          </a:effectRef>
          <a:fontRef idx="minor">
            <a:schemeClr val="lt1"/>
          </a:fontRef>
        </p:style>
        <p:txBody>
          <a:bodyPr wrap="square" lIns="91440" tIns="45720" rIns="91440" bIns="45720">
            <a:spAutoFit/>
            <a:scene3d>
              <a:camera prst="orthographicFront">
                <a:rot lat="0" lon="0" rev="0"/>
              </a:camera>
              <a:lightRig rig="glow" dir="t">
                <a:rot lat="0" lon="0" rev="3600000"/>
              </a:lightRig>
            </a:scene3d>
            <a:sp3d prstMaterial="softEdge">
              <a:contourClr>
                <a:schemeClr val="accent4">
                  <a:alpha val="95000"/>
                </a:schemeClr>
              </a:contourClr>
            </a:sp3d>
          </a:bodyPr>
          <a:lstStyle/>
          <a:p>
            <a:pPr algn="ctr"/>
            <a:r>
              <a:rPr lang="ar-SA" sz="2000" b="1" cap="none" spc="0" dirty="0" smtClean="0">
                <a:ln>
                  <a:noFill/>
                  <a:prstDash val="solid"/>
                </a:ln>
                <a:solidFill>
                  <a:schemeClr val="bg1"/>
                </a:solidFill>
                <a:effectLst/>
              </a:rPr>
              <a:t>استحباب التهنئة </a:t>
            </a:r>
          </a:p>
          <a:p>
            <a:pPr algn="ctr"/>
            <a:r>
              <a:rPr lang="ar-SA" sz="2000" b="1" cap="none" spc="0" dirty="0" smtClean="0">
                <a:ln>
                  <a:noFill/>
                  <a:prstDash val="solid"/>
                </a:ln>
                <a:solidFill>
                  <a:schemeClr val="bg1"/>
                </a:solidFill>
                <a:effectLst/>
              </a:rPr>
              <a:t>بالبنت</a:t>
            </a:r>
            <a:endParaRPr lang="ar-SA" sz="2000" b="1" cap="none" spc="0" dirty="0">
              <a:ln>
                <a:noFill/>
                <a:prstDash val="solid"/>
              </a:ln>
              <a:solidFill>
                <a:schemeClr val="bg1"/>
              </a:solidFill>
              <a:effectLst/>
            </a:endParaRPr>
          </a:p>
        </p:txBody>
      </p:sp>
      <p:grpSp>
        <p:nvGrpSpPr>
          <p:cNvPr id="23" name="مجموعة 22"/>
          <p:cNvGrpSpPr/>
          <p:nvPr/>
        </p:nvGrpSpPr>
        <p:grpSpPr>
          <a:xfrm>
            <a:off x="3619562" y="2214554"/>
            <a:ext cx="1012497" cy="1154573"/>
            <a:chOff x="3619562" y="2214554"/>
            <a:chExt cx="1012497" cy="1154573"/>
          </a:xfrm>
        </p:grpSpPr>
        <p:sp>
          <p:nvSpPr>
            <p:cNvPr id="15" name="قلب 14"/>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قلب 15"/>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قلب 16"/>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قلب 17"/>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قلب 18"/>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قلب 19"/>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قلب 20"/>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شكل بيضاوي 21"/>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مجموعة 23"/>
          <p:cNvGrpSpPr/>
          <p:nvPr/>
        </p:nvGrpSpPr>
        <p:grpSpPr>
          <a:xfrm>
            <a:off x="4500562" y="3571876"/>
            <a:ext cx="1012497" cy="1154573"/>
            <a:chOff x="3619562" y="2214554"/>
            <a:chExt cx="1012497" cy="1154573"/>
          </a:xfrm>
        </p:grpSpPr>
        <p:sp>
          <p:nvSpPr>
            <p:cNvPr id="25" name="قلب 24"/>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قلب 25"/>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قلب 26"/>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قلب 27"/>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قلب 28"/>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قلب 29"/>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قلب 30"/>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شكل بيضاوي 31"/>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مجموعة 32"/>
          <p:cNvGrpSpPr/>
          <p:nvPr/>
        </p:nvGrpSpPr>
        <p:grpSpPr>
          <a:xfrm>
            <a:off x="3714744" y="4929198"/>
            <a:ext cx="1012497" cy="1154573"/>
            <a:chOff x="3619562" y="2214554"/>
            <a:chExt cx="1012497" cy="1154573"/>
          </a:xfrm>
        </p:grpSpPr>
        <p:sp>
          <p:nvSpPr>
            <p:cNvPr id="34" name="قلب 33"/>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قلب 34"/>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قلب 35"/>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قلب 36"/>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قلب 37"/>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قلب 38"/>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قلب 39"/>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شكل بيضاوي 40"/>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مجموعة 41"/>
          <p:cNvGrpSpPr/>
          <p:nvPr/>
        </p:nvGrpSpPr>
        <p:grpSpPr>
          <a:xfrm>
            <a:off x="4929190" y="1285860"/>
            <a:ext cx="1012497" cy="1154573"/>
            <a:chOff x="3619562" y="2214554"/>
            <a:chExt cx="1012497" cy="1154573"/>
          </a:xfrm>
        </p:grpSpPr>
        <p:sp>
          <p:nvSpPr>
            <p:cNvPr id="43" name="قلب 42"/>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قلب 43"/>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قلب 44"/>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قلب 45"/>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قلب 46"/>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قلب 47"/>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قلب 48"/>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شكل بيضاوي 49"/>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مستطيل 50"/>
          <p:cNvSpPr/>
          <p:nvPr/>
        </p:nvSpPr>
        <p:spPr>
          <a:xfrm>
            <a:off x="0" y="0"/>
            <a:ext cx="9144000" cy="6858000"/>
          </a:xfrm>
          <a:prstGeom prst="rect">
            <a:avLst/>
          </a:prstGeom>
          <a:noFill/>
          <a:ln w="57150">
            <a:solidFill>
              <a:srgbClr val="D35AF4"/>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3000" fill="hold"/>
                                        <p:tgtEl>
                                          <p:spTgt spid="7"/>
                                        </p:tgtEl>
                                        <p:attrNameLst>
                                          <p:attrName>ppt_w</p:attrName>
                                        </p:attrNameLst>
                                      </p:cBhvr>
                                      <p:tavLst>
                                        <p:tav tm="0">
                                          <p:val>
                                            <p:strVal val="#ppt_w+.3"/>
                                          </p:val>
                                        </p:tav>
                                        <p:tav tm="100000">
                                          <p:val>
                                            <p:strVal val="#ppt_w"/>
                                          </p:val>
                                        </p:tav>
                                      </p:tavLst>
                                    </p:anim>
                                    <p:anim calcmode="lin" valueType="num">
                                      <p:cBhvr>
                                        <p:cTn id="8" dur="3000" fill="hold"/>
                                        <p:tgtEl>
                                          <p:spTgt spid="7"/>
                                        </p:tgtEl>
                                        <p:attrNameLst>
                                          <p:attrName>ppt_h</p:attrName>
                                        </p:attrNameLst>
                                      </p:cBhvr>
                                      <p:tavLst>
                                        <p:tav tm="0">
                                          <p:val>
                                            <p:strVal val="#ppt_h"/>
                                          </p:val>
                                        </p:tav>
                                        <p:tav tm="100000">
                                          <p:val>
                                            <p:strVal val="#ppt_h"/>
                                          </p:val>
                                        </p:tav>
                                      </p:tavLst>
                                    </p:anim>
                                    <p:animEffect transition="in" filter="fade">
                                      <p:cBhvr>
                                        <p:cTn id="9" dur="3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30"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600" decel="100000"/>
                                        <p:tgtEl>
                                          <p:spTgt spid="8"/>
                                        </p:tgtEl>
                                      </p:cBhvr>
                                    </p:animEffect>
                                    <p:anim calcmode="lin" valueType="num">
                                      <p:cBhvr>
                                        <p:cTn id="15" dur="1600" decel="100000" fill="hold"/>
                                        <p:tgtEl>
                                          <p:spTgt spid="8"/>
                                        </p:tgtEl>
                                        <p:attrNameLst>
                                          <p:attrName>style.rotation</p:attrName>
                                        </p:attrNameLst>
                                      </p:cBhvr>
                                      <p:tavLst>
                                        <p:tav tm="0">
                                          <p:val>
                                            <p:fltVal val="-90"/>
                                          </p:val>
                                        </p:tav>
                                        <p:tav tm="100000">
                                          <p:val>
                                            <p:fltVal val="0"/>
                                          </p:val>
                                        </p:tav>
                                      </p:tavLst>
                                    </p:anim>
                                    <p:anim calcmode="lin" valueType="num">
                                      <p:cBhvr>
                                        <p:cTn id="16" dur="1600" decel="100000" fill="hold"/>
                                        <p:tgtEl>
                                          <p:spTgt spid="8"/>
                                        </p:tgtEl>
                                        <p:attrNameLst>
                                          <p:attrName>ppt_x</p:attrName>
                                        </p:attrNameLst>
                                      </p:cBhvr>
                                      <p:tavLst>
                                        <p:tav tm="0">
                                          <p:val>
                                            <p:strVal val="#ppt_x+0.4"/>
                                          </p:val>
                                        </p:tav>
                                        <p:tav tm="100000">
                                          <p:val>
                                            <p:strVal val="#ppt_x-0.05"/>
                                          </p:val>
                                        </p:tav>
                                      </p:tavLst>
                                    </p:anim>
                                    <p:anim calcmode="lin" valueType="num">
                                      <p:cBhvr>
                                        <p:cTn id="17" dur="1600" decel="100000" fill="hold"/>
                                        <p:tgtEl>
                                          <p:spTgt spid="8"/>
                                        </p:tgtEl>
                                        <p:attrNameLst>
                                          <p:attrName>ppt_y</p:attrName>
                                        </p:attrNameLst>
                                      </p:cBhvr>
                                      <p:tavLst>
                                        <p:tav tm="0">
                                          <p:val>
                                            <p:strVal val="#ppt_y-0.4"/>
                                          </p:val>
                                        </p:tav>
                                        <p:tav tm="100000">
                                          <p:val>
                                            <p:strVal val="#ppt_y+0.1"/>
                                          </p:val>
                                        </p:tav>
                                      </p:tavLst>
                                    </p:anim>
                                    <p:anim calcmode="lin" valueType="num">
                                      <p:cBhvr>
                                        <p:cTn id="18" dur="400" accel="100000" fill="hold">
                                          <p:stCondLst>
                                            <p:cond delay="1600"/>
                                          </p:stCondLst>
                                        </p:cTn>
                                        <p:tgtEl>
                                          <p:spTgt spid="8"/>
                                        </p:tgtEl>
                                        <p:attrNameLst>
                                          <p:attrName>ppt_x</p:attrName>
                                        </p:attrNameLst>
                                      </p:cBhvr>
                                      <p:tavLst>
                                        <p:tav tm="0">
                                          <p:val>
                                            <p:strVal val="#ppt_x-0.05"/>
                                          </p:val>
                                        </p:tav>
                                        <p:tav tm="100000">
                                          <p:val>
                                            <p:strVal val="#ppt_x"/>
                                          </p:val>
                                        </p:tav>
                                      </p:tavLst>
                                    </p:anim>
                                    <p:anim calcmode="lin" valueType="num">
                                      <p:cBhvr>
                                        <p:cTn id="19" dur="400" accel="100000" fill="hold">
                                          <p:stCondLst>
                                            <p:cond delay="1600"/>
                                          </p:stCondLst>
                                        </p:cTn>
                                        <p:tgtEl>
                                          <p:spTgt spid="8"/>
                                        </p:tgtEl>
                                        <p:attrNameLst>
                                          <p:attrName>ppt_y</p:attrName>
                                        </p:attrNameLst>
                                      </p:cBhvr>
                                      <p:tavLst>
                                        <p:tav tm="0">
                                          <p:val>
                                            <p:strVal val="#ppt_y+0.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0"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800" decel="100000"/>
                                        <p:tgtEl>
                                          <p:spTgt spid="9"/>
                                        </p:tgtEl>
                                      </p:cBhvr>
                                    </p:animEffect>
                                    <p:anim calcmode="lin" valueType="num">
                                      <p:cBhvr>
                                        <p:cTn id="25" dur="800" decel="100000" fill="hold"/>
                                        <p:tgtEl>
                                          <p:spTgt spid="9"/>
                                        </p:tgtEl>
                                        <p:attrNameLst>
                                          <p:attrName>style.rotation</p:attrName>
                                        </p:attrNameLst>
                                      </p:cBhvr>
                                      <p:tavLst>
                                        <p:tav tm="0">
                                          <p:val>
                                            <p:fltVal val="-90"/>
                                          </p:val>
                                        </p:tav>
                                        <p:tav tm="100000">
                                          <p:val>
                                            <p:fltVal val="0"/>
                                          </p:val>
                                        </p:tav>
                                      </p:tavLst>
                                    </p:anim>
                                    <p:anim calcmode="lin" valueType="num">
                                      <p:cBhvr>
                                        <p:cTn id="26" dur="800" decel="100000" fill="hold"/>
                                        <p:tgtEl>
                                          <p:spTgt spid="9"/>
                                        </p:tgtEl>
                                        <p:attrNameLst>
                                          <p:attrName>ppt_x</p:attrName>
                                        </p:attrNameLst>
                                      </p:cBhvr>
                                      <p:tavLst>
                                        <p:tav tm="0">
                                          <p:val>
                                            <p:strVal val="#ppt_x+0.4"/>
                                          </p:val>
                                        </p:tav>
                                        <p:tav tm="100000">
                                          <p:val>
                                            <p:strVal val="#ppt_x-0.05"/>
                                          </p:val>
                                        </p:tav>
                                      </p:tavLst>
                                    </p:anim>
                                    <p:anim calcmode="lin" valueType="num">
                                      <p:cBhvr>
                                        <p:cTn id="27" dur="800" decel="100000" fill="hold"/>
                                        <p:tgtEl>
                                          <p:spTgt spid="9"/>
                                        </p:tgtEl>
                                        <p:attrNameLst>
                                          <p:attrName>ppt_y</p:attrName>
                                        </p:attrNameLst>
                                      </p:cBhvr>
                                      <p:tavLst>
                                        <p:tav tm="0">
                                          <p:val>
                                            <p:strVal val="#ppt_y-0.4"/>
                                          </p:val>
                                        </p:tav>
                                        <p:tav tm="100000">
                                          <p:val>
                                            <p:strVal val="#ppt_y+0.1"/>
                                          </p:val>
                                        </p:tav>
                                      </p:tavLst>
                                    </p:anim>
                                    <p:anim calcmode="lin" valueType="num">
                                      <p:cBhvr>
                                        <p:cTn id="28"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29"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0" presetClass="entr" presetSubtype="0"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800" decel="100000"/>
                                        <p:tgtEl>
                                          <p:spTgt spid="10"/>
                                        </p:tgtEl>
                                      </p:cBhvr>
                                    </p:animEffect>
                                    <p:anim calcmode="lin" valueType="num">
                                      <p:cBhvr>
                                        <p:cTn id="35" dur="800" decel="100000" fill="hold"/>
                                        <p:tgtEl>
                                          <p:spTgt spid="10"/>
                                        </p:tgtEl>
                                        <p:attrNameLst>
                                          <p:attrName>style.rotation</p:attrName>
                                        </p:attrNameLst>
                                      </p:cBhvr>
                                      <p:tavLst>
                                        <p:tav tm="0">
                                          <p:val>
                                            <p:fltVal val="-90"/>
                                          </p:val>
                                        </p:tav>
                                        <p:tav tm="100000">
                                          <p:val>
                                            <p:fltVal val="0"/>
                                          </p:val>
                                        </p:tav>
                                      </p:tavLst>
                                    </p:anim>
                                    <p:anim calcmode="lin" valueType="num">
                                      <p:cBhvr>
                                        <p:cTn id="36" dur="800" decel="100000" fill="hold"/>
                                        <p:tgtEl>
                                          <p:spTgt spid="10"/>
                                        </p:tgtEl>
                                        <p:attrNameLst>
                                          <p:attrName>ppt_x</p:attrName>
                                        </p:attrNameLst>
                                      </p:cBhvr>
                                      <p:tavLst>
                                        <p:tav tm="0">
                                          <p:val>
                                            <p:strVal val="#ppt_x+0.4"/>
                                          </p:val>
                                        </p:tav>
                                        <p:tav tm="100000">
                                          <p:val>
                                            <p:strVal val="#ppt_x-0.05"/>
                                          </p:val>
                                        </p:tav>
                                      </p:tavLst>
                                    </p:anim>
                                    <p:anim calcmode="lin" valueType="num">
                                      <p:cBhvr>
                                        <p:cTn id="37" dur="800" decel="100000" fill="hold"/>
                                        <p:tgtEl>
                                          <p:spTgt spid="10"/>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30" presetClass="entr" presetSubtype="0"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fade">
                                      <p:cBhvr>
                                        <p:cTn id="44" dur="800" decel="100000"/>
                                        <p:tgtEl>
                                          <p:spTgt spid="11"/>
                                        </p:tgtEl>
                                      </p:cBhvr>
                                    </p:animEffect>
                                    <p:anim calcmode="lin" valueType="num">
                                      <p:cBhvr>
                                        <p:cTn id="45" dur="800" decel="100000" fill="hold"/>
                                        <p:tgtEl>
                                          <p:spTgt spid="11"/>
                                        </p:tgtEl>
                                        <p:attrNameLst>
                                          <p:attrName>style.rotation</p:attrName>
                                        </p:attrNameLst>
                                      </p:cBhvr>
                                      <p:tavLst>
                                        <p:tav tm="0">
                                          <p:val>
                                            <p:fltVal val="-90"/>
                                          </p:val>
                                        </p:tav>
                                        <p:tav tm="100000">
                                          <p:val>
                                            <p:fltVal val="0"/>
                                          </p:val>
                                        </p:tav>
                                      </p:tavLst>
                                    </p:anim>
                                    <p:anim calcmode="lin" valueType="num">
                                      <p:cBhvr>
                                        <p:cTn id="46" dur="800" decel="100000" fill="hold"/>
                                        <p:tgtEl>
                                          <p:spTgt spid="11"/>
                                        </p:tgtEl>
                                        <p:attrNameLst>
                                          <p:attrName>ppt_x</p:attrName>
                                        </p:attrNameLst>
                                      </p:cBhvr>
                                      <p:tavLst>
                                        <p:tav tm="0">
                                          <p:val>
                                            <p:strVal val="#ppt_x+0.4"/>
                                          </p:val>
                                        </p:tav>
                                        <p:tav tm="100000">
                                          <p:val>
                                            <p:strVal val="#ppt_x-0.05"/>
                                          </p:val>
                                        </p:tav>
                                      </p:tavLst>
                                    </p:anim>
                                    <p:anim calcmode="lin" valueType="num">
                                      <p:cBhvr>
                                        <p:cTn id="47" dur="800" decel="100000" fill="hold"/>
                                        <p:tgtEl>
                                          <p:spTgt spid="11"/>
                                        </p:tgtEl>
                                        <p:attrNameLst>
                                          <p:attrName>ppt_y</p:attrName>
                                        </p:attrNameLst>
                                      </p:cBhvr>
                                      <p:tavLst>
                                        <p:tav tm="0">
                                          <p:val>
                                            <p:strVal val="#ppt_y-0.4"/>
                                          </p:val>
                                        </p:tav>
                                        <p:tav tm="100000">
                                          <p:val>
                                            <p:strVal val="#ppt_y+0.1"/>
                                          </p:val>
                                        </p:tav>
                                      </p:tavLst>
                                    </p:anim>
                                    <p:anim calcmode="lin" valueType="num">
                                      <p:cBhvr>
                                        <p:cTn id="48" dur="200" accel="100000" fill="hold">
                                          <p:stCondLst>
                                            <p:cond delay="800"/>
                                          </p:stCondLst>
                                        </p:cTn>
                                        <p:tgtEl>
                                          <p:spTgt spid="11"/>
                                        </p:tgtEl>
                                        <p:attrNameLst>
                                          <p:attrName>ppt_x</p:attrName>
                                        </p:attrNameLst>
                                      </p:cBhvr>
                                      <p:tavLst>
                                        <p:tav tm="0">
                                          <p:val>
                                            <p:strVal val="#ppt_x-0.05"/>
                                          </p:val>
                                        </p:tav>
                                        <p:tav tm="100000">
                                          <p:val>
                                            <p:strVal val="#ppt_x"/>
                                          </p:val>
                                        </p:tav>
                                      </p:tavLst>
                                    </p:anim>
                                    <p:anim calcmode="lin" valueType="num">
                                      <p:cBhvr>
                                        <p:cTn id="49" dur="200" accel="100000" fill="hold">
                                          <p:stCondLst>
                                            <p:cond delay="800"/>
                                          </p:stCondLst>
                                        </p:cTn>
                                        <p:tgtEl>
                                          <p:spTgt spid="11"/>
                                        </p:tgtEl>
                                        <p:attrNameLst>
                                          <p:attrName>ppt_y</p:attrName>
                                        </p:attrNameLst>
                                      </p:cBhvr>
                                      <p:tavLst>
                                        <p:tav tm="0">
                                          <p:val>
                                            <p:strVal val="#ppt_y+0.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30" presetClass="entr" presetSubtype="0" fill="hold" grpId="0" nodeType="click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fade">
                                      <p:cBhvr>
                                        <p:cTn id="54" dur="800" decel="100000"/>
                                        <p:tgtEl>
                                          <p:spTgt spid="12"/>
                                        </p:tgtEl>
                                      </p:cBhvr>
                                    </p:animEffect>
                                    <p:anim calcmode="lin" valueType="num">
                                      <p:cBhvr>
                                        <p:cTn id="55" dur="800" decel="100000" fill="hold"/>
                                        <p:tgtEl>
                                          <p:spTgt spid="12"/>
                                        </p:tgtEl>
                                        <p:attrNameLst>
                                          <p:attrName>style.rotation</p:attrName>
                                        </p:attrNameLst>
                                      </p:cBhvr>
                                      <p:tavLst>
                                        <p:tav tm="0">
                                          <p:val>
                                            <p:fltVal val="-90"/>
                                          </p:val>
                                        </p:tav>
                                        <p:tav tm="100000">
                                          <p:val>
                                            <p:fltVal val="0"/>
                                          </p:val>
                                        </p:tav>
                                      </p:tavLst>
                                    </p:anim>
                                    <p:anim calcmode="lin" valueType="num">
                                      <p:cBhvr>
                                        <p:cTn id="56" dur="800" decel="100000" fill="hold"/>
                                        <p:tgtEl>
                                          <p:spTgt spid="12"/>
                                        </p:tgtEl>
                                        <p:attrNameLst>
                                          <p:attrName>ppt_x</p:attrName>
                                        </p:attrNameLst>
                                      </p:cBhvr>
                                      <p:tavLst>
                                        <p:tav tm="0">
                                          <p:val>
                                            <p:strVal val="#ppt_x+0.4"/>
                                          </p:val>
                                        </p:tav>
                                        <p:tav tm="100000">
                                          <p:val>
                                            <p:strVal val="#ppt_x-0.05"/>
                                          </p:val>
                                        </p:tav>
                                      </p:tavLst>
                                    </p:anim>
                                    <p:anim calcmode="lin" valueType="num">
                                      <p:cBhvr>
                                        <p:cTn id="57" dur="800" decel="100000" fill="hold"/>
                                        <p:tgtEl>
                                          <p:spTgt spid="12"/>
                                        </p:tgtEl>
                                        <p:attrNameLst>
                                          <p:attrName>ppt_y</p:attrName>
                                        </p:attrNameLst>
                                      </p:cBhvr>
                                      <p:tavLst>
                                        <p:tav tm="0">
                                          <p:val>
                                            <p:strVal val="#ppt_y-0.4"/>
                                          </p:val>
                                        </p:tav>
                                        <p:tav tm="100000">
                                          <p:val>
                                            <p:strVal val="#ppt_y+0.1"/>
                                          </p:val>
                                        </p:tav>
                                      </p:tavLst>
                                    </p:anim>
                                    <p:anim calcmode="lin" valueType="num">
                                      <p:cBhvr>
                                        <p:cTn id="58" dur="200" accel="100000" fill="hold">
                                          <p:stCondLst>
                                            <p:cond delay="800"/>
                                          </p:stCondLst>
                                        </p:cTn>
                                        <p:tgtEl>
                                          <p:spTgt spid="12"/>
                                        </p:tgtEl>
                                        <p:attrNameLst>
                                          <p:attrName>ppt_x</p:attrName>
                                        </p:attrNameLst>
                                      </p:cBhvr>
                                      <p:tavLst>
                                        <p:tav tm="0">
                                          <p:val>
                                            <p:strVal val="#ppt_x-0.05"/>
                                          </p:val>
                                        </p:tav>
                                        <p:tav tm="100000">
                                          <p:val>
                                            <p:strVal val="#ppt_x"/>
                                          </p:val>
                                        </p:tav>
                                      </p:tavLst>
                                    </p:anim>
                                    <p:anim calcmode="lin" valueType="num">
                                      <p:cBhvr>
                                        <p:cTn id="59" dur="200" accel="100000" fill="hold">
                                          <p:stCondLst>
                                            <p:cond delay="800"/>
                                          </p:stCondLst>
                                        </p:cTn>
                                        <p:tgtEl>
                                          <p:spTgt spid="12"/>
                                        </p:tgtEl>
                                        <p:attrNameLst>
                                          <p:attrName>ppt_y</p:attrName>
                                        </p:attrNameLst>
                                      </p:cBhvr>
                                      <p:tavLst>
                                        <p:tav tm="0">
                                          <p:val>
                                            <p:strVal val="#ppt_y+0.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30" presetClass="entr" presetSubtype="0" fill="hold" grpId="0" nodeType="clickEffect">
                                  <p:stCondLst>
                                    <p:cond delay="0"/>
                                  </p:stCondLst>
                                  <p:childTnLst>
                                    <p:set>
                                      <p:cBhvr>
                                        <p:cTn id="63" dur="1" fill="hold">
                                          <p:stCondLst>
                                            <p:cond delay="0"/>
                                          </p:stCondLst>
                                        </p:cTn>
                                        <p:tgtEl>
                                          <p:spTgt spid="13"/>
                                        </p:tgtEl>
                                        <p:attrNameLst>
                                          <p:attrName>style.visibility</p:attrName>
                                        </p:attrNameLst>
                                      </p:cBhvr>
                                      <p:to>
                                        <p:strVal val="visible"/>
                                      </p:to>
                                    </p:set>
                                    <p:animEffect transition="in" filter="fade">
                                      <p:cBhvr>
                                        <p:cTn id="64" dur="800" decel="100000"/>
                                        <p:tgtEl>
                                          <p:spTgt spid="13"/>
                                        </p:tgtEl>
                                      </p:cBhvr>
                                    </p:animEffect>
                                    <p:anim calcmode="lin" valueType="num">
                                      <p:cBhvr>
                                        <p:cTn id="65" dur="800" decel="100000" fill="hold"/>
                                        <p:tgtEl>
                                          <p:spTgt spid="13"/>
                                        </p:tgtEl>
                                        <p:attrNameLst>
                                          <p:attrName>style.rotation</p:attrName>
                                        </p:attrNameLst>
                                      </p:cBhvr>
                                      <p:tavLst>
                                        <p:tav tm="0">
                                          <p:val>
                                            <p:fltVal val="-90"/>
                                          </p:val>
                                        </p:tav>
                                        <p:tav tm="100000">
                                          <p:val>
                                            <p:fltVal val="0"/>
                                          </p:val>
                                        </p:tav>
                                      </p:tavLst>
                                    </p:anim>
                                    <p:anim calcmode="lin" valueType="num">
                                      <p:cBhvr>
                                        <p:cTn id="66" dur="800" decel="100000" fill="hold"/>
                                        <p:tgtEl>
                                          <p:spTgt spid="13"/>
                                        </p:tgtEl>
                                        <p:attrNameLst>
                                          <p:attrName>ppt_x</p:attrName>
                                        </p:attrNameLst>
                                      </p:cBhvr>
                                      <p:tavLst>
                                        <p:tav tm="0">
                                          <p:val>
                                            <p:strVal val="#ppt_x+0.4"/>
                                          </p:val>
                                        </p:tav>
                                        <p:tav tm="100000">
                                          <p:val>
                                            <p:strVal val="#ppt_x-0.05"/>
                                          </p:val>
                                        </p:tav>
                                      </p:tavLst>
                                    </p:anim>
                                    <p:anim calcmode="lin" valueType="num">
                                      <p:cBhvr>
                                        <p:cTn id="67" dur="800" decel="100000" fill="hold"/>
                                        <p:tgtEl>
                                          <p:spTgt spid="13"/>
                                        </p:tgtEl>
                                        <p:attrNameLst>
                                          <p:attrName>ppt_y</p:attrName>
                                        </p:attrNameLst>
                                      </p:cBhvr>
                                      <p:tavLst>
                                        <p:tav tm="0">
                                          <p:val>
                                            <p:strVal val="#ppt_y-0.4"/>
                                          </p:val>
                                        </p:tav>
                                        <p:tav tm="100000">
                                          <p:val>
                                            <p:strVal val="#ppt_y+0.1"/>
                                          </p:val>
                                        </p:tav>
                                      </p:tavLst>
                                    </p:anim>
                                    <p:anim calcmode="lin" valueType="num">
                                      <p:cBhvr>
                                        <p:cTn id="68" dur="200" accel="100000" fill="hold">
                                          <p:stCondLst>
                                            <p:cond delay="800"/>
                                          </p:stCondLst>
                                        </p:cTn>
                                        <p:tgtEl>
                                          <p:spTgt spid="13"/>
                                        </p:tgtEl>
                                        <p:attrNameLst>
                                          <p:attrName>ppt_x</p:attrName>
                                        </p:attrNameLst>
                                      </p:cBhvr>
                                      <p:tavLst>
                                        <p:tav tm="0">
                                          <p:val>
                                            <p:strVal val="#ppt_x-0.05"/>
                                          </p:val>
                                        </p:tav>
                                        <p:tav tm="100000">
                                          <p:val>
                                            <p:strVal val="#ppt_x"/>
                                          </p:val>
                                        </p:tav>
                                      </p:tavLst>
                                    </p:anim>
                                    <p:anim calcmode="lin" valueType="num">
                                      <p:cBhvr>
                                        <p:cTn id="69" dur="200" accel="100000" fill="hold">
                                          <p:stCondLst>
                                            <p:cond delay="800"/>
                                          </p:stCondLst>
                                        </p:cTn>
                                        <p:tgtEl>
                                          <p:spTgt spid="1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928794" y="1285860"/>
            <a:ext cx="6929453" cy="1969770"/>
          </a:xfrm>
          <a:prstGeom prst="rect">
            <a:avLst/>
          </a:prstGeom>
          <a:noFill/>
        </p:spPr>
        <p:txBody>
          <a:bodyPr wrap="square" lIns="91440" tIns="45720" rIns="91440" bIns="45720">
            <a:spAutoFit/>
          </a:bodyPr>
          <a:lstStyle/>
          <a:p>
            <a:pPr algn="r" rtl="1"/>
            <a:r>
              <a:rPr lang="ar-SA" sz="3200" b="1" cap="all" dirty="0" smtClean="0">
                <a:ln w="9000" cmpd="sng">
                  <a:noFill/>
                  <a:prstDash val="solid"/>
                </a:ln>
                <a:solidFill>
                  <a:srgbClr val="7A007A"/>
                </a:solidFill>
                <a:effectLst/>
              </a:rPr>
              <a:t>نبدء الحديث عن عنصر نعمة الأولاد ,</a:t>
            </a:r>
          </a:p>
          <a:p>
            <a:pPr algn="r" rtl="1"/>
            <a:r>
              <a:rPr lang="ar-SA" cap="all" spc="0" dirty="0" smtClean="0">
                <a:ln w="9000" cmpd="sng">
                  <a:noFill/>
                  <a:prstDash val="solid"/>
                </a:ln>
                <a:solidFill>
                  <a:srgbClr val="7A007A"/>
                </a:solidFill>
                <a:effectLst/>
              </a:rPr>
              <a:t>فالأولاد زينة الحياة الدنيا كمل قال تعالى:(المال والبنون زينة الحياة الدنيا والباقيات الصالحات خير عند ربك ثوابا وخير املا)سورة الكهف ,آية رقم 46.</a:t>
            </a:r>
          </a:p>
          <a:p>
            <a:pPr algn="r" rtl="1"/>
            <a:r>
              <a:rPr lang="ar-SA" cap="all" dirty="0" smtClean="0">
                <a:ln w="9000" cmpd="sng">
                  <a:noFill/>
                  <a:prstDash val="solid"/>
                </a:ln>
                <a:solidFill>
                  <a:srgbClr val="7A007A"/>
                </a:solidFill>
                <a:effectLst/>
              </a:rPr>
              <a:t>و</a:t>
            </a:r>
            <a:r>
              <a:rPr lang="ar-SA" cap="all" spc="0" dirty="0" smtClean="0">
                <a:ln w="9000" cmpd="sng">
                  <a:noFill/>
                  <a:prstDash val="solid"/>
                </a:ln>
                <a:solidFill>
                  <a:srgbClr val="7A007A"/>
                </a:solidFill>
                <a:effectLst/>
              </a:rPr>
              <a:t> عن عبد الله بن عمر (ان رسول الله صلى الله عليه وسلم قال :كلكم راع ,وكلكم مسؤول عن رعيته ,فالرجل راع في أهله ومسؤول عن رعيته,والمرأة راعية في بيت زووجها ومسؤولة عن رعيتها)...........</a:t>
            </a:r>
            <a:endParaRPr lang="ar-SA" cap="all" spc="0" dirty="0">
              <a:ln w="9000" cmpd="sng">
                <a:noFill/>
                <a:prstDash val="solid"/>
              </a:ln>
              <a:solidFill>
                <a:srgbClr val="7A007A"/>
              </a:solidFill>
              <a:effectLst/>
            </a:endParaRPr>
          </a:p>
        </p:txBody>
      </p:sp>
      <p:sp>
        <p:nvSpPr>
          <p:cNvPr id="4" name="مستطيل 3"/>
          <p:cNvSpPr/>
          <p:nvPr/>
        </p:nvSpPr>
        <p:spPr>
          <a:xfrm>
            <a:off x="2643174" y="3286124"/>
            <a:ext cx="6215074" cy="2308324"/>
          </a:xfrm>
          <a:prstGeom prst="rect">
            <a:avLst/>
          </a:prstGeom>
        </p:spPr>
        <p:txBody>
          <a:bodyPr wrap="square">
            <a:spAutoFit/>
            <a:scene3d>
              <a:camera prst="orthographicFront"/>
              <a:lightRig rig="threePt" dir="t"/>
            </a:scene3d>
            <a:sp3d extrusionH="57150">
              <a:bevelT w="82550" h="38100" prst="coolSlant"/>
            </a:sp3d>
          </a:bodyPr>
          <a:lstStyle/>
          <a:p>
            <a:pPr algn="r"/>
            <a:r>
              <a:rPr lang="ar-SA" dirty="0" smtClean="0">
                <a:ln>
                  <a:solidFill>
                    <a:srgbClr val="7A007A"/>
                  </a:solidFill>
                </a:ln>
                <a:solidFill>
                  <a:srgbClr val="50006C"/>
                </a:solidFill>
              </a:rPr>
              <a:t>وهذه التربية الصالحة التي أمرنا الله تعالى أن ننشئ أهلنا وأولادنا بها لها بركات ومنافع مشهودة، فهي تعود بكل الخير على الأولاد والأسرة والمجتمع جميعا، وذلك في الحياة الدنيا وفي الآخرة، فآثارها الطيبة في الدنيا وفي صلاح العباد والبلاد واضحة.</a:t>
            </a:r>
          </a:p>
          <a:p>
            <a:pPr algn="r"/>
            <a:r>
              <a:rPr lang="ar-SA" dirty="0" smtClean="0">
                <a:ln>
                  <a:solidFill>
                    <a:srgbClr val="7A007A"/>
                  </a:solidFill>
                </a:ln>
                <a:solidFill>
                  <a:srgbClr val="50006C"/>
                </a:solidFill>
              </a:rPr>
              <a:t>وأما في الآخرة فهي حسنات جارية في صحائف الآباء والأمهات والمربين، تزداد بها حسناتهم، ويرتقون بها عند الله</a:t>
            </a:r>
            <a:r>
              <a:rPr lang="en-US" dirty="0" smtClean="0">
                <a:ln>
                  <a:solidFill>
                    <a:srgbClr val="7A007A"/>
                  </a:solidFill>
                </a:ln>
                <a:solidFill>
                  <a:srgbClr val="50006C"/>
                </a:solidFill>
              </a:rPr>
              <a:t>I </a:t>
            </a:r>
            <a:r>
              <a:rPr lang="ar-SA" dirty="0" smtClean="0">
                <a:ln>
                  <a:solidFill>
                    <a:srgbClr val="7A007A"/>
                  </a:solidFill>
                </a:ln>
                <a:solidFill>
                  <a:srgbClr val="50006C"/>
                </a:solidFill>
              </a:rPr>
              <a:t>الدرجات العلى، ثم إن هذه المنفعة متبادلة بين الأصول والفروع، فالآباء والأمهات ينتفعون بصلاح الأولاد، والأولاد ينتفعون بصلاح آبائهم وأمهاتهم. </a:t>
            </a:r>
          </a:p>
        </p:txBody>
      </p:sp>
      <p:grpSp>
        <p:nvGrpSpPr>
          <p:cNvPr id="5" name="مجموعة 4"/>
          <p:cNvGrpSpPr/>
          <p:nvPr/>
        </p:nvGrpSpPr>
        <p:grpSpPr>
          <a:xfrm>
            <a:off x="285720" y="1785926"/>
            <a:ext cx="1012497" cy="1154573"/>
            <a:chOff x="3619562" y="2214554"/>
            <a:chExt cx="1012497" cy="1154573"/>
          </a:xfrm>
        </p:grpSpPr>
        <p:sp>
          <p:nvSpPr>
            <p:cNvPr id="6" name="قلب 5"/>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قلب 6"/>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قلب 7"/>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قلب 8"/>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قلب 9"/>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قلب 10"/>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قلب 11"/>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شكل بيضاوي 12"/>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مجموعة 13"/>
          <p:cNvGrpSpPr/>
          <p:nvPr/>
        </p:nvGrpSpPr>
        <p:grpSpPr>
          <a:xfrm>
            <a:off x="1214414" y="3071810"/>
            <a:ext cx="1012497" cy="1154573"/>
            <a:chOff x="3619562" y="2214554"/>
            <a:chExt cx="1012497" cy="1154573"/>
          </a:xfrm>
        </p:grpSpPr>
        <p:sp>
          <p:nvSpPr>
            <p:cNvPr id="15" name="قلب 14"/>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قلب 15"/>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قلب 16"/>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قلب 17"/>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قلب 18"/>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قلب 19"/>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قلب 20"/>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شكل بيضاوي 21"/>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 name="مجموعة 22"/>
          <p:cNvGrpSpPr/>
          <p:nvPr/>
        </p:nvGrpSpPr>
        <p:grpSpPr>
          <a:xfrm>
            <a:off x="571472" y="4572008"/>
            <a:ext cx="1012497" cy="1154573"/>
            <a:chOff x="3619562" y="2214554"/>
            <a:chExt cx="1012497" cy="1154573"/>
          </a:xfrm>
        </p:grpSpPr>
        <p:sp>
          <p:nvSpPr>
            <p:cNvPr id="24" name="قلب 23"/>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قلب 24"/>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قلب 25"/>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قلب 26"/>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قلب 27"/>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قلب 28"/>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قلب 29"/>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شكل بيضاوي 30"/>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مجموعة 31"/>
          <p:cNvGrpSpPr/>
          <p:nvPr/>
        </p:nvGrpSpPr>
        <p:grpSpPr>
          <a:xfrm>
            <a:off x="1357290" y="285728"/>
            <a:ext cx="1012497" cy="1154573"/>
            <a:chOff x="3619562" y="2214554"/>
            <a:chExt cx="1012497" cy="1154573"/>
          </a:xfrm>
        </p:grpSpPr>
        <p:sp>
          <p:nvSpPr>
            <p:cNvPr id="33" name="قلب 32"/>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قلب 33"/>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قلب 34"/>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قلب 35"/>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قلب 36"/>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قلب 37"/>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قلب 38"/>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شكل بيضاوي 39"/>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مستطيل 40"/>
          <p:cNvSpPr/>
          <p:nvPr/>
        </p:nvSpPr>
        <p:spPr>
          <a:xfrm>
            <a:off x="0" y="0"/>
            <a:ext cx="9144000" cy="6858000"/>
          </a:xfrm>
          <a:prstGeom prst="rect">
            <a:avLst/>
          </a:prstGeom>
          <a:noFill/>
          <a:ln w="57150">
            <a:solidFill>
              <a:srgbClr val="D35AF4"/>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مستطيل 41">
            <a:hlinkClick r:id="rId2" action="ppaction://hlinksldjump"/>
          </p:cNvPr>
          <p:cNvSpPr/>
          <p:nvPr/>
        </p:nvSpPr>
        <p:spPr>
          <a:xfrm>
            <a:off x="71406" y="6000768"/>
            <a:ext cx="1357322" cy="785794"/>
          </a:xfrm>
          <a:prstGeom prst="rect">
            <a:avLst/>
          </a:prstGeom>
          <a:gradFill flip="none" rotWithShape="1">
            <a:gsLst>
              <a:gs pos="0">
                <a:srgbClr val="9900CC"/>
              </a:gs>
              <a:gs pos="50000">
                <a:schemeClr val="bg1"/>
              </a:gs>
              <a:gs pos="100000">
                <a:srgbClr val="FFE1FF"/>
              </a:gs>
            </a:gsLst>
            <a:path path="rect">
              <a:fillToRect l="50000" t="50000" r="50000" b="50000"/>
            </a:path>
            <a:tileRect/>
          </a:gradFill>
          <a:ln>
            <a:noFill/>
          </a:ln>
          <a:scene3d>
            <a:camera prst="orthographicFront"/>
            <a:lightRig rig="threePt" dir="t"/>
          </a:scene3d>
          <a:sp3d>
            <a:bevelT w="203200" h="2286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600" b="1" dirty="0" smtClean="0">
                <a:solidFill>
                  <a:srgbClr val="410058"/>
                </a:solidFill>
              </a:rPr>
              <a:t>عودة الى الصفحة الرئيسية</a:t>
            </a:r>
            <a:endParaRPr lang="en-US" sz="1600" b="1" dirty="0">
              <a:solidFill>
                <a:srgbClr val="410058"/>
              </a:solidFill>
            </a:endParaRPr>
          </a:p>
        </p:txBody>
      </p:sp>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57224" y="1142984"/>
            <a:ext cx="7929586" cy="4955203"/>
          </a:xfrm>
          <a:prstGeom prst="rect">
            <a:avLst/>
          </a:prstGeom>
        </p:spPr>
        <p:txBody>
          <a:bodyPr wrap="square">
            <a:spAutoFit/>
          </a:bodyPr>
          <a:lstStyle/>
          <a:p>
            <a:pPr algn="r"/>
            <a:r>
              <a:rPr lang="ar-SA" sz="2800" b="1" dirty="0" smtClean="0">
                <a:solidFill>
                  <a:srgbClr val="50006C"/>
                </a:solidFill>
              </a:rPr>
              <a:t>ثانيا: الاحتساب وأثره في الدنيا والآخرة:</a:t>
            </a:r>
            <a:endParaRPr lang="ar-SA" sz="3200" dirty="0" smtClean="0">
              <a:solidFill>
                <a:srgbClr val="50006C"/>
              </a:solidFill>
            </a:endParaRPr>
          </a:p>
          <a:p>
            <a:pPr algn="r"/>
            <a:r>
              <a:rPr lang="ar-SA" dirty="0" smtClean="0">
                <a:solidFill>
                  <a:srgbClr val="7A007A"/>
                </a:solidFill>
              </a:rPr>
              <a:t>لابد للمسلم أن يستحضر النية الصالحة في تربية البنات، وغيره من الأعمال الصالحة، ويحتسب الأجر من الله </a:t>
            </a:r>
            <a:r>
              <a:rPr lang="en-US" dirty="0" smtClean="0">
                <a:solidFill>
                  <a:srgbClr val="7A007A"/>
                </a:solidFill>
              </a:rPr>
              <a:t>I. </a:t>
            </a:r>
          </a:p>
          <a:p>
            <a:pPr algn="r"/>
            <a:r>
              <a:rPr lang="ar-SA" dirty="0" smtClean="0">
                <a:solidFill>
                  <a:srgbClr val="7A007A"/>
                </a:solidFill>
              </a:rPr>
              <a:t>قال الكفوي ~: «الاحتساب هو طلب الأجر من الله تعالى، فالصبر على البلاء مطمئنة نفس المحتسب غير كارهة لما نزل من البلاء، وهو طلب الأجر عند الصبر على البلاء». </a:t>
            </a:r>
          </a:p>
          <a:p>
            <a:pPr algn="r"/>
            <a:r>
              <a:rPr lang="ar-SA" dirty="0" smtClean="0">
                <a:solidFill>
                  <a:srgbClr val="7A007A"/>
                </a:solidFill>
              </a:rPr>
              <a:t>وقال ابن الأثير ~: «الاحتساب في الأعمال الصالحة وعند المكروهات هو البدار إلى طلب الأجر وتحصيله بالتسليم والصبر أو باستعمال أنواع البر، والقيام على الوجه المرسوم فيها طلبا للثواب المرجو منها». </a:t>
            </a:r>
          </a:p>
          <a:p>
            <a:pPr algn="r"/>
            <a:r>
              <a:rPr lang="ar-SA" dirty="0" smtClean="0">
                <a:solidFill>
                  <a:srgbClr val="7A007A"/>
                </a:solidFill>
              </a:rPr>
              <a:t>والاحتساب أيها الأحباب ثلاثة أنواع: </a:t>
            </a:r>
          </a:p>
          <a:p>
            <a:pPr algn="r"/>
            <a:r>
              <a:rPr lang="ar-SA" dirty="0" smtClean="0">
                <a:solidFill>
                  <a:srgbClr val="7A007A"/>
                </a:solidFill>
              </a:rPr>
              <a:t>أولا: احتساب الأجر من الله تعالى عند الصبر على المكاره، ومنها: فقد الأبناء إذا كانوا كبارا.</a:t>
            </a:r>
          </a:p>
          <a:p>
            <a:pPr algn="r"/>
            <a:r>
              <a:rPr lang="ar-SA" dirty="0" smtClean="0">
                <a:solidFill>
                  <a:srgbClr val="7A007A"/>
                </a:solidFill>
              </a:rPr>
              <a:t>ثانيا: احتساب الأجر من الله تعالى عند عمل الطاعات، ينبغي بها وجهه الكريم، كما في صوم رمضان إيمانا واحتسابا وكذا في سائر الطاعات، كما ثبت عن رسول الله @ في قوله: «من صام رمضان إيمانا واحتسابا غفر له ما تقدم من ذنبه»().</a:t>
            </a:r>
          </a:p>
          <a:p>
            <a:pPr algn="r"/>
            <a:r>
              <a:rPr lang="ar-SA" dirty="0" smtClean="0">
                <a:solidFill>
                  <a:srgbClr val="7A007A"/>
                </a:solidFill>
              </a:rPr>
              <a:t>ثالثا: احتساب المولى جل وعلا ناصرا ومعينا للعبد عند تعرضه لأنواع الابتلاء من نحو منع وعطاء أو خوف وقوع ضرر، ومعنى الاحتساب في هذا النوع الثالث الاكتفاء بالمولى جل وعلا ناصرا ومعينا والرضا بما قسمه للعبد قل أو كثر، وللاحتساب فوائد كثيرة: </a:t>
            </a:r>
          </a:p>
          <a:p>
            <a:pPr algn="r"/>
            <a:r>
              <a:rPr lang="ar-SA" dirty="0" smtClean="0">
                <a:solidFill>
                  <a:srgbClr val="7A007A"/>
                </a:solidFill>
              </a:rPr>
              <a:t>منها: الاحتساب في الطاعات بجعلها خالصة لوجهه الكريم، وليس لها جزاء إلا الجنة. </a:t>
            </a:r>
          </a:p>
          <a:p>
            <a:pPr algn="r"/>
            <a:r>
              <a:rPr lang="ar-SA" dirty="0" smtClean="0">
                <a:solidFill>
                  <a:srgbClr val="7A007A"/>
                </a:solidFill>
              </a:rPr>
              <a:t>ومنها: الاحتساب في المكاره يدفع الحزن ويجلب السرور، ويحول ما يظنه الإنسان نقمة إلى نعمة</a:t>
            </a:r>
            <a:endParaRPr lang="en-US" dirty="0">
              <a:solidFill>
                <a:srgbClr val="7A007A"/>
              </a:solidFill>
            </a:endParaRPr>
          </a:p>
        </p:txBody>
      </p:sp>
      <p:grpSp>
        <p:nvGrpSpPr>
          <p:cNvPr id="3" name="مجموعة 2"/>
          <p:cNvGrpSpPr/>
          <p:nvPr/>
        </p:nvGrpSpPr>
        <p:grpSpPr>
          <a:xfrm>
            <a:off x="285720" y="2928934"/>
            <a:ext cx="714348" cy="940259"/>
            <a:chOff x="3619562" y="2214554"/>
            <a:chExt cx="1012497" cy="1154573"/>
          </a:xfrm>
        </p:grpSpPr>
        <p:sp>
          <p:nvSpPr>
            <p:cNvPr id="4" name="قلب 3"/>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قلب 4"/>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قلب 5"/>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قلب 6"/>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قلب 7"/>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قلب 8"/>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قلب 9"/>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شكل بيضاوي 10"/>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مجموعة 11"/>
          <p:cNvGrpSpPr/>
          <p:nvPr/>
        </p:nvGrpSpPr>
        <p:grpSpPr>
          <a:xfrm>
            <a:off x="285721" y="4929198"/>
            <a:ext cx="714380" cy="940259"/>
            <a:chOff x="3619562" y="2214554"/>
            <a:chExt cx="1012497" cy="1154573"/>
          </a:xfrm>
        </p:grpSpPr>
        <p:sp>
          <p:nvSpPr>
            <p:cNvPr id="13" name="قلب 12"/>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قلب 13"/>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قلب 14"/>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قلب 15"/>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قلب 16"/>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قلب 17"/>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قلب 18"/>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شكل بيضاوي 19"/>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مجموعة 29"/>
          <p:cNvGrpSpPr/>
          <p:nvPr/>
        </p:nvGrpSpPr>
        <p:grpSpPr>
          <a:xfrm>
            <a:off x="571472" y="285728"/>
            <a:ext cx="1012497" cy="1154573"/>
            <a:chOff x="3619562" y="2214554"/>
            <a:chExt cx="1012497" cy="1154573"/>
          </a:xfrm>
        </p:grpSpPr>
        <p:sp>
          <p:nvSpPr>
            <p:cNvPr id="31" name="قلب 30"/>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قلب 31"/>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قلب 32"/>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قلب 33"/>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قلب 34"/>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قلب 35"/>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قلب 36"/>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شكل بيضاوي 37"/>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مستطيل 38">
            <a:hlinkClick r:id="rId2" action="ppaction://hlinksldjump"/>
          </p:cNvPr>
          <p:cNvSpPr/>
          <p:nvPr/>
        </p:nvSpPr>
        <p:spPr>
          <a:xfrm>
            <a:off x="71406" y="6000768"/>
            <a:ext cx="1357322" cy="785794"/>
          </a:xfrm>
          <a:prstGeom prst="rect">
            <a:avLst/>
          </a:prstGeom>
          <a:gradFill flip="none" rotWithShape="1">
            <a:gsLst>
              <a:gs pos="0">
                <a:srgbClr val="9900CC"/>
              </a:gs>
              <a:gs pos="50000">
                <a:schemeClr val="bg1"/>
              </a:gs>
              <a:gs pos="100000">
                <a:srgbClr val="FFE1FF"/>
              </a:gs>
            </a:gsLst>
            <a:path path="rect">
              <a:fillToRect l="50000" t="50000" r="50000" b="50000"/>
            </a:path>
            <a:tileRect/>
          </a:gradFill>
          <a:ln>
            <a:noFill/>
          </a:ln>
          <a:scene3d>
            <a:camera prst="orthographicFront"/>
            <a:lightRig rig="threePt" dir="t"/>
          </a:scene3d>
          <a:sp3d>
            <a:bevelT w="203200" h="2286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600" b="1" dirty="0" smtClean="0">
                <a:solidFill>
                  <a:srgbClr val="410058"/>
                </a:solidFill>
              </a:rPr>
              <a:t>عودة الى الصفحة الرئيسية</a:t>
            </a:r>
            <a:endParaRPr lang="en-US" sz="1600" b="1" dirty="0">
              <a:solidFill>
                <a:srgbClr val="410058"/>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4414" y="928670"/>
            <a:ext cx="7715304" cy="4955203"/>
          </a:xfrm>
          <a:prstGeom prst="rect">
            <a:avLst/>
          </a:prstGeom>
        </p:spPr>
        <p:txBody>
          <a:bodyPr wrap="square">
            <a:spAutoFit/>
          </a:bodyPr>
          <a:lstStyle/>
          <a:p>
            <a:pPr algn="r"/>
            <a:r>
              <a:rPr lang="ar-SA" sz="2800" b="1" dirty="0" smtClean="0">
                <a:solidFill>
                  <a:srgbClr val="7A007A"/>
                </a:solidFill>
              </a:rPr>
              <a:t>الحسنة وأثرها على المسلم في الدنيا والآخرة:</a:t>
            </a:r>
          </a:p>
          <a:p>
            <a:pPr algn="r"/>
            <a:r>
              <a:rPr lang="ar-SA" sz="2400" dirty="0" smtClean="0">
                <a:solidFill>
                  <a:srgbClr val="50006C"/>
                </a:solidFill>
              </a:rPr>
              <a:t>أخي المسلم: ما أحوجنا إلى الحسنات لرفع الدرجات وتكفير السيئات، وأنواع الحسنات كثيرة في العبادات والمعاملات والأخلاق والآداب وغيرها، جعل الله سبحانه كسبها والعمل بها طريقا موصلا إلى الله والدار الآخرة، وهذا فضل من الله ومنة. </a:t>
            </a:r>
          </a:p>
          <a:p>
            <a:pPr algn="r"/>
            <a:r>
              <a:rPr lang="ar-SA" sz="2400" dirty="0" smtClean="0">
                <a:solidFill>
                  <a:srgbClr val="50006C"/>
                </a:solidFill>
              </a:rPr>
              <a:t>عن ابن </a:t>
            </a:r>
            <a:r>
              <a:rPr lang="ar-SA" sz="2400" dirty="0" smtClean="0">
                <a:solidFill>
                  <a:srgbClr val="50006C"/>
                </a:solidFill>
              </a:rPr>
              <a:t>عباس </a:t>
            </a:r>
            <a:r>
              <a:rPr lang="ar-SA" sz="2400" dirty="0" smtClean="0">
                <a:solidFill>
                  <a:srgbClr val="50006C"/>
                </a:solidFill>
              </a:rPr>
              <a:t>{ قال: </a:t>
            </a:r>
            <a:endParaRPr lang="en-US" sz="2400" dirty="0" smtClean="0">
              <a:solidFill>
                <a:srgbClr val="50006C"/>
              </a:solidFill>
            </a:endParaRPr>
          </a:p>
          <a:p>
            <a:pPr algn="r"/>
            <a:r>
              <a:rPr lang="ar-SA" sz="2400" dirty="0" smtClean="0">
                <a:solidFill>
                  <a:srgbClr val="50006C"/>
                </a:solidFill>
              </a:rPr>
              <a:t>«</a:t>
            </a:r>
            <a:r>
              <a:rPr lang="ar-SA" sz="2400" dirty="0" smtClean="0">
                <a:solidFill>
                  <a:srgbClr val="50006C"/>
                </a:solidFill>
              </a:rPr>
              <a:t>إن للحسنة نورا في القلب، وضياء في الوجه، وقوة في البدن، وزيادة في الرزق، ومحبة في قلوب الخلق، وإن للسيئة سوادا في الوجه، وظلمة في القلب، ووهنا في البدن، ونقصا في الرزق، وبغضة في قلوب الخلق</a:t>
            </a:r>
            <a:r>
              <a:rPr lang="ar-SA" sz="2400" dirty="0" smtClean="0">
                <a:solidFill>
                  <a:srgbClr val="50006C"/>
                </a:solidFill>
              </a:rPr>
              <a:t>». </a:t>
            </a:r>
            <a:endParaRPr lang="ar-SA" sz="2400" dirty="0" smtClean="0">
              <a:solidFill>
                <a:srgbClr val="50006C"/>
              </a:solidFill>
            </a:endParaRPr>
          </a:p>
          <a:p>
            <a:pPr algn="r"/>
            <a:r>
              <a:rPr lang="ar-SA" sz="2400" dirty="0" smtClean="0">
                <a:solidFill>
                  <a:srgbClr val="50006C"/>
                </a:solidFill>
              </a:rPr>
              <a:t>وهذا يعرفه صاحب البصيرة ويشاهده من نفسه ومن غيره، ولاسيما صاحب القلب الشفاف ومن لديه إحساس وعنده إيمان، أما الكافر والفاجر والمنافق فإنه لا يشعر بشيء من هذا، فما حصل للعبد من حال مكروهة قط إلا بذنب، وما يعفو الله عنه أكثر</a:t>
            </a:r>
            <a:endParaRPr lang="en-US" sz="2400" dirty="0">
              <a:solidFill>
                <a:srgbClr val="50006C"/>
              </a:solidFill>
            </a:endParaRPr>
          </a:p>
        </p:txBody>
      </p:sp>
      <p:grpSp>
        <p:nvGrpSpPr>
          <p:cNvPr id="3" name="مجموعة 2"/>
          <p:cNvGrpSpPr/>
          <p:nvPr/>
        </p:nvGrpSpPr>
        <p:grpSpPr>
          <a:xfrm>
            <a:off x="285720" y="2500306"/>
            <a:ext cx="1012497" cy="1154573"/>
            <a:chOff x="3619562" y="2214554"/>
            <a:chExt cx="1012497" cy="1154573"/>
          </a:xfrm>
        </p:grpSpPr>
        <p:sp>
          <p:nvSpPr>
            <p:cNvPr id="4" name="قلب 3"/>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قلب 4"/>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قلب 5"/>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قلب 6"/>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قلب 7"/>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قلب 8"/>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قلب 9"/>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شكل بيضاوي 10"/>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مجموعة 11"/>
          <p:cNvGrpSpPr/>
          <p:nvPr/>
        </p:nvGrpSpPr>
        <p:grpSpPr>
          <a:xfrm>
            <a:off x="285720" y="4714884"/>
            <a:ext cx="1012497" cy="1154573"/>
            <a:chOff x="3619562" y="2214554"/>
            <a:chExt cx="1012497" cy="1154573"/>
          </a:xfrm>
        </p:grpSpPr>
        <p:sp>
          <p:nvSpPr>
            <p:cNvPr id="13" name="قلب 12"/>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قلب 13"/>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قلب 14"/>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قلب 15"/>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قلب 16"/>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قلب 17"/>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قلب 18"/>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شكل بيضاوي 19"/>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مجموعة 20"/>
          <p:cNvGrpSpPr/>
          <p:nvPr/>
        </p:nvGrpSpPr>
        <p:grpSpPr>
          <a:xfrm>
            <a:off x="1500166" y="5429264"/>
            <a:ext cx="1012497" cy="1154573"/>
            <a:chOff x="3619562" y="2214554"/>
            <a:chExt cx="1012497" cy="1154573"/>
          </a:xfrm>
        </p:grpSpPr>
        <p:sp>
          <p:nvSpPr>
            <p:cNvPr id="22" name="قلب 21"/>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قلب 22"/>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قلب 23"/>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قلب 24"/>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قلب 25"/>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قلب 26"/>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قلب 27"/>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شكل بيضاوي 28"/>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مجموعة 29"/>
          <p:cNvGrpSpPr/>
          <p:nvPr/>
        </p:nvGrpSpPr>
        <p:grpSpPr>
          <a:xfrm>
            <a:off x="571472" y="285728"/>
            <a:ext cx="1012497" cy="1154573"/>
            <a:chOff x="3619562" y="2214554"/>
            <a:chExt cx="1012497" cy="1154573"/>
          </a:xfrm>
        </p:grpSpPr>
        <p:sp>
          <p:nvSpPr>
            <p:cNvPr id="31" name="قلب 30"/>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قلب 31"/>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قلب 32"/>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قلب 33"/>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قلب 34"/>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قلب 35"/>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قلب 36"/>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شكل بيضاوي 37"/>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مستطيل 38">
            <a:hlinkClick r:id="rId2" action="ppaction://hlinksldjump"/>
          </p:cNvPr>
          <p:cNvSpPr/>
          <p:nvPr/>
        </p:nvSpPr>
        <p:spPr>
          <a:xfrm>
            <a:off x="71406" y="6000768"/>
            <a:ext cx="1357322" cy="785794"/>
          </a:xfrm>
          <a:prstGeom prst="rect">
            <a:avLst/>
          </a:prstGeom>
          <a:gradFill flip="none" rotWithShape="1">
            <a:gsLst>
              <a:gs pos="0">
                <a:srgbClr val="9900CC"/>
              </a:gs>
              <a:gs pos="50000">
                <a:schemeClr val="bg1"/>
              </a:gs>
              <a:gs pos="100000">
                <a:srgbClr val="FFE1FF"/>
              </a:gs>
            </a:gsLst>
            <a:path path="rect">
              <a:fillToRect l="50000" t="50000" r="50000" b="50000"/>
            </a:path>
            <a:tileRect/>
          </a:gradFill>
          <a:ln>
            <a:noFill/>
          </a:ln>
          <a:scene3d>
            <a:camera prst="orthographicFront"/>
            <a:lightRig rig="threePt" dir="t"/>
          </a:scene3d>
          <a:sp3d>
            <a:bevelT w="203200" h="2286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600" b="1" dirty="0" smtClean="0">
                <a:solidFill>
                  <a:srgbClr val="410058"/>
                </a:solidFill>
              </a:rPr>
              <a:t>عودة الى الصفحة الرئيسية</a:t>
            </a:r>
            <a:endParaRPr lang="en-US" sz="1600" b="1" dirty="0">
              <a:solidFill>
                <a:srgbClr val="410058"/>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00166" y="1428736"/>
            <a:ext cx="7429504" cy="3600986"/>
          </a:xfrm>
          <a:prstGeom prst="rect">
            <a:avLst/>
          </a:prstGeom>
        </p:spPr>
        <p:txBody>
          <a:bodyPr wrap="square">
            <a:spAutoFit/>
          </a:bodyPr>
          <a:lstStyle/>
          <a:p>
            <a:pPr algn="r"/>
            <a:r>
              <a:rPr lang="ar-SA" sz="3200" b="1" dirty="0" smtClean="0">
                <a:solidFill>
                  <a:srgbClr val="7A007A"/>
                </a:solidFill>
              </a:rPr>
              <a:t>أهمية التربية للبنين والبنات: </a:t>
            </a:r>
          </a:p>
          <a:p>
            <a:pPr algn="r"/>
            <a:r>
              <a:rPr lang="ar-SA" sz="2800" dirty="0" smtClean="0">
                <a:solidFill>
                  <a:srgbClr val="50006C"/>
                </a:solidFill>
              </a:rPr>
              <a:t>لكي نوجد نشأ صالحا فلابد للمربي من إخلاص النية لله سبحانه وابتغاء وجهه الكريم، ولابد من وجود قدوة صالحة في الخير، فإن فاقد الشيء لا يعطيه. </a:t>
            </a:r>
          </a:p>
          <a:p>
            <a:pPr algn="r"/>
            <a:r>
              <a:rPr lang="ar-SA" sz="2800" dirty="0" smtClean="0">
                <a:solidFill>
                  <a:srgbClr val="50006C"/>
                </a:solidFill>
              </a:rPr>
              <a:t>قال عمرو بن عتبة يوصي مؤدب ولده: </a:t>
            </a:r>
            <a:endParaRPr lang="en-US" sz="2800" dirty="0" smtClean="0">
              <a:solidFill>
                <a:srgbClr val="50006C"/>
              </a:solidFill>
            </a:endParaRPr>
          </a:p>
          <a:p>
            <a:pPr algn="r"/>
            <a:r>
              <a:rPr lang="ar-SA" sz="2800" dirty="0" smtClean="0">
                <a:solidFill>
                  <a:srgbClr val="50006C"/>
                </a:solidFill>
              </a:rPr>
              <a:t>«</a:t>
            </a:r>
            <a:r>
              <a:rPr lang="ar-SA" sz="2800" dirty="0" smtClean="0">
                <a:solidFill>
                  <a:srgbClr val="50006C"/>
                </a:solidFill>
              </a:rPr>
              <a:t>يا أبا عبد الصمد ليكن أول إصلاحك بني إصلاحك نفسك، فإن عيونهم معقودة بعينك – أي بشخصك – فالحسن عندهم ما فعلت، والقبيح عندهم ما تركت»</a:t>
            </a:r>
            <a:endParaRPr lang="en-US" sz="2800" dirty="0">
              <a:solidFill>
                <a:srgbClr val="50006C"/>
              </a:solidFill>
            </a:endParaRPr>
          </a:p>
        </p:txBody>
      </p:sp>
      <p:grpSp>
        <p:nvGrpSpPr>
          <p:cNvPr id="3" name="مجموعة 2"/>
          <p:cNvGrpSpPr/>
          <p:nvPr/>
        </p:nvGrpSpPr>
        <p:grpSpPr>
          <a:xfrm>
            <a:off x="285720" y="2500306"/>
            <a:ext cx="1012497" cy="1154573"/>
            <a:chOff x="3619562" y="2214554"/>
            <a:chExt cx="1012497" cy="1154573"/>
          </a:xfrm>
        </p:grpSpPr>
        <p:sp>
          <p:nvSpPr>
            <p:cNvPr id="4" name="قلب 3"/>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قلب 4"/>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قلب 5"/>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قلب 6"/>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قلب 7"/>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قلب 8"/>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قلب 9"/>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شكل بيضاوي 10"/>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مجموعة 11"/>
          <p:cNvGrpSpPr/>
          <p:nvPr/>
        </p:nvGrpSpPr>
        <p:grpSpPr>
          <a:xfrm>
            <a:off x="285720" y="4714884"/>
            <a:ext cx="1012497" cy="1154573"/>
            <a:chOff x="3619562" y="2214554"/>
            <a:chExt cx="1012497" cy="1154573"/>
          </a:xfrm>
        </p:grpSpPr>
        <p:sp>
          <p:nvSpPr>
            <p:cNvPr id="13" name="قلب 12"/>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قلب 13"/>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قلب 14"/>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قلب 15"/>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قلب 16"/>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قلب 17"/>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قلب 18"/>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شكل بيضاوي 19"/>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مجموعة 20"/>
          <p:cNvGrpSpPr/>
          <p:nvPr/>
        </p:nvGrpSpPr>
        <p:grpSpPr>
          <a:xfrm>
            <a:off x="1500166" y="5429264"/>
            <a:ext cx="1012497" cy="1154573"/>
            <a:chOff x="3619562" y="2214554"/>
            <a:chExt cx="1012497" cy="1154573"/>
          </a:xfrm>
        </p:grpSpPr>
        <p:sp>
          <p:nvSpPr>
            <p:cNvPr id="22" name="قلب 21"/>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قلب 22"/>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قلب 23"/>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قلب 24"/>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قلب 25"/>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قلب 26"/>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قلب 27"/>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شكل بيضاوي 28"/>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مجموعة 29"/>
          <p:cNvGrpSpPr/>
          <p:nvPr/>
        </p:nvGrpSpPr>
        <p:grpSpPr>
          <a:xfrm>
            <a:off x="571472" y="285728"/>
            <a:ext cx="1012497" cy="1154573"/>
            <a:chOff x="3619562" y="2214554"/>
            <a:chExt cx="1012497" cy="1154573"/>
          </a:xfrm>
        </p:grpSpPr>
        <p:sp>
          <p:nvSpPr>
            <p:cNvPr id="31" name="قلب 30"/>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قلب 31"/>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قلب 32"/>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قلب 33"/>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قلب 34"/>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قلب 35"/>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قلب 36"/>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شكل بيضاوي 37"/>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مستطيل 38">
            <a:hlinkClick r:id="rId2" action="ppaction://hlinksldjump"/>
          </p:cNvPr>
          <p:cNvSpPr/>
          <p:nvPr/>
        </p:nvSpPr>
        <p:spPr>
          <a:xfrm>
            <a:off x="71406" y="6000768"/>
            <a:ext cx="1357322" cy="785794"/>
          </a:xfrm>
          <a:prstGeom prst="rect">
            <a:avLst/>
          </a:prstGeom>
          <a:gradFill flip="none" rotWithShape="1">
            <a:gsLst>
              <a:gs pos="0">
                <a:srgbClr val="9900CC"/>
              </a:gs>
              <a:gs pos="50000">
                <a:schemeClr val="bg1"/>
              </a:gs>
              <a:gs pos="100000">
                <a:srgbClr val="FFE1FF"/>
              </a:gs>
            </a:gsLst>
            <a:path path="rect">
              <a:fillToRect l="50000" t="50000" r="50000" b="50000"/>
            </a:path>
            <a:tileRect/>
          </a:gradFill>
          <a:ln>
            <a:noFill/>
          </a:ln>
          <a:scene3d>
            <a:camera prst="orthographicFront"/>
            <a:lightRig rig="threePt" dir="t"/>
          </a:scene3d>
          <a:sp3d>
            <a:bevelT w="203200" h="2286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600" b="1" dirty="0" smtClean="0">
                <a:solidFill>
                  <a:srgbClr val="410058"/>
                </a:solidFill>
              </a:rPr>
              <a:t>عودة الى الصفحة الرئيسية</a:t>
            </a:r>
            <a:endParaRPr lang="en-US" sz="1600" b="1" dirty="0">
              <a:solidFill>
                <a:srgbClr val="410058"/>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14480" y="1000108"/>
            <a:ext cx="7286644" cy="4739759"/>
          </a:xfrm>
          <a:prstGeom prst="rect">
            <a:avLst/>
          </a:prstGeom>
        </p:spPr>
        <p:txBody>
          <a:bodyPr wrap="square">
            <a:spAutoFit/>
          </a:bodyPr>
          <a:lstStyle/>
          <a:p>
            <a:pPr algn="r"/>
            <a:r>
              <a:rPr lang="ar-SA" sz="2800" b="1" u="wavyDbl" dirty="0" smtClean="0">
                <a:solidFill>
                  <a:srgbClr val="50006C"/>
                </a:solidFill>
                <a:uFill>
                  <a:solidFill>
                    <a:srgbClr val="50006C"/>
                  </a:solidFill>
                </a:uFill>
              </a:rPr>
              <a:t>فضل تربية البنات والصبر عليهن:</a:t>
            </a:r>
          </a:p>
          <a:p>
            <a:pPr algn="r"/>
            <a:r>
              <a:rPr lang="ar-SA" dirty="0" smtClean="0">
                <a:solidFill>
                  <a:srgbClr val="7A007A"/>
                </a:solidFill>
              </a:rPr>
              <a:t>البنات منهن المسلمات والمؤمنات والقانتات والصادقات والصابرات والخاشعات والمصليات والصائمات المتصدقات والذاكرات؛ بل نحن نشاهد في زماننا هذا وفي عصرنا هذا أن كثيرا من بناتنا ولله الحمد صرن يهتممن بالأذكار وبالعبادات الطيبة، وبالإنفاق في سبيل الله، فنجد المسابقات في المراكز الصيفية وغيرها أكثر ما يجيب عليها البنات، وإذا دعوا إلى نفقات نجد كثيرا منهن من تتصدق بحليها، وذلك يذكرنا بفعل صحابيات رسول </a:t>
            </a:r>
            <a:r>
              <a:rPr lang="ar-SA" dirty="0" smtClean="0">
                <a:solidFill>
                  <a:srgbClr val="7A007A"/>
                </a:solidFill>
              </a:rPr>
              <a:t>الله، </a:t>
            </a:r>
            <a:r>
              <a:rPr lang="ar-SA" dirty="0" smtClean="0">
                <a:solidFill>
                  <a:srgbClr val="7A007A"/>
                </a:solidFill>
              </a:rPr>
              <a:t>وتلك نعمة لابد أن تبقى، كما أخبر النبي </a:t>
            </a:r>
            <a:r>
              <a:rPr lang="ar-SA" dirty="0" smtClean="0">
                <a:solidFill>
                  <a:srgbClr val="7A007A"/>
                </a:solidFill>
              </a:rPr>
              <a:t>في </a:t>
            </a:r>
            <a:r>
              <a:rPr lang="ar-SA" dirty="0" smtClean="0">
                <a:solidFill>
                  <a:srgbClr val="7A007A"/>
                </a:solidFill>
              </a:rPr>
              <a:t>قوله: «</a:t>
            </a:r>
            <a:r>
              <a:rPr lang="ar-SA" dirty="0" smtClean="0">
                <a:solidFill>
                  <a:srgbClr val="50006C"/>
                </a:solidFill>
              </a:rPr>
              <a:t>لا تزال طائفة من أمتي على الحق منصورة لا يضرهم من خذلهم ولا من خالفهم حتى يأتي أمر الله</a:t>
            </a:r>
            <a:r>
              <a:rPr lang="ar-SA" dirty="0" smtClean="0">
                <a:solidFill>
                  <a:srgbClr val="7A007A"/>
                </a:solidFill>
              </a:rPr>
              <a:t>». </a:t>
            </a:r>
            <a:endParaRPr lang="ar-SA" dirty="0" smtClean="0">
              <a:solidFill>
                <a:srgbClr val="7A007A"/>
              </a:solidFill>
            </a:endParaRPr>
          </a:p>
          <a:p>
            <a:pPr algn="r"/>
            <a:r>
              <a:rPr lang="ar-SA" dirty="0" smtClean="0">
                <a:solidFill>
                  <a:srgbClr val="7A007A"/>
                </a:solidFill>
              </a:rPr>
              <a:t>البنات هن حبات القلوب ومهج النفوس، وهن قرة عيون الآباء والأمهات في الحياة وبعد الممات، كما أنهن هبة الله لمن يشاء من عباده، أليست هي الأم والأخت والزوجة؟، فمن بعد هذا يكره تربية البنات؟!! </a:t>
            </a:r>
          </a:p>
          <a:p>
            <a:pPr algn="r"/>
            <a:r>
              <a:rPr lang="ar-SA" dirty="0" smtClean="0">
                <a:solidFill>
                  <a:srgbClr val="7A007A"/>
                </a:solidFill>
              </a:rPr>
              <a:t>إن تربية البنات ستر من النار، فعن عائشة &lt; قالت: دخلت امرأة ومعها ابنتان لها تسأل، فلم تجد عندي شيئا غير تمرة، فأعطيتها إياها فقسمتها بين أبنتيها، ولم تأكل منها ثم قامت فخرجت، فدخل النبي </a:t>
            </a:r>
            <a:r>
              <a:rPr lang="ar-SA" dirty="0" smtClean="0">
                <a:solidFill>
                  <a:srgbClr val="7A007A"/>
                </a:solidFill>
              </a:rPr>
              <a:t> </a:t>
            </a:r>
            <a:r>
              <a:rPr lang="ar-SA" dirty="0" smtClean="0">
                <a:solidFill>
                  <a:srgbClr val="7A007A"/>
                </a:solidFill>
              </a:rPr>
              <a:t>وسلم علينا فأخبرته فقال: «</a:t>
            </a:r>
            <a:r>
              <a:rPr lang="ar-SA" sz="2000" dirty="0" smtClean="0">
                <a:solidFill>
                  <a:srgbClr val="50006C"/>
                </a:solidFill>
              </a:rPr>
              <a:t>من ابتلي من هذه البنات بشيء فأحسن إليهن كن له سترا من النار</a:t>
            </a:r>
            <a:r>
              <a:rPr lang="ar-SA" dirty="0" smtClean="0">
                <a:solidFill>
                  <a:srgbClr val="7A007A"/>
                </a:solidFill>
              </a:rPr>
              <a:t>»()، ففي هذا الحديث دلالة ظاهرة على حنان الأم وبلوغها القمة في الشفقة والعطف والحنان، وفي قوله </a:t>
            </a:r>
            <a:r>
              <a:rPr lang="ar-SA" dirty="0" smtClean="0">
                <a:solidFill>
                  <a:srgbClr val="7A007A"/>
                </a:solidFill>
              </a:rPr>
              <a:t>: </a:t>
            </a:r>
            <a:r>
              <a:rPr lang="ar-SA" dirty="0" smtClean="0">
                <a:solidFill>
                  <a:srgbClr val="7A007A"/>
                </a:solidFill>
              </a:rPr>
              <a:t>«من ابتلي من هذه البنات بشيء»، دلالة على أنه يشمل حتى البنت الواحدة</a:t>
            </a:r>
            <a:r>
              <a:rPr lang="ar-SA" sz="1200" dirty="0" smtClean="0">
                <a:solidFill>
                  <a:srgbClr val="7A007A"/>
                </a:solidFill>
              </a:rPr>
              <a:t>. </a:t>
            </a:r>
          </a:p>
        </p:txBody>
      </p:sp>
      <p:grpSp>
        <p:nvGrpSpPr>
          <p:cNvPr id="3" name="مجموعة 2"/>
          <p:cNvGrpSpPr/>
          <p:nvPr/>
        </p:nvGrpSpPr>
        <p:grpSpPr>
          <a:xfrm>
            <a:off x="357158" y="1785926"/>
            <a:ext cx="1012497" cy="1154573"/>
            <a:chOff x="3619562" y="2214554"/>
            <a:chExt cx="1012497" cy="1154573"/>
          </a:xfrm>
        </p:grpSpPr>
        <p:sp>
          <p:nvSpPr>
            <p:cNvPr id="4" name="قلب 3"/>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قلب 4"/>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قلب 5"/>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قلب 6"/>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قلب 7"/>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قلب 8"/>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قلب 9"/>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شكل بيضاوي 10"/>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مجموعة 11"/>
          <p:cNvGrpSpPr/>
          <p:nvPr/>
        </p:nvGrpSpPr>
        <p:grpSpPr>
          <a:xfrm>
            <a:off x="357158" y="3571876"/>
            <a:ext cx="1012497" cy="1154573"/>
            <a:chOff x="3619562" y="2214554"/>
            <a:chExt cx="1012497" cy="1154573"/>
          </a:xfrm>
        </p:grpSpPr>
        <p:sp>
          <p:nvSpPr>
            <p:cNvPr id="13" name="قلب 12"/>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قلب 13"/>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قلب 14"/>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قلب 15"/>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قلب 16"/>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قلب 17"/>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قلب 18"/>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شكل بيضاوي 19"/>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مجموعة 20"/>
          <p:cNvGrpSpPr/>
          <p:nvPr/>
        </p:nvGrpSpPr>
        <p:grpSpPr>
          <a:xfrm>
            <a:off x="500034" y="5286388"/>
            <a:ext cx="1012497" cy="1154573"/>
            <a:chOff x="3619562" y="2214554"/>
            <a:chExt cx="1012497" cy="1154573"/>
          </a:xfrm>
        </p:grpSpPr>
        <p:sp>
          <p:nvSpPr>
            <p:cNvPr id="22" name="قلب 21"/>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قلب 22"/>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قلب 23"/>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قلب 24"/>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قلب 25"/>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قلب 26"/>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قلب 27"/>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شكل بيضاوي 28"/>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مجموعة 29"/>
          <p:cNvGrpSpPr/>
          <p:nvPr/>
        </p:nvGrpSpPr>
        <p:grpSpPr>
          <a:xfrm>
            <a:off x="357158" y="214290"/>
            <a:ext cx="1012497" cy="1154573"/>
            <a:chOff x="3619562" y="2214554"/>
            <a:chExt cx="1012497" cy="1154573"/>
          </a:xfrm>
        </p:grpSpPr>
        <p:sp>
          <p:nvSpPr>
            <p:cNvPr id="31" name="قلب 30"/>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قلب 31"/>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قلب 32"/>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قلب 33"/>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قلب 34"/>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قلب 35"/>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قلب 36"/>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شكل بيضاوي 37"/>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مستطيل 38">
            <a:hlinkClick r:id="rId2" action="ppaction://hlinksldjump"/>
          </p:cNvPr>
          <p:cNvSpPr/>
          <p:nvPr/>
        </p:nvSpPr>
        <p:spPr>
          <a:xfrm>
            <a:off x="71406" y="6000768"/>
            <a:ext cx="1357322" cy="785794"/>
          </a:xfrm>
          <a:prstGeom prst="rect">
            <a:avLst/>
          </a:prstGeom>
          <a:gradFill flip="none" rotWithShape="1">
            <a:gsLst>
              <a:gs pos="0">
                <a:srgbClr val="9900CC"/>
              </a:gs>
              <a:gs pos="50000">
                <a:schemeClr val="bg1"/>
              </a:gs>
              <a:gs pos="100000">
                <a:srgbClr val="FFE1FF"/>
              </a:gs>
            </a:gsLst>
            <a:path path="rect">
              <a:fillToRect l="50000" t="50000" r="50000" b="50000"/>
            </a:path>
            <a:tileRect/>
          </a:gradFill>
          <a:ln>
            <a:noFill/>
          </a:ln>
          <a:scene3d>
            <a:camera prst="orthographicFront"/>
            <a:lightRig rig="threePt" dir="t"/>
          </a:scene3d>
          <a:sp3d>
            <a:bevelT w="203200" h="2286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600" b="1" dirty="0" smtClean="0">
                <a:solidFill>
                  <a:srgbClr val="410058"/>
                </a:solidFill>
              </a:rPr>
              <a:t>عودة الى الصفحة الرئيسية</a:t>
            </a:r>
            <a:endParaRPr lang="en-US" sz="1600" b="1" dirty="0">
              <a:solidFill>
                <a:srgbClr val="410058"/>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85720" y="714356"/>
            <a:ext cx="8643998" cy="5909310"/>
          </a:xfrm>
          <a:prstGeom prst="rect">
            <a:avLst/>
          </a:prstGeom>
        </p:spPr>
        <p:txBody>
          <a:bodyPr wrap="square">
            <a:spAutoFit/>
          </a:bodyPr>
          <a:lstStyle/>
          <a:p>
            <a:pPr algn="r"/>
            <a:r>
              <a:rPr lang="ar-SA" dirty="0" smtClean="0">
                <a:solidFill>
                  <a:srgbClr val="50006C"/>
                </a:solidFill>
              </a:rPr>
              <a:t>وتربية البنات توجب الجنة، فعن عائشة &lt; قالت: </a:t>
            </a:r>
            <a:endParaRPr lang="en-US" dirty="0" smtClean="0">
              <a:solidFill>
                <a:srgbClr val="50006C"/>
              </a:solidFill>
            </a:endParaRPr>
          </a:p>
          <a:p>
            <a:pPr algn="r"/>
            <a:r>
              <a:rPr lang="ar-SA" dirty="0" smtClean="0">
                <a:solidFill>
                  <a:srgbClr val="50006C"/>
                </a:solidFill>
              </a:rPr>
              <a:t>جائتني </a:t>
            </a:r>
            <a:r>
              <a:rPr lang="ar-SA" dirty="0" smtClean="0">
                <a:solidFill>
                  <a:srgbClr val="50006C"/>
                </a:solidFill>
              </a:rPr>
              <a:t>مسكينة تحمل ابنتين لها فأطعمتها ثلاث تمرات فأعطت كل واحدة منهن تمرة ورفعت إلى فيها تمرة لتأكلها فاستطعمتها ابنتاها فشقت التمرة التي كانت تريد أن تأكلها بينهما فأعجبني شأنها، فذكرت الذي صنعت لرسول الله </a:t>
            </a:r>
            <a:r>
              <a:rPr lang="ar-SA" dirty="0" smtClean="0">
                <a:solidFill>
                  <a:srgbClr val="50006C"/>
                </a:solidFill>
              </a:rPr>
              <a:t> </a:t>
            </a:r>
            <a:r>
              <a:rPr lang="ar-SA" dirty="0" smtClean="0">
                <a:solidFill>
                  <a:srgbClr val="50006C"/>
                </a:solidFill>
              </a:rPr>
              <a:t>فقال: </a:t>
            </a:r>
            <a:endParaRPr lang="en-US" dirty="0" smtClean="0">
              <a:solidFill>
                <a:srgbClr val="50006C"/>
              </a:solidFill>
            </a:endParaRPr>
          </a:p>
          <a:p>
            <a:pPr algn="r"/>
            <a:r>
              <a:rPr lang="ar-SA" b="1" u="heavy" dirty="0" smtClean="0">
                <a:solidFill>
                  <a:srgbClr val="7A007A"/>
                </a:solidFill>
                <a:uFill>
                  <a:solidFill>
                    <a:srgbClr val="9900CC"/>
                  </a:solidFill>
                </a:uFill>
              </a:rPr>
              <a:t>«</a:t>
            </a:r>
            <a:r>
              <a:rPr lang="ar-SA" b="1" u="heavy" dirty="0" smtClean="0">
                <a:solidFill>
                  <a:srgbClr val="7A007A"/>
                </a:solidFill>
                <a:uFill>
                  <a:solidFill>
                    <a:srgbClr val="9900CC"/>
                  </a:solidFill>
                </a:uFill>
              </a:rPr>
              <a:t>إن الله قد أوجب لها بها الجنة، أو أعتقها بها من النار</a:t>
            </a:r>
            <a:r>
              <a:rPr lang="ar-SA" b="1" dirty="0" smtClean="0">
                <a:solidFill>
                  <a:srgbClr val="7A007A"/>
                </a:solidFill>
              </a:rPr>
              <a:t>»، </a:t>
            </a:r>
            <a:r>
              <a:rPr lang="ar-SA" dirty="0" smtClean="0">
                <a:solidFill>
                  <a:srgbClr val="50006C"/>
                </a:solidFill>
              </a:rPr>
              <a:t>هذه واقعة شبيهة بسابقتها، إلا أن التضحية فيها أظهر، والإيثار فيها أعظم، حيث لم تأكل من التمرة شيئا وآثرت ابنتيها على نفسها.</a:t>
            </a:r>
          </a:p>
          <a:p>
            <a:pPr algn="r"/>
            <a:r>
              <a:rPr lang="ar-SA" dirty="0" smtClean="0">
                <a:solidFill>
                  <a:srgbClr val="50006C"/>
                </a:solidFill>
              </a:rPr>
              <a:t>وتربية البنات ترفع الدرجات، فعن أنس بن مالك &gt; قال: قال رسول الله </a:t>
            </a:r>
            <a:r>
              <a:rPr lang="ar-SA" dirty="0" smtClean="0">
                <a:solidFill>
                  <a:srgbClr val="50006C"/>
                </a:solidFill>
              </a:rPr>
              <a:t>: </a:t>
            </a:r>
            <a:endParaRPr lang="en-US" dirty="0" smtClean="0">
              <a:solidFill>
                <a:srgbClr val="50006C"/>
              </a:solidFill>
            </a:endParaRPr>
          </a:p>
          <a:p>
            <a:pPr algn="r"/>
            <a:r>
              <a:rPr lang="ar-SA" u="heavy" dirty="0" smtClean="0">
                <a:solidFill>
                  <a:srgbClr val="50006C"/>
                </a:solidFill>
                <a:uFill>
                  <a:solidFill>
                    <a:srgbClr val="9900CC"/>
                  </a:solidFill>
                </a:uFill>
              </a:rPr>
              <a:t>«</a:t>
            </a:r>
            <a:r>
              <a:rPr lang="ar-SA" b="1" u="heavy" dirty="0" smtClean="0">
                <a:solidFill>
                  <a:srgbClr val="7A007A"/>
                </a:solidFill>
                <a:uFill>
                  <a:solidFill>
                    <a:srgbClr val="9900CC"/>
                  </a:solidFill>
                </a:uFill>
              </a:rPr>
              <a:t>من عال جاريتين حتى تبلغا جاء يوم القيامة أنا وهو</a:t>
            </a:r>
            <a:r>
              <a:rPr lang="ar-SA" u="heavy" dirty="0" smtClean="0">
                <a:solidFill>
                  <a:srgbClr val="50006C"/>
                </a:solidFill>
                <a:uFill>
                  <a:solidFill>
                    <a:srgbClr val="9900CC"/>
                  </a:solidFill>
                </a:uFill>
              </a:rPr>
              <a:t>»، </a:t>
            </a:r>
            <a:r>
              <a:rPr lang="ar-SA" b="1" u="heavy" dirty="0" smtClean="0">
                <a:solidFill>
                  <a:srgbClr val="7A007A"/>
                </a:solidFill>
                <a:uFill>
                  <a:solidFill>
                    <a:srgbClr val="9900CC"/>
                  </a:solidFill>
                </a:uFill>
              </a:rPr>
              <a:t>وضم أصابعه</a:t>
            </a:r>
            <a:r>
              <a:rPr lang="ar-SA" dirty="0" smtClean="0">
                <a:solidFill>
                  <a:srgbClr val="50006C"/>
                </a:solidFill>
              </a:rPr>
              <a:t>، ففي هذا الحديث بشارة عظيمة لمن رزقه الله ابنتين فأحسن تربيتهما وأنفق عليهما، فهو يحشر يوم القيامة في زمرة المصطفى </a:t>
            </a:r>
            <a:r>
              <a:rPr lang="ar-SA" dirty="0" smtClean="0">
                <a:solidFill>
                  <a:srgbClr val="50006C"/>
                </a:solidFill>
              </a:rPr>
              <a:t>، </a:t>
            </a:r>
            <a:r>
              <a:rPr lang="ar-SA" dirty="0" smtClean="0">
                <a:solidFill>
                  <a:srgbClr val="50006C"/>
                </a:solidFill>
              </a:rPr>
              <a:t>ويكون ملازما له كملازمة السبابة الوسطى عند ضمهما، وكفى بذلك فضلا وفخرا، فإن من كان في جوار المصطفى </a:t>
            </a:r>
            <a:r>
              <a:rPr lang="ar-SA" dirty="0" smtClean="0">
                <a:solidFill>
                  <a:srgbClr val="50006C"/>
                </a:solidFill>
              </a:rPr>
              <a:t>في </a:t>
            </a:r>
            <a:r>
              <a:rPr lang="ar-SA" dirty="0" smtClean="0">
                <a:solidFill>
                  <a:srgbClr val="50006C"/>
                </a:solidFill>
              </a:rPr>
              <a:t>ذلك اليوم العظيم الذي تشتد فيه الهموم وتعظم فيه الكروب، فهو إن شاء الله من الآمنين من شر ذلك اليوم، وفي رواية: </a:t>
            </a:r>
            <a:endParaRPr lang="en-US" dirty="0" smtClean="0">
              <a:solidFill>
                <a:srgbClr val="50006C"/>
              </a:solidFill>
            </a:endParaRPr>
          </a:p>
          <a:p>
            <a:pPr algn="r"/>
            <a:r>
              <a:rPr lang="ar-SA" b="1" u="heavy" dirty="0" smtClean="0">
                <a:solidFill>
                  <a:srgbClr val="7A007A"/>
                </a:solidFill>
                <a:uFill>
                  <a:solidFill>
                    <a:srgbClr val="9900CC"/>
                  </a:solidFill>
                </a:uFill>
              </a:rPr>
              <a:t>«</a:t>
            </a:r>
            <a:r>
              <a:rPr lang="ar-SA" b="1" u="heavy" dirty="0" smtClean="0">
                <a:solidFill>
                  <a:srgbClr val="7A007A"/>
                </a:solidFill>
                <a:uFill>
                  <a:solidFill>
                    <a:srgbClr val="9900CC"/>
                  </a:solidFill>
                </a:uFill>
              </a:rPr>
              <a:t>من عال جاريتين دخلت أنا وهو الجنة كهاتين»، وأشار </a:t>
            </a:r>
            <a:r>
              <a:rPr lang="ar-SA" b="1" u="heavy" dirty="0" smtClean="0">
                <a:solidFill>
                  <a:srgbClr val="7A007A"/>
                </a:solidFill>
                <a:uFill>
                  <a:solidFill>
                    <a:srgbClr val="9900CC"/>
                  </a:solidFill>
                </a:uFill>
              </a:rPr>
              <a:t>بأصبعيه</a:t>
            </a:r>
            <a:r>
              <a:rPr lang="ar-SA" u="heavy" dirty="0" smtClean="0">
                <a:solidFill>
                  <a:srgbClr val="50006C"/>
                </a:solidFill>
                <a:uFill>
                  <a:solidFill>
                    <a:srgbClr val="9900CC"/>
                  </a:solidFill>
                </a:uFill>
              </a:rPr>
              <a:t>، </a:t>
            </a:r>
            <a:r>
              <a:rPr lang="ar-SA" dirty="0" smtClean="0">
                <a:solidFill>
                  <a:srgbClr val="50006C"/>
                </a:solidFill>
              </a:rPr>
              <a:t>ومعنى هذا أن يكون من السابقين الأولين إلى الجنة.</a:t>
            </a:r>
          </a:p>
          <a:p>
            <a:pPr algn="r"/>
            <a:r>
              <a:rPr lang="ar-SA" dirty="0" smtClean="0">
                <a:solidFill>
                  <a:srgbClr val="50006C"/>
                </a:solidFill>
              </a:rPr>
              <a:t>أما فضل تربية ابنة واحدة فعن ابن عباس { قال</a:t>
            </a:r>
            <a:r>
              <a:rPr lang="ar-SA" dirty="0" smtClean="0">
                <a:solidFill>
                  <a:srgbClr val="50006C"/>
                </a:solidFill>
              </a:rPr>
              <a:t>:</a:t>
            </a:r>
            <a:endParaRPr lang="en-US" dirty="0" smtClean="0">
              <a:solidFill>
                <a:srgbClr val="50006C"/>
              </a:solidFill>
            </a:endParaRPr>
          </a:p>
          <a:p>
            <a:pPr algn="r"/>
            <a:r>
              <a:rPr lang="ar-SA" dirty="0" smtClean="0">
                <a:solidFill>
                  <a:srgbClr val="50006C"/>
                </a:solidFill>
              </a:rPr>
              <a:t> </a:t>
            </a:r>
            <a:r>
              <a:rPr lang="ar-SA" dirty="0" smtClean="0">
                <a:solidFill>
                  <a:srgbClr val="50006C"/>
                </a:solidFill>
              </a:rPr>
              <a:t>قال رسول الله </a:t>
            </a:r>
            <a:r>
              <a:rPr lang="ar-SA" dirty="0" smtClean="0">
                <a:solidFill>
                  <a:srgbClr val="50006C"/>
                </a:solidFill>
              </a:rPr>
              <a:t>: </a:t>
            </a:r>
            <a:r>
              <a:rPr lang="ar-SA" dirty="0" smtClean="0">
                <a:solidFill>
                  <a:srgbClr val="50006C"/>
                </a:solidFill>
              </a:rPr>
              <a:t>«</a:t>
            </a:r>
            <a:r>
              <a:rPr lang="ar-SA" b="1" u="heavy" dirty="0" smtClean="0">
                <a:solidFill>
                  <a:srgbClr val="7A007A"/>
                </a:solidFill>
                <a:uFill>
                  <a:solidFill>
                    <a:srgbClr val="9900CC"/>
                  </a:solidFill>
                </a:uFill>
              </a:rPr>
              <a:t>من كانت له أنثى فلم يئدها ولم يهنها ولم يؤثر ولده عليها – قال: يعني الذكور – أدخله الله الجنة</a:t>
            </a:r>
            <a:r>
              <a:rPr lang="ar-SA" dirty="0" smtClean="0">
                <a:solidFill>
                  <a:srgbClr val="50006C"/>
                </a:solidFill>
              </a:rPr>
              <a:t>»، </a:t>
            </a:r>
            <a:r>
              <a:rPr lang="ar-SA" dirty="0" smtClean="0">
                <a:solidFill>
                  <a:srgbClr val="50006C"/>
                </a:solidFill>
              </a:rPr>
              <a:t>فبين </a:t>
            </a:r>
            <a:r>
              <a:rPr lang="ar-SA" dirty="0" smtClean="0">
                <a:solidFill>
                  <a:srgbClr val="50006C"/>
                </a:solidFill>
              </a:rPr>
              <a:t> </a:t>
            </a:r>
            <a:r>
              <a:rPr lang="ar-SA" dirty="0" smtClean="0">
                <a:solidFill>
                  <a:srgbClr val="50006C"/>
                </a:solidFill>
              </a:rPr>
              <a:t>في هذا الحديث النبوي الشريف الشروط التي ينبغي على من يريد دخول الجنة بالإحسان إلى ابنته التزامه بهذه الشروط الثلاثة: </a:t>
            </a:r>
          </a:p>
          <a:p>
            <a:pPr algn="r"/>
            <a:r>
              <a:rPr lang="ar-SA" dirty="0" smtClean="0">
                <a:solidFill>
                  <a:srgbClr val="50006C"/>
                </a:solidFill>
              </a:rPr>
              <a:t>1</a:t>
            </a:r>
            <a:r>
              <a:rPr lang="ar-SA" b="1" u="dotted" dirty="0" smtClean="0">
                <a:solidFill>
                  <a:srgbClr val="9900CC"/>
                </a:solidFill>
                <a:uFill>
                  <a:solidFill>
                    <a:schemeClr val="bg1"/>
                  </a:solidFill>
                </a:uFill>
              </a:rPr>
              <a:t> – يبقيها حية ولا يئدها، كما كان الجاهليون يفعلون ببناتهم، بل يكرمها ويعزها ويحصنها.</a:t>
            </a:r>
          </a:p>
          <a:p>
            <a:pPr algn="r"/>
            <a:r>
              <a:rPr lang="ar-SA" b="1" u="dotted" dirty="0" smtClean="0">
                <a:solidFill>
                  <a:srgbClr val="9900CC"/>
                </a:solidFill>
                <a:uFill>
                  <a:solidFill>
                    <a:schemeClr val="bg1"/>
                  </a:solidFill>
                </a:uFill>
              </a:rPr>
              <a:t>2 – أن يكرمها ولا يعاملها باحتقار وإهانة، بل بعز واحترام. </a:t>
            </a:r>
          </a:p>
          <a:p>
            <a:pPr algn="r"/>
            <a:r>
              <a:rPr lang="ar-SA" b="1" u="dotted" dirty="0" smtClean="0">
                <a:solidFill>
                  <a:srgbClr val="9900CC"/>
                </a:solidFill>
                <a:uFill>
                  <a:solidFill>
                    <a:schemeClr val="bg1"/>
                  </a:solidFill>
                </a:uFill>
              </a:rPr>
              <a:t>3 – ألا يؤثر أبناءه الذكور عليها، بل يعاملهم سواء بسواء</a:t>
            </a:r>
            <a:r>
              <a:rPr lang="ar-SA" b="1" dirty="0" smtClean="0">
                <a:solidFill>
                  <a:srgbClr val="9900CC"/>
                </a:solidFill>
              </a:rPr>
              <a:t>. </a:t>
            </a:r>
          </a:p>
          <a:p>
            <a:pPr algn="r"/>
            <a:r>
              <a:rPr lang="ar-SA" b="1" dirty="0" smtClean="0">
                <a:solidFill>
                  <a:srgbClr val="9900CC"/>
                </a:solidFill>
              </a:rPr>
              <a:t>فمن حقق هذه الشروط كان جديرا بهذا الثواب، وهو دخول الجنة</a:t>
            </a:r>
            <a:endParaRPr lang="en-US" b="1" dirty="0">
              <a:solidFill>
                <a:srgbClr val="9900CC"/>
              </a:solidFill>
            </a:endParaRPr>
          </a:p>
        </p:txBody>
      </p:sp>
      <p:grpSp>
        <p:nvGrpSpPr>
          <p:cNvPr id="4" name="مجموعة 3"/>
          <p:cNvGrpSpPr/>
          <p:nvPr/>
        </p:nvGrpSpPr>
        <p:grpSpPr>
          <a:xfrm>
            <a:off x="214282" y="2071678"/>
            <a:ext cx="571504" cy="654507"/>
            <a:chOff x="3619562" y="2214554"/>
            <a:chExt cx="1012497" cy="1154573"/>
          </a:xfrm>
        </p:grpSpPr>
        <p:sp>
          <p:nvSpPr>
            <p:cNvPr id="5" name="قلب 4"/>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قلب 5"/>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قلب 6"/>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قلب 7"/>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قلب 8"/>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قلب 9"/>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قلب 10"/>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شكل بيضاوي 11"/>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مجموعة 12"/>
          <p:cNvGrpSpPr/>
          <p:nvPr/>
        </p:nvGrpSpPr>
        <p:grpSpPr>
          <a:xfrm>
            <a:off x="214282" y="5429264"/>
            <a:ext cx="1012497" cy="1154573"/>
            <a:chOff x="3619562" y="2214554"/>
            <a:chExt cx="1012497" cy="1154573"/>
          </a:xfrm>
        </p:grpSpPr>
        <p:sp>
          <p:nvSpPr>
            <p:cNvPr id="14" name="قلب 13"/>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قلب 14"/>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قلب 15"/>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قلب 16"/>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قلب 17"/>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قلب 18"/>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قلب 19"/>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شكل بيضاوي 20"/>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 name="مجموعة 21"/>
          <p:cNvGrpSpPr/>
          <p:nvPr/>
        </p:nvGrpSpPr>
        <p:grpSpPr>
          <a:xfrm>
            <a:off x="1285852" y="6072206"/>
            <a:ext cx="500065" cy="583069"/>
            <a:chOff x="3619562" y="2214554"/>
            <a:chExt cx="1012497" cy="1154573"/>
          </a:xfrm>
        </p:grpSpPr>
        <p:sp>
          <p:nvSpPr>
            <p:cNvPr id="23" name="قلب 22"/>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قلب 23"/>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قلب 24"/>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قلب 25"/>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قلب 26"/>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قلب 27"/>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قلب 28"/>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شكل بيضاوي 29"/>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مجموعة 30"/>
          <p:cNvGrpSpPr/>
          <p:nvPr/>
        </p:nvGrpSpPr>
        <p:grpSpPr>
          <a:xfrm>
            <a:off x="214283" y="1"/>
            <a:ext cx="714380" cy="785794"/>
            <a:chOff x="3619562" y="2214554"/>
            <a:chExt cx="1012497" cy="1154573"/>
          </a:xfrm>
        </p:grpSpPr>
        <p:sp>
          <p:nvSpPr>
            <p:cNvPr id="32" name="قلب 31"/>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قلب 32"/>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قلب 33"/>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قلب 34"/>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قلب 35"/>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قلب 36"/>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قلب 37"/>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شكل بيضاوي 38"/>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مجموعة 39"/>
          <p:cNvGrpSpPr/>
          <p:nvPr/>
        </p:nvGrpSpPr>
        <p:grpSpPr>
          <a:xfrm>
            <a:off x="8429652" y="0"/>
            <a:ext cx="500065" cy="583069"/>
            <a:chOff x="3619562" y="2214554"/>
            <a:chExt cx="1012497" cy="1154573"/>
          </a:xfrm>
        </p:grpSpPr>
        <p:sp>
          <p:nvSpPr>
            <p:cNvPr id="41" name="قلب 40"/>
            <p:cNvSpPr/>
            <p:nvPr/>
          </p:nvSpPr>
          <p:spPr>
            <a:xfrm>
              <a:off x="3929058" y="2214554"/>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قلب 41"/>
            <p:cNvSpPr/>
            <p:nvPr/>
          </p:nvSpPr>
          <p:spPr>
            <a:xfrm rot="3091675">
              <a:off x="4191802" y="2391236"/>
              <a:ext cx="421147"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قلب 42"/>
            <p:cNvSpPr/>
            <p:nvPr/>
          </p:nvSpPr>
          <p:spPr>
            <a:xfrm rot="7026927">
              <a:off x="4232487" y="2723716"/>
              <a:ext cx="415513" cy="383630"/>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قلب 43"/>
            <p:cNvSpPr/>
            <p:nvPr/>
          </p:nvSpPr>
          <p:spPr>
            <a:xfrm rot="9049519">
              <a:off x="4082312" y="2940499"/>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قلب 44"/>
            <p:cNvSpPr/>
            <p:nvPr/>
          </p:nvSpPr>
          <p:spPr>
            <a:xfrm rot="19230928">
              <a:off x="3690662" y="2422086"/>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قلب 45"/>
            <p:cNvSpPr/>
            <p:nvPr/>
          </p:nvSpPr>
          <p:spPr>
            <a:xfrm rot="14260935">
              <a:off x="3572113" y="2731410"/>
              <a:ext cx="453770" cy="358872"/>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قلب 46"/>
            <p:cNvSpPr/>
            <p:nvPr/>
          </p:nvSpPr>
          <p:spPr>
            <a:xfrm rot="11021378">
              <a:off x="3799603" y="2939983"/>
              <a:ext cx="357190" cy="428628"/>
            </a:xfrm>
            <a:prstGeom prst="heart">
              <a:avLst/>
            </a:prstGeom>
            <a:solidFill>
              <a:schemeClr val="bg1"/>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شكل بيضاوي 47"/>
            <p:cNvSpPr/>
            <p:nvPr/>
          </p:nvSpPr>
          <p:spPr>
            <a:xfrm>
              <a:off x="3929058" y="2500306"/>
              <a:ext cx="428628" cy="571504"/>
            </a:xfrm>
            <a:prstGeom prst="ellipse">
              <a:avLst/>
            </a:prstGeom>
            <a:solidFill>
              <a:srgbClr val="FFE1FF"/>
            </a:solidFill>
            <a:ln>
              <a:solidFill>
                <a:srgbClr val="FFE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مستطيل 48">
            <a:hlinkClick r:id="rId2" action="ppaction://hlinksldjump"/>
          </p:cNvPr>
          <p:cNvSpPr/>
          <p:nvPr/>
        </p:nvSpPr>
        <p:spPr>
          <a:xfrm>
            <a:off x="71406" y="6000768"/>
            <a:ext cx="1357322" cy="785794"/>
          </a:xfrm>
          <a:prstGeom prst="rect">
            <a:avLst/>
          </a:prstGeom>
          <a:gradFill flip="none" rotWithShape="1">
            <a:gsLst>
              <a:gs pos="0">
                <a:srgbClr val="9900CC"/>
              </a:gs>
              <a:gs pos="50000">
                <a:schemeClr val="bg1"/>
              </a:gs>
              <a:gs pos="100000">
                <a:srgbClr val="FFE1FF"/>
              </a:gs>
            </a:gsLst>
            <a:path path="rect">
              <a:fillToRect l="50000" t="50000" r="50000" b="50000"/>
            </a:path>
            <a:tileRect/>
          </a:gradFill>
          <a:ln>
            <a:noFill/>
          </a:ln>
          <a:scene3d>
            <a:camera prst="orthographicFront"/>
            <a:lightRig rig="threePt" dir="t"/>
          </a:scene3d>
          <a:sp3d>
            <a:bevelT w="203200" h="2286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600" b="1" dirty="0" smtClean="0">
                <a:solidFill>
                  <a:srgbClr val="410058"/>
                </a:solidFill>
              </a:rPr>
              <a:t>عودة الى الصفحة الرئيسية</a:t>
            </a:r>
            <a:endParaRPr lang="en-US" sz="1600" b="1" dirty="0">
              <a:solidFill>
                <a:srgbClr val="410058"/>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42910" y="1000108"/>
            <a:ext cx="8429684" cy="4739759"/>
          </a:xfrm>
          <a:prstGeom prst="rect">
            <a:avLst/>
          </a:prstGeom>
        </p:spPr>
        <p:txBody>
          <a:bodyPr wrap="square">
            <a:spAutoFit/>
          </a:bodyPr>
          <a:lstStyle/>
          <a:p>
            <a:pPr algn="r"/>
            <a:r>
              <a:rPr lang="ar-SA" sz="3200" dirty="0" smtClean="0">
                <a:solidFill>
                  <a:srgbClr val="50006C"/>
                </a:solidFill>
              </a:rPr>
              <a:t>ثامنا: استحباب التهنئة بالبنت:</a:t>
            </a:r>
          </a:p>
          <a:p>
            <a:pPr algn="r"/>
            <a:r>
              <a:rPr lang="ar-SA" b="1" dirty="0" smtClean="0">
                <a:solidFill>
                  <a:srgbClr val="7A007A"/>
                </a:solidFill>
              </a:rPr>
              <a:t>لما </a:t>
            </a:r>
            <a:r>
              <a:rPr lang="ar-SA" b="1" dirty="0" smtClean="0">
                <a:solidFill>
                  <a:srgbClr val="7A007A"/>
                </a:solidFill>
              </a:rPr>
              <a:t>كانت البشارة تسر العبد وتفرحه، أستحب للمسلم أن يبادر على مسرة أخيه وإعلامه بما يفرحه، ولا فرق في التهنئة بالولد عن البنت. </a:t>
            </a:r>
          </a:p>
          <a:p>
            <a:pPr algn="r"/>
            <a:r>
              <a:rPr lang="ar-SA" b="1" dirty="0" smtClean="0">
                <a:solidFill>
                  <a:srgbClr val="7A007A"/>
                </a:solidFill>
              </a:rPr>
              <a:t>قال صالح بن أحمد بن حنبل: «كان أبي إذا ولد له ابنة كان يقول: الأنبياء كانوا آباء بنات». </a:t>
            </a:r>
          </a:p>
          <a:p>
            <a:pPr algn="r"/>
            <a:r>
              <a:rPr lang="ar-SA" b="1" dirty="0" smtClean="0">
                <a:solidFill>
                  <a:srgbClr val="7A007A"/>
                </a:solidFill>
              </a:rPr>
              <a:t>وقال أبو بكر ابن المنذر في الأوسط: روينا عن الحسن البصري ~ أن رجلا جاء إليه وعنده رجل قد ولد له غلام، فقال له: يهنئك الفارس، فقال الحسن ~: وما يدريك فارس هو أم حمار! قال: فكيف نقول؟ قال الحسن البصري: قل: بورك في الموهوب، وشكرت الواهب، وبلغ أشده، ورزقت </a:t>
            </a:r>
            <a:r>
              <a:rPr lang="ar-SA" b="1" dirty="0" smtClean="0">
                <a:solidFill>
                  <a:srgbClr val="7A007A"/>
                </a:solidFill>
              </a:rPr>
              <a:t>بره.</a:t>
            </a:r>
            <a:endParaRPr lang="ar-SA" b="1" dirty="0" smtClean="0">
              <a:solidFill>
                <a:srgbClr val="7A007A"/>
              </a:solidFill>
            </a:endParaRPr>
          </a:p>
          <a:p>
            <a:pPr algn="r"/>
            <a:r>
              <a:rPr lang="ar-SA" b="1" dirty="0" smtClean="0">
                <a:solidFill>
                  <a:srgbClr val="7A007A"/>
                </a:solidFill>
              </a:rPr>
              <a:t>وقال أحد الأدباء لرجل ولدت له بنت: بارك الله لك في الابنة المستفادة، وجعلها لكم زينا وأجرا لكم عليها خيرا، فلا تكرهوهن فإنهن الأمهات والأخوات والعمات والخالات، ومنهن الصالحات القانتات الحافظات للغيب بما حفظ الله. </a:t>
            </a:r>
          </a:p>
          <a:p>
            <a:pPr algn="r"/>
            <a:r>
              <a:rPr lang="ar-SA" b="1" dirty="0" smtClean="0">
                <a:solidFill>
                  <a:srgbClr val="7A007A"/>
                </a:solidFill>
              </a:rPr>
              <a:t>ونسوق حوارا لطيفا بين صحابيين جليلين هما معاوية ابن أبي سفيان وعمرو بن العاص {، دخل عمرو بن العاص &gt; على معاوية بن أبي سفيان &gt; وعنده ابنته عائشة، فقال عمرو: من هذه يا أمير المؤمنين؟ قال معاوية: هذه تفاحة القلب، فقال عمرو: انبذها عنك، فقال معاوية: ولم؟ قال عمرو: فو الله إنهن ليلدن الأعداء، ويقربن البعداء، ويورثن الضغائن، فقال معاوية: لا تقل ذلك يا عمرو! فو الله ما مرض المرضى، ولا ندب الموتى ولا أعان على الأحزان مثلهن، ولا بر الأحياء مثلهن، قال عمرو: ما أعلمك إلا حببتهن إلي، دخلت عليك يا معاوية وما على الأرض شيء أبغض إلي منهن، وإني لأخرج من عندك وما عليها شيء أحب إلي منهن.</a:t>
            </a:r>
            <a:endParaRPr lang="en-US" b="1" dirty="0">
              <a:solidFill>
                <a:srgbClr val="7A007A"/>
              </a:solidFill>
            </a:endParaRPr>
          </a:p>
        </p:txBody>
      </p:sp>
      <p:sp>
        <p:nvSpPr>
          <p:cNvPr id="3" name="مستطيل 2">
            <a:hlinkClick r:id="rId2" action="ppaction://hlinksldjump"/>
          </p:cNvPr>
          <p:cNvSpPr/>
          <p:nvPr/>
        </p:nvSpPr>
        <p:spPr>
          <a:xfrm>
            <a:off x="71406" y="6000768"/>
            <a:ext cx="1357322" cy="785794"/>
          </a:xfrm>
          <a:prstGeom prst="rect">
            <a:avLst/>
          </a:prstGeom>
          <a:gradFill flip="none" rotWithShape="1">
            <a:gsLst>
              <a:gs pos="0">
                <a:srgbClr val="9900CC"/>
              </a:gs>
              <a:gs pos="50000">
                <a:schemeClr val="bg1"/>
              </a:gs>
              <a:gs pos="100000">
                <a:srgbClr val="FFE1FF"/>
              </a:gs>
            </a:gsLst>
            <a:path path="rect">
              <a:fillToRect l="50000" t="50000" r="50000" b="50000"/>
            </a:path>
            <a:tileRect/>
          </a:gradFill>
          <a:ln>
            <a:noFill/>
          </a:ln>
          <a:scene3d>
            <a:camera prst="orthographicFront"/>
            <a:lightRig rig="threePt" dir="t"/>
          </a:scene3d>
          <a:sp3d>
            <a:bevelT w="203200" h="2286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600" b="1" dirty="0" smtClean="0">
                <a:solidFill>
                  <a:srgbClr val="410058"/>
                </a:solidFill>
              </a:rPr>
              <a:t>عودة الى الصفحة الرئيسية</a:t>
            </a:r>
            <a:endParaRPr lang="en-US" sz="1600" b="1" dirty="0">
              <a:solidFill>
                <a:srgbClr val="410058"/>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14348" y="1071546"/>
            <a:ext cx="7929586" cy="4832092"/>
          </a:xfrm>
          <a:prstGeom prst="rect">
            <a:avLst/>
          </a:prstGeom>
        </p:spPr>
        <p:txBody>
          <a:bodyPr wrap="square">
            <a:spAutoFit/>
          </a:bodyPr>
          <a:lstStyle/>
          <a:p>
            <a:pPr algn="r"/>
            <a:r>
              <a:rPr lang="ar-SA" sz="2000" b="1" dirty="0" smtClean="0">
                <a:solidFill>
                  <a:srgbClr val="7A007A"/>
                </a:solidFill>
              </a:rPr>
              <a:t>وهنا مسألة مهمة جدا</a:t>
            </a:r>
            <a:r>
              <a:rPr lang="ar-SA" sz="1600" b="1" dirty="0" smtClean="0">
                <a:solidFill>
                  <a:srgbClr val="7A007A"/>
                </a:solidFill>
              </a:rPr>
              <a:t>، ألا وهي خطر وضرر إهمال البنات، سواء في التربية أو في الحب والعطف والحنان، أو في القسوة في التربية، الذي قد يولد آثارا سيئة، فإذا يجب على الآباء والأمهات أن يعتنوا ببناتهم عناية تامة، عملا بقول رسول الله </a:t>
            </a:r>
            <a:r>
              <a:rPr lang="ar-SA" sz="1600" b="1" dirty="0" smtClean="0">
                <a:solidFill>
                  <a:srgbClr val="7A007A"/>
                </a:solidFill>
              </a:rPr>
              <a:t>: </a:t>
            </a:r>
            <a:r>
              <a:rPr lang="ar-SA" sz="1600" b="1" dirty="0" smtClean="0">
                <a:solidFill>
                  <a:srgbClr val="7A007A"/>
                </a:solidFill>
              </a:rPr>
              <a:t>«</a:t>
            </a:r>
            <a:r>
              <a:rPr lang="ar-SA" sz="1600" b="1" dirty="0" smtClean="0">
                <a:solidFill>
                  <a:srgbClr val="410058"/>
                </a:solidFill>
              </a:rPr>
              <a:t>كلكم راع وكلكم مسؤول عن رعيته</a:t>
            </a:r>
            <a:r>
              <a:rPr lang="ar-SA" sz="1600" b="1" dirty="0" smtClean="0">
                <a:solidFill>
                  <a:srgbClr val="7A007A"/>
                </a:solidFill>
              </a:rPr>
              <a:t>»، </a:t>
            </a:r>
            <a:r>
              <a:rPr lang="ar-SA" sz="1600" b="1" dirty="0" smtClean="0">
                <a:solidFill>
                  <a:srgbClr val="7A007A"/>
                </a:solidFill>
              </a:rPr>
              <a:t>فهي أمانة ملقاة على عواتق كل مسلم وكل مسلمة من الأب والأم والأخ والأخت، فكل إنسان عليه مسؤولية على قدر طاقته واستطاعته، وعلى قدر مسئوليته، وعلى قدر قرابته. </a:t>
            </a:r>
          </a:p>
          <a:p>
            <a:pPr algn="r"/>
            <a:r>
              <a:rPr lang="ar-SA" sz="1600" b="1" dirty="0" smtClean="0">
                <a:solidFill>
                  <a:srgbClr val="7A007A"/>
                </a:solidFill>
              </a:rPr>
              <a:t>فمن ضمن ذلك الاهتمام بحجاب البنت وحشمتها وعفتها أولا: كشراء الملابس التي تحفظ الحشمة والعفة، ويكون ذلك دائما ديدنا لها في كل أحوالها، حتى تثبت على الإيمان وعلى الحياء، وصدق من قال: </a:t>
            </a:r>
          </a:p>
          <a:p>
            <a:pPr algn="r"/>
            <a:r>
              <a:rPr lang="ar-SA" sz="1600" b="1" dirty="0" smtClean="0">
                <a:solidFill>
                  <a:srgbClr val="7A007A"/>
                </a:solidFill>
              </a:rPr>
              <a:t> </a:t>
            </a:r>
          </a:p>
          <a:p>
            <a:pPr algn="ctr"/>
            <a:r>
              <a:rPr lang="ar-SA" sz="1600" b="1" dirty="0" smtClean="0">
                <a:solidFill>
                  <a:srgbClr val="50006C"/>
                </a:solidFill>
              </a:rPr>
              <a:t>الأم مدرسة إذا أعددتها</a:t>
            </a:r>
          </a:p>
          <a:p>
            <a:pPr algn="ctr"/>
            <a:r>
              <a:rPr lang="ar-SA" sz="1600" b="1" dirty="0" smtClean="0">
                <a:solidFill>
                  <a:srgbClr val="50006C"/>
                </a:solidFill>
              </a:rPr>
              <a:t>	*	أعددت شعبا طيب الأعراق</a:t>
            </a:r>
            <a:r>
              <a:rPr lang="ar-SA" sz="1600" b="1" dirty="0" smtClean="0">
                <a:solidFill>
                  <a:srgbClr val="7A007A"/>
                </a:solidFill>
              </a:rPr>
              <a:t>	 </a:t>
            </a:r>
          </a:p>
          <a:p>
            <a:pPr algn="r"/>
            <a:r>
              <a:rPr lang="ar-SA" sz="1600" b="1" dirty="0" smtClean="0">
                <a:solidFill>
                  <a:srgbClr val="7A007A"/>
                </a:solidFill>
              </a:rPr>
              <a:t>ولابد من تعليمها كتاب الله وسنة رسوله </a:t>
            </a:r>
            <a:r>
              <a:rPr lang="ar-SA" sz="1600" b="1" dirty="0" smtClean="0">
                <a:solidFill>
                  <a:srgbClr val="7A007A"/>
                </a:solidFill>
              </a:rPr>
              <a:t>، </a:t>
            </a:r>
            <a:r>
              <a:rPr lang="ar-SA" sz="1600" b="1" dirty="0" smtClean="0">
                <a:solidFill>
                  <a:srgbClr val="7A007A"/>
                </a:solidFill>
              </a:rPr>
              <a:t>ولاسيما في هذا الزمان الذي كثرت فيه الأمواج من الفساد المضطرب والموجه إلى كل المسلمين من أعداء الإسلام في كل بلد، بل وقد يزداد الخطر في هذا البلد لأنه آخر معقل من معاقل الإسلام إلا ما شاء الله، ففيه ولله الحمد الحشمة والعفة، وفيه حرص الناس كبارا وصغارا على بناتهم، والحرص على تربيتهن بالكتب النافعة والأشرطة النافعة وتلاوة كتاب الله وتعليمهن سنة رسول الله </a:t>
            </a:r>
            <a:r>
              <a:rPr lang="ar-SA" sz="1600" b="1" dirty="0" smtClean="0">
                <a:solidFill>
                  <a:srgbClr val="7A007A"/>
                </a:solidFill>
              </a:rPr>
              <a:t>، </a:t>
            </a:r>
            <a:r>
              <a:rPr lang="ar-SA" sz="1600" b="1" dirty="0" smtClean="0">
                <a:solidFill>
                  <a:srgbClr val="7A007A"/>
                </a:solidFill>
              </a:rPr>
              <a:t>ونحن نشاهد ولله الحمد في كل وقت حلقات تحفيظ القرآن الكريم التي ملأت كل بلد وكل مدينة وقرية، بل ونجد الحافظات الكثيرات ولله الحمد، وحرصهن بالإضافة إلى مدارس تحفيظ القرآن الكريم النسائية المدرسية في الصباح والتي أعدتها رئاسة البنات، هذا فضل من </a:t>
            </a:r>
            <a:r>
              <a:rPr lang="ar-SA" sz="1600" b="1" dirty="0" smtClean="0">
                <a:solidFill>
                  <a:srgbClr val="7A007A"/>
                </a:solidFill>
              </a:rPr>
              <a:t>الله ومنة </a:t>
            </a:r>
            <a:r>
              <a:rPr lang="ar-SA" sz="1600" b="1" dirty="0" smtClean="0">
                <a:solidFill>
                  <a:srgbClr val="7A007A"/>
                </a:solidFill>
              </a:rPr>
              <a:t>على هذه البلاد، أن رزقها المسؤولين الذين يهتمون بهذه الجوانب الخيرة، فإذا تضافرت جهود الآباء والأمهات والمسؤولين والمربيات والمشرفات على هذه المهمة فإننا بإذن الله سنقطف ثمارا يانعة بتربية بناتنا وبإيصالهن إلى بر الأمان وشاطئ السلامة ولاسيما ما يوجه إلينا من الأطباق – الدشوش – والإنترنت وغيرها، وإن كان في بعضها صالح ولكن الأكثر الفساد، إلا من عصم الله</a:t>
            </a:r>
            <a:r>
              <a:rPr lang="ar-SA" sz="1100" b="1" dirty="0" smtClean="0">
                <a:solidFill>
                  <a:srgbClr val="7A007A"/>
                </a:solidFill>
              </a:rPr>
              <a:t>. </a:t>
            </a:r>
          </a:p>
        </p:txBody>
      </p:sp>
      <p:sp>
        <p:nvSpPr>
          <p:cNvPr id="3" name="مستطيل 2">
            <a:hlinkClick r:id="rId2" action="ppaction://hlinksldjump"/>
          </p:cNvPr>
          <p:cNvSpPr/>
          <p:nvPr/>
        </p:nvSpPr>
        <p:spPr>
          <a:xfrm>
            <a:off x="71406" y="6000768"/>
            <a:ext cx="1357322" cy="785794"/>
          </a:xfrm>
          <a:prstGeom prst="rect">
            <a:avLst/>
          </a:prstGeom>
          <a:gradFill flip="none" rotWithShape="1">
            <a:gsLst>
              <a:gs pos="0">
                <a:srgbClr val="9900CC"/>
              </a:gs>
              <a:gs pos="50000">
                <a:schemeClr val="bg1"/>
              </a:gs>
              <a:gs pos="100000">
                <a:srgbClr val="FFE1FF"/>
              </a:gs>
            </a:gsLst>
            <a:path path="rect">
              <a:fillToRect l="50000" t="50000" r="50000" b="50000"/>
            </a:path>
            <a:tileRect/>
          </a:gradFill>
          <a:ln>
            <a:noFill/>
          </a:ln>
          <a:scene3d>
            <a:camera prst="orthographicFront"/>
            <a:lightRig rig="threePt" dir="t"/>
          </a:scene3d>
          <a:sp3d>
            <a:bevelT w="203200" h="2286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600" b="1" dirty="0" smtClean="0">
                <a:solidFill>
                  <a:srgbClr val="410058"/>
                </a:solidFill>
              </a:rPr>
              <a:t>عودة الى الصفحة الرئيسية</a:t>
            </a:r>
            <a:endParaRPr lang="en-US" sz="1600" b="1" dirty="0">
              <a:solidFill>
                <a:srgbClr val="410058"/>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رورو">
      <a:dk1>
        <a:sysClr val="windowText" lastClr="000000"/>
      </a:dk1>
      <a:lt1>
        <a:srgbClr val="FFFFFF"/>
      </a:lt1>
      <a:dk2>
        <a:srgbClr val="B13F9A"/>
      </a:dk2>
      <a:lt2>
        <a:srgbClr val="EE9CFC"/>
      </a:lt2>
      <a:accent1>
        <a:srgbClr val="B83D68"/>
      </a:accent1>
      <a:accent2>
        <a:srgbClr val="AC66BB"/>
      </a:accent2>
      <a:accent3>
        <a:srgbClr val="DE6C36"/>
      </a:accent3>
      <a:accent4>
        <a:srgbClr val="F9B639"/>
      </a:accent4>
      <a:accent5>
        <a:srgbClr val="FF99FF"/>
      </a:accent5>
      <a:accent6>
        <a:srgbClr val="FA8D3D"/>
      </a:accent6>
      <a:hlink>
        <a:srgbClr val="FFDE66"/>
      </a:hlink>
      <a:folHlink>
        <a:srgbClr val="874296"/>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واجهة">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147</TotalTime>
  <Words>1687</Words>
  <Application>Microsoft Office PowerPoint</Application>
  <PresentationFormat>عرض على الشاشة (3:4)‏</PresentationFormat>
  <Paragraphs>71</Paragraphs>
  <Slides>9</Slides>
  <Notes>0</Notes>
  <HiddenSlides>0</HiddenSlides>
  <MMClips>0</MMClips>
  <ScaleCrop>false</ScaleCrop>
  <HeadingPairs>
    <vt:vector size="4" baseType="variant">
      <vt:variant>
        <vt:lpstr>سمة</vt:lpstr>
      </vt:variant>
      <vt:variant>
        <vt:i4>1</vt:i4>
      </vt:variant>
      <vt:variant>
        <vt:lpstr>عناوين الشرائح</vt:lpstr>
      </vt:variant>
      <vt:variant>
        <vt:i4>9</vt:i4>
      </vt:variant>
    </vt:vector>
  </HeadingPairs>
  <TitlesOfParts>
    <vt:vector size="10" baseType="lpstr">
      <vt:lpstr>تدفق</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vector>
  </TitlesOfParts>
  <Company>WwW.Cocoa-Ar.CoM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reda</dc:creator>
  <cp:lastModifiedBy>reda</cp:lastModifiedBy>
  <cp:revision>25</cp:revision>
  <dcterms:created xsi:type="dcterms:W3CDTF">2012-03-15T15:05:31Z</dcterms:created>
  <dcterms:modified xsi:type="dcterms:W3CDTF">2012-03-18T15:31:34Z</dcterms:modified>
</cp:coreProperties>
</file>