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61" r:id="rId6"/>
    <p:sldId id="262" r:id="rId7"/>
    <p:sldId id="259"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4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AFB4D884-BBEE-4A48-A460-52E3BDE77366}" type="datetimeFigureOut">
              <a:rPr lang="en-US" smtClean="0"/>
              <a:pPr/>
              <a:t>4/11/2012</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8E75FB8D-DA12-49B4-B5E4-C00C6673C8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FB4D884-BBEE-4A48-A460-52E3BDE77366}" type="datetimeFigureOut">
              <a:rPr lang="en-US" smtClean="0"/>
              <a:pPr/>
              <a:t>4/11/2012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75FB8D-DA12-49B4-B5E4-C00C6673C895}" type="slidenum">
              <a:rPr lang="en-US" smtClean="0"/>
              <a:pPr/>
              <a:t>‹#›</a:t>
            </a:fld>
            <a:endParaRPr lang="en-US"/>
          </a:p>
        </p:txBody>
      </p:sp>
    </p:spTree>
  </p:cSld>
  <p:clrMapOvr>
    <a:masterClrMapping/>
  </p:clrMapOvr>
  <p:transition spd="slow">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FB4D884-BBEE-4A48-A460-52E3BDE77366}" type="datetimeFigureOut">
              <a:rPr lang="en-US" smtClean="0"/>
              <a:pPr/>
              <a:t>4/11/2012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75FB8D-DA12-49B4-B5E4-C00C6673C895}" type="slidenum">
              <a:rPr lang="en-US" smtClean="0"/>
              <a:pPr/>
              <a:t>‹#›</a:t>
            </a:fld>
            <a:endParaRPr lang="en-US"/>
          </a:p>
        </p:txBody>
      </p:sp>
    </p:spTree>
  </p:cSld>
  <p:clrMapOvr>
    <a:masterClrMapping/>
  </p:clrMapOvr>
  <p:transition spd="slow">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FB4D884-BBEE-4A48-A460-52E3BDE77366}" type="datetimeFigureOut">
              <a:rPr lang="en-US" smtClean="0"/>
              <a:pPr/>
              <a:t>4/11/2012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75FB8D-DA12-49B4-B5E4-C00C6673C895}" type="slidenum">
              <a:rPr lang="en-US" smtClean="0"/>
              <a:pPr/>
              <a:t>‹#›</a:t>
            </a:fld>
            <a:endParaRPr lang="en-US"/>
          </a:p>
        </p:txBody>
      </p:sp>
    </p:spTree>
  </p:cSld>
  <p:clrMapOvr>
    <a:masterClrMapping/>
  </p:clrMapOvr>
  <p:transition spd="slow">
    <p:pull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FB4D884-BBEE-4A48-A460-52E3BDE77366}" type="datetimeFigureOut">
              <a:rPr lang="en-US" smtClean="0"/>
              <a:pPr/>
              <a:t>4/11/2012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E75FB8D-DA12-49B4-B5E4-C00C6673C89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FB4D884-BBEE-4A48-A460-52E3BDE77366}" type="datetimeFigureOut">
              <a:rPr lang="en-US" smtClean="0"/>
              <a:pPr/>
              <a:t>4/11/2012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E75FB8D-DA12-49B4-B5E4-C00C6673C895}" type="slidenum">
              <a:rPr lang="en-US" smtClean="0"/>
              <a:pPr/>
              <a:t>‹#›</a:t>
            </a:fld>
            <a:endParaRPr lang="en-US"/>
          </a:p>
        </p:txBody>
      </p:sp>
    </p:spTree>
  </p:cSld>
  <p:clrMapOvr>
    <a:masterClrMapping/>
  </p:clrMapOvr>
  <p:transition spd="slow">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AFB4D884-BBEE-4A48-A460-52E3BDE77366}" type="datetimeFigureOut">
              <a:rPr lang="en-US" smtClean="0"/>
              <a:pPr/>
              <a:t>4/11/2012</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E75FB8D-DA12-49B4-B5E4-C00C6673C895}" type="slidenum">
              <a:rPr lang="en-US" smtClean="0"/>
              <a:pPr/>
              <a:t>‹#›</a:t>
            </a:fld>
            <a:endParaRPr lang="en-US"/>
          </a:p>
        </p:txBody>
      </p:sp>
    </p:spTree>
  </p:cSld>
  <p:clrMapOvr>
    <a:masterClrMapping/>
  </p:clrMapOvr>
  <p:transition spd="slow">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AFB4D884-BBEE-4A48-A460-52E3BDE77366}" type="datetimeFigureOut">
              <a:rPr lang="en-US" smtClean="0"/>
              <a:pPr/>
              <a:t>4/11/2012</a:t>
            </a:fld>
            <a:endParaRPr lang="en-US"/>
          </a:p>
        </p:txBody>
      </p:sp>
      <p:sp>
        <p:nvSpPr>
          <p:cNvPr id="8" name="عنصر نائب لرقم الشريحة 7"/>
          <p:cNvSpPr>
            <a:spLocks noGrp="1"/>
          </p:cNvSpPr>
          <p:nvPr>
            <p:ph type="sldNum" sz="quarter" idx="11"/>
          </p:nvPr>
        </p:nvSpPr>
        <p:spPr/>
        <p:txBody>
          <a:bodyPr/>
          <a:lstStyle/>
          <a:p>
            <a:fld id="{8E75FB8D-DA12-49B4-B5E4-C00C6673C895}" type="slidenum">
              <a:rPr lang="en-US" smtClean="0"/>
              <a:pPr/>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transition spd="slow">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FB4D884-BBEE-4A48-A460-52E3BDE77366}" type="datetimeFigureOut">
              <a:rPr lang="en-US" smtClean="0"/>
              <a:pPr/>
              <a:t>4/11/2012</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E75FB8D-DA12-49B4-B5E4-C00C6673C895}" type="slidenum">
              <a:rPr lang="en-US" smtClean="0"/>
              <a:pPr/>
              <a:t>‹#›</a:t>
            </a:fld>
            <a:endParaRPr lang="en-US"/>
          </a:p>
        </p:txBody>
      </p:sp>
    </p:spTree>
  </p:cSld>
  <p:clrMapOvr>
    <a:masterClrMapping/>
  </p:clrMapOvr>
  <p:transition spd="slow">
    <p:pull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AFB4D884-BBEE-4A48-A460-52E3BDE77366}" type="datetimeFigureOut">
              <a:rPr lang="en-US" smtClean="0"/>
              <a:pPr/>
              <a:t>4/11/2012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156448" y="6422064"/>
            <a:ext cx="762000" cy="365125"/>
          </a:xfrm>
        </p:spPr>
        <p:txBody>
          <a:bodyPr/>
          <a:lstStyle/>
          <a:p>
            <a:fld id="{8E75FB8D-DA12-49B4-B5E4-C00C6673C895}" type="slidenum">
              <a:rPr lang="en-US" smtClean="0"/>
              <a:pPr/>
              <a:t>‹#›</a:t>
            </a:fld>
            <a:endParaRPr lang="en-US"/>
          </a:p>
        </p:txBody>
      </p:sp>
    </p:spTree>
  </p:cSld>
  <p:clrMapOvr>
    <a:masterClrMapping/>
  </p:clrMapOvr>
  <p:transition spd="slow">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AFB4D884-BBEE-4A48-A460-52E3BDE77366}" type="datetimeFigureOut">
              <a:rPr lang="en-US" smtClean="0"/>
              <a:pPr/>
              <a:t>4/11/2012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E75FB8D-DA12-49B4-B5E4-C00C6673C895}" type="slidenum">
              <a:rPr lang="en-US" smtClean="0"/>
              <a:pPr/>
              <a:t>‹#›</a:t>
            </a:fld>
            <a:endParaRPr lang="en-US"/>
          </a:p>
        </p:txBody>
      </p:sp>
    </p:spTree>
  </p:cSld>
  <p:clrMapOvr>
    <a:masterClrMapping/>
  </p:clrMapOvr>
  <p:transition spd="slow">
    <p:pull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FB4D884-BBEE-4A48-A460-52E3BDE77366}" type="datetimeFigureOut">
              <a:rPr lang="en-US" smtClean="0"/>
              <a:pPr/>
              <a:t>4/11/2012</a:t>
            </a:fld>
            <a:endParaRPr lang="en-US"/>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E75FB8D-DA12-49B4-B5E4-C00C6673C89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pull dir="ru"/>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64082" y="928670"/>
            <a:ext cx="5359160" cy="144655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SA" sz="8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pitchFamily="34" charset="0"/>
              </a:rPr>
              <a:t>أسباب المغفرة</a:t>
            </a:r>
            <a:endParaRPr lang="ar-SA" sz="88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pitchFamily="34" charset="0"/>
            </a:endParaRPr>
          </a:p>
        </p:txBody>
      </p:sp>
      <p:sp>
        <p:nvSpPr>
          <p:cNvPr id="6" name="مستطيل 5"/>
          <p:cNvSpPr/>
          <p:nvPr/>
        </p:nvSpPr>
        <p:spPr>
          <a:xfrm>
            <a:off x="142844" y="2795657"/>
            <a:ext cx="8358246" cy="2062103"/>
          </a:xfrm>
          <a:prstGeom prst="rect">
            <a:avLst/>
          </a:prstGeom>
        </p:spPr>
        <p:txBody>
          <a:bodyPr wrap="square">
            <a:spAutoFit/>
          </a:bodyPr>
          <a:lstStyle/>
          <a:p>
            <a:pPr algn="ctr"/>
            <a:r>
              <a:rPr lang="ar-SA" sz="1600" b="1" dirty="0" smtClean="0">
                <a:solidFill>
                  <a:schemeClr val="accent4">
                    <a:lumMod val="25000"/>
                  </a:schemeClr>
                </a:solidFill>
              </a:rPr>
              <a:t>عن أنس بن مالك رضى الله عنه قال: </a:t>
            </a:r>
          </a:p>
          <a:p>
            <a:pPr algn="ctr"/>
            <a:r>
              <a:rPr lang="ar-SA" sz="1600" b="1" dirty="0" smtClean="0">
                <a:solidFill>
                  <a:schemeClr val="accent4">
                    <a:lumMod val="25000"/>
                  </a:schemeClr>
                </a:solidFill>
              </a:rPr>
              <a:t>سمعت رسول الله صلى الله عليه وسلم يقول: </a:t>
            </a:r>
          </a:p>
          <a:p>
            <a:pPr algn="ctr"/>
            <a:r>
              <a:rPr lang="ar-SA" sz="1600" b="1" dirty="0" smtClean="0">
                <a:solidFill>
                  <a:schemeClr val="accent4">
                    <a:lumMod val="25000"/>
                  </a:schemeClr>
                </a:solidFill>
              </a:rPr>
              <a:t>قال الله تعالى: (يا ابن آدم إنك ما دعوتنى ورجوتنى غفرت لك على ما كان منك ولا أبالى.</a:t>
            </a:r>
          </a:p>
          <a:p>
            <a:pPr algn="ctr"/>
            <a:r>
              <a:rPr lang="ar-SA" sz="1600" b="1" dirty="0" smtClean="0">
                <a:solidFill>
                  <a:schemeClr val="accent4">
                    <a:lumMod val="25000"/>
                  </a:schemeClr>
                </a:solidFill>
              </a:rPr>
              <a:t>يا ابن آدم لو بلغت ذنوبك عنان السماء ثم استغفرتنى غفرت لك.</a:t>
            </a:r>
          </a:p>
          <a:p>
            <a:pPr algn="ctr"/>
            <a:r>
              <a:rPr lang="ar-SA" sz="1600" b="1" dirty="0" smtClean="0">
                <a:solidFill>
                  <a:schemeClr val="accent4">
                    <a:lumMod val="25000"/>
                  </a:schemeClr>
                </a:solidFill>
              </a:rPr>
              <a:t>يا ابن آدم إنك لو أتيتنى بقراب الأرض خطايا ثم لقيتنى لا تشرك بى شيئا لأتيتك بقرابها مغفرة).</a:t>
            </a:r>
          </a:p>
          <a:p>
            <a:pPr algn="ctr"/>
            <a:r>
              <a:rPr lang="ar-SA" sz="1600" b="1" dirty="0" smtClean="0">
                <a:solidFill>
                  <a:schemeClr val="accent4">
                    <a:lumMod val="25000"/>
                  </a:schemeClr>
                </a:solidFill>
              </a:rPr>
              <a:t> رواه الترمذى وقال: حديث حسن صحيح</a:t>
            </a:r>
            <a:endParaRPr lang="en-US" sz="1600" b="1" dirty="0">
              <a:solidFill>
                <a:schemeClr val="accent4">
                  <a:lumMod val="25000"/>
                </a:schemeClr>
              </a:soli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2000" fill="hold"/>
                                        <p:tgtEl>
                                          <p:spTgt spid="4"/>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5720" y="1071546"/>
            <a:ext cx="8001008" cy="5078313"/>
          </a:xfrm>
          <a:prstGeom prst="rect">
            <a:avLst/>
          </a:prstGeom>
        </p:spPr>
        <p:txBody>
          <a:bodyPr wrap="square">
            <a:spAutoFit/>
          </a:bodyPr>
          <a:lstStyle/>
          <a:p>
            <a:pPr algn="r"/>
            <a:r>
              <a:rPr lang="ar-SA" sz="2400" b="1" dirty="0" smtClean="0">
                <a:solidFill>
                  <a:schemeClr val="bg2">
                    <a:lumMod val="10000"/>
                  </a:schemeClr>
                </a:solidFill>
              </a:rPr>
              <a:t>السبب الأول</a:t>
            </a:r>
          </a:p>
          <a:p>
            <a:pPr algn="r"/>
            <a:r>
              <a:rPr lang="ar-SA" sz="2800" b="1" dirty="0" smtClean="0">
                <a:solidFill>
                  <a:schemeClr val="bg2">
                    <a:lumMod val="10000"/>
                  </a:schemeClr>
                </a:solidFill>
              </a:rPr>
              <a:t>الدعاء مع الرجاء</a:t>
            </a:r>
          </a:p>
          <a:p>
            <a:pPr algn="r"/>
            <a:r>
              <a:rPr lang="ar-SA" dirty="0" smtClean="0">
                <a:solidFill>
                  <a:schemeClr val="bg2">
                    <a:lumMod val="10000"/>
                  </a:schemeClr>
                </a:solidFill>
              </a:rPr>
              <a:t>أحدهم: الدعاء مع الرجاء فإن الدعاء مأمور به وموعود عليه بالإجابة كما قال تعالى: (</a:t>
            </a:r>
            <a:r>
              <a:rPr lang="ar-SA" sz="2000" b="1" dirty="0" smtClean="0">
                <a:solidFill>
                  <a:schemeClr val="accent2">
                    <a:lumMod val="10000"/>
                  </a:schemeClr>
                </a:solidFill>
              </a:rPr>
              <a:t>وقال ربكم ادعونى أستجب لكم</a:t>
            </a:r>
            <a:r>
              <a:rPr lang="ar-SA" dirty="0" smtClean="0">
                <a:solidFill>
                  <a:schemeClr val="bg2">
                    <a:lumMod val="10000"/>
                  </a:schemeClr>
                </a:solidFill>
              </a:rPr>
              <a:t>).)سورة غافر: آية 60( وفى السنن الأربعة عن </a:t>
            </a:r>
            <a:r>
              <a:rPr lang="ar-SA" sz="1600" dirty="0" smtClean="0">
                <a:solidFill>
                  <a:schemeClr val="bg2">
                    <a:lumMod val="10000"/>
                  </a:schemeClr>
                </a:solidFill>
              </a:rPr>
              <a:t>النعمان بن بشير عن النبى صلى الله عليه وسلم قال: </a:t>
            </a:r>
            <a:r>
              <a:rPr lang="ar-SA" sz="1600" b="1" dirty="0" smtClean="0">
                <a:solidFill>
                  <a:schemeClr val="bg2">
                    <a:lumMod val="10000"/>
                  </a:schemeClr>
                </a:solidFill>
              </a:rPr>
              <a:t>)</a:t>
            </a:r>
            <a:r>
              <a:rPr lang="ar-SA" b="1" dirty="0" smtClean="0">
                <a:solidFill>
                  <a:schemeClr val="accent2">
                    <a:lumMod val="10000"/>
                  </a:schemeClr>
                </a:solidFill>
              </a:rPr>
              <a:t>إن الدعاء هو العبادة</a:t>
            </a:r>
            <a:r>
              <a:rPr lang="ar-SA" sz="1600" b="1" dirty="0" smtClean="0">
                <a:solidFill>
                  <a:schemeClr val="bg2">
                    <a:lumMod val="10000"/>
                  </a:schemeClr>
                </a:solidFill>
              </a:rPr>
              <a:t>( ثم تلا هذه الآية.</a:t>
            </a:r>
          </a:p>
          <a:p>
            <a:pPr algn="r"/>
            <a:r>
              <a:rPr lang="ar-SA" dirty="0" smtClean="0">
                <a:solidFill>
                  <a:schemeClr val="bg2">
                    <a:lumMod val="10000"/>
                  </a:schemeClr>
                </a:solidFill>
              </a:rPr>
              <a:t>وفى حديث آخر خرجه الطبرانى مرفوعا: </a:t>
            </a:r>
            <a:r>
              <a:rPr lang="ar-SA" b="1" dirty="0" smtClean="0">
                <a:solidFill>
                  <a:schemeClr val="accent2">
                    <a:lumMod val="10000"/>
                  </a:schemeClr>
                </a:solidFill>
              </a:rPr>
              <a:t>من أعطى الدعاء أعطى الإجابة لأن الله </a:t>
            </a:r>
            <a:r>
              <a:rPr lang="ar-SA" dirty="0" smtClean="0">
                <a:solidFill>
                  <a:schemeClr val="bg2">
                    <a:lumMod val="10000"/>
                  </a:schemeClr>
                </a:solidFill>
              </a:rPr>
              <a:t>تعالى يقول</a:t>
            </a:r>
            <a:r>
              <a:rPr lang="ar-SA" sz="1600" b="1" dirty="0" smtClean="0">
                <a:solidFill>
                  <a:schemeClr val="bg2">
                    <a:lumMod val="10000"/>
                  </a:schemeClr>
                </a:solidFill>
              </a:rPr>
              <a:t>: (</a:t>
            </a:r>
            <a:r>
              <a:rPr lang="ar-SA" b="1" dirty="0" smtClean="0">
                <a:solidFill>
                  <a:schemeClr val="accent2">
                    <a:lumMod val="10000"/>
                  </a:schemeClr>
                </a:solidFill>
              </a:rPr>
              <a:t>أدعونى أستجب لكم</a:t>
            </a:r>
            <a:r>
              <a:rPr lang="ar-SA" sz="1600" b="1" dirty="0" smtClean="0">
                <a:solidFill>
                  <a:schemeClr val="bg2">
                    <a:lumMod val="10000"/>
                  </a:schemeClr>
                </a:solidFill>
              </a:rPr>
              <a:t>).)</a:t>
            </a:r>
            <a:r>
              <a:rPr lang="ar-SA" dirty="0" smtClean="0">
                <a:solidFill>
                  <a:schemeClr val="bg2">
                    <a:lumMod val="10000"/>
                  </a:schemeClr>
                </a:solidFill>
              </a:rPr>
              <a:t>سورة غافر: آية 60( وفى حديث آخر: </a:t>
            </a:r>
            <a:r>
              <a:rPr lang="ar-SA" sz="1600" b="1" dirty="0" smtClean="0">
                <a:solidFill>
                  <a:schemeClr val="bg2">
                    <a:lumMod val="10000"/>
                  </a:schemeClr>
                </a:solidFill>
              </a:rPr>
              <a:t>)</a:t>
            </a:r>
            <a:r>
              <a:rPr lang="ar-SA" sz="1600" b="1" dirty="0" smtClean="0">
                <a:solidFill>
                  <a:schemeClr val="accent2">
                    <a:lumMod val="10000"/>
                  </a:schemeClr>
                </a:solidFill>
              </a:rPr>
              <a:t>ما كان </a:t>
            </a:r>
            <a:r>
              <a:rPr lang="ar-SA" b="1" dirty="0" smtClean="0">
                <a:solidFill>
                  <a:schemeClr val="accent2">
                    <a:lumMod val="10000"/>
                  </a:schemeClr>
                </a:solidFill>
              </a:rPr>
              <a:t>الله ليفتح على عبد باب الدعاء ويغلق عنه باب الإجابة(.</a:t>
            </a:r>
          </a:p>
          <a:p>
            <a:pPr algn="r"/>
            <a:r>
              <a:rPr lang="ar-SA" dirty="0" smtClean="0">
                <a:solidFill>
                  <a:schemeClr val="bg2">
                    <a:lumMod val="10000"/>
                  </a:schemeClr>
                </a:solidFill>
              </a:rPr>
              <a:t>لكن الدعاء سبب مقتض للاجابة مع استكمال شرائطه وانتقاء موانعه، وقد تتخلف الإجابة لانتقاء بعض شروطه أو وجود بعض موانعه وآدابه وقد سبق ذكر بعض شرائطه وموانعه وآدابه فى شرح الحديث العاشر.</a:t>
            </a:r>
          </a:p>
          <a:p>
            <a:pPr algn="r"/>
            <a:r>
              <a:rPr lang="ar-SA" dirty="0" smtClean="0">
                <a:solidFill>
                  <a:schemeClr val="bg2">
                    <a:lumMod val="10000"/>
                  </a:schemeClr>
                </a:solidFill>
              </a:rPr>
              <a:t>من أعظم شرائطه</a:t>
            </a:r>
          </a:p>
          <a:p>
            <a:pPr algn="r"/>
            <a:r>
              <a:rPr lang="ar-SA" dirty="0" smtClean="0">
                <a:solidFill>
                  <a:schemeClr val="bg2">
                    <a:lumMod val="10000"/>
                  </a:schemeClr>
                </a:solidFill>
              </a:rPr>
              <a:t>حضور القلب ورجاء الإجابة</a:t>
            </a:r>
          </a:p>
          <a:p>
            <a:pPr algn="r"/>
            <a:r>
              <a:rPr lang="ar-SA" dirty="0" smtClean="0">
                <a:solidFill>
                  <a:schemeClr val="bg2">
                    <a:lumMod val="10000"/>
                  </a:schemeClr>
                </a:solidFill>
              </a:rPr>
              <a:t>من الله تعالى</a:t>
            </a:r>
          </a:p>
          <a:p>
            <a:pPr algn="r"/>
            <a:r>
              <a:rPr lang="ar-SA" dirty="0" smtClean="0">
                <a:solidFill>
                  <a:schemeClr val="bg2">
                    <a:lumMod val="10000"/>
                  </a:schemeClr>
                </a:solidFill>
              </a:rPr>
              <a:t>كما خرجه الترمذى من حديث أبى هريرة عن النبى صلى الله عليه وسلم قال: </a:t>
            </a:r>
            <a:r>
              <a:rPr lang="ar-SA" sz="2000" dirty="0" smtClean="0">
                <a:solidFill>
                  <a:schemeClr val="accent2">
                    <a:lumMod val="10000"/>
                  </a:schemeClr>
                </a:solidFill>
              </a:rPr>
              <a:t>)</a:t>
            </a:r>
            <a:r>
              <a:rPr lang="ar-SA" b="1" dirty="0" smtClean="0">
                <a:solidFill>
                  <a:schemeClr val="accent2">
                    <a:lumMod val="10000"/>
                  </a:schemeClr>
                </a:solidFill>
              </a:rPr>
              <a:t>ادعو الله و أنتم موقنون بالإجابة، وإن الله تعالى لا يقبل دعاء من قلب غافل لاه</a:t>
            </a:r>
            <a:endParaRPr lang="en-US" sz="1600" b="1" dirty="0">
              <a:solidFill>
                <a:schemeClr val="accent2">
                  <a:lumMod val="10000"/>
                </a:schemeClr>
              </a:soli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7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Effect transition="in" filter="fade">
                                      <p:cBhvr>
                                        <p:cTn id="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2844" y="1857364"/>
            <a:ext cx="8000976" cy="3231654"/>
          </a:xfrm>
          <a:prstGeom prst="rect">
            <a:avLst/>
          </a:prstGeom>
        </p:spPr>
        <p:txBody>
          <a:bodyPr wrap="square">
            <a:spAutoFit/>
          </a:bodyPr>
          <a:lstStyle/>
          <a:p>
            <a:pPr algn="r"/>
            <a:r>
              <a:rPr lang="ar-SA" sz="2400" b="1" dirty="0" smtClean="0">
                <a:solidFill>
                  <a:schemeClr val="accent4">
                    <a:lumMod val="25000"/>
                  </a:schemeClr>
                </a:solidFill>
              </a:rPr>
              <a:t>الله يحب الملحين فى الدعاء</a:t>
            </a:r>
          </a:p>
          <a:p>
            <a:pPr algn="r"/>
            <a:r>
              <a:rPr lang="ar-SA" sz="2000" dirty="0" smtClean="0">
                <a:solidFill>
                  <a:schemeClr val="accent4">
                    <a:lumMod val="25000"/>
                  </a:schemeClr>
                </a:solidFill>
              </a:rPr>
              <a:t>ولو طالت المدة فإنه سبحانه يحب الملحين فى الدعاء </a:t>
            </a:r>
            <a:r>
              <a:rPr lang="ar-SA" sz="2000" dirty="0" smtClean="0">
                <a:solidFill>
                  <a:schemeClr val="accent4">
                    <a:lumMod val="10000"/>
                  </a:schemeClr>
                </a:solidFill>
              </a:rPr>
              <a:t>وجاء فى الآثار )إن العبد إذا دعا ربه وهو يحبه قال يا جبريل لا تعجل بقضاء حاجة عبدى فإنى أحب أن اسمع صوته</a:t>
            </a:r>
            <a:r>
              <a:rPr lang="ar-SA" sz="2000" dirty="0" smtClean="0">
                <a:solidFill>
                  <a:schemeClr val="accent4">
                    <a:lumMod val="25000"/>
                  </a:schemeClr>
                </a:solidFill>
              </a:rPr>
              <a:t>(.</a:t>
            </a:r>
          </a:p>
          <a:p>
            <a:pPr algn="r"/>
            <a:r>
              <a:rPr lang="ar-SA" sz="2000" b="1" dirty="0" smtClean="0">
                <a:solidFill>
                  <a:schemeClr val="accent4">
                    <a:lumMod val="10000"/>
                  </a:schemeClr>
                </a:solidFill>
              </a:rPr>
              <a:t>قال تعالى: </a:t>
            </a:r>
            <a:r>
              <a:rPr lang="ar-SA" sz="2000" dirty="0" smtClean="0">
                <a:solidFill>
                  <a:schemeClr val="accent4">
                    <a:lumMod val="25000"/>
                  </a:schemeClr>
                </a:solidFill>
              </a:rPr>
              <a:t>(</a:t>
            </a:r>
            <a:r>
              <a:rPr lang="ar-SA" sz="2000" b="1" dirty="0" smtClean="0">
                <a:solidFill>
                  <a:schemeClr val="accent4">
                    <a:lumMod val="10000"/>
                  </a:schemeClr>
                </a:solidFill>
              </a:rPr>
              <a:t>وادعوه خوفا وطمعا إن رحمت الله قريب من المحسنين</a:t>
            </a:r>
            <a:r>
              <a:rPr lang="ar-SA" sz="2000" dirty="0" smtClean="0">
                <a:solidFill>
                  <a:schemeClr val="accent4">
                    <a:lumMod val="25000"/>
                  </a:schemeClr>
                </a:solidFill>
              </a:rPr>
              <a:t>). </a:t>
            </a:r>
            <a:r>
              <a:rPr lang="ar-SA" sz="2000" dirty="0" smtClean="0">
                <a:solidFill>
                  <a:schemeClr val="accent4">
                    <a:lumMod val="10000"/>
                  </a:schemeClr>
                </a:solidFill>
              </a:rPr>
              <a:t>سورة الأعراف: آية 56 </a:t>
            </a:r>
            <a:r>
              <a:rPr lang="ar-SA" sz="2000" dirty="0" smtClean="0">
                <a:solidFill>
                  <a:schemeClr val="accent4">
                    <a:lumMod val="25000"/>
                  </a:schemeClr>
                </a:solidFill>
              </a:rPr>
              <a:t>فما دام العبد يلح فى الدعاء، ويطمع فى الإجابة غير قاطع الرجاء فهو قريب من الإجابة، ومن أدمن قرع الباب يوشك أن يفتح له.</a:t>
            </a:r>
          </a:p>
          <a:p>
            <a:pPr algn="r"/>
            <a:r>
              <a:rPr lang="ar-SA" sz="2000" dirty="0" smtClean="0">
                <a:solidFill>
                  <a:schemeClr val="accent4">
                    <a:lumMod val="25000"/>
                  </a:schemeClr>
                </a:solidFill>
              </a:rPr>
              <a:t>وفى صحيح الحاكم عن أنس مرفوعا: )</a:t>
            </a:r>
            <a:r>
              <a:rPr lang="ar-SA" sz="2000" b="1" dirty="0" smtClean="0">
                <a:solidFill>
                  <a:schemeClr val="accent4">
                    <a:lumMod val="10000"/>
                  </a:schemeClr>
                </a:solidFill>
              </a:rPr>
              <a:t>لا تعجزوا عن الدعاء فإنه لن يهلك مع الدعاء أحد</a:t>
            </a:r>
            <a:endParaRPr lang="en-US" sz="2000" b="1" dirty="0">
              <a:solidFill>
                <a:schemeClr val="accent4">
                  <a:lumMod val="10000"/>
                </a:schemeClr>
              </a:soli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14348" y="1643050"/>
            <a:ext cx="7286628" cy="3477875"/>
          </a:xfrm>
          <a:prstGeom prst="rect">
            <a:avLst/>
          </a:prstGeom>
        </p:spPr>
        <p:txBody>
          <a:bodyPr wrap="square">
            <a:spAutoFit/>
          </a:bodyPr>
          <a:lstStyle/>
          <a:p>
            <a:pPr algn="r"/>
            <a:r>
              <a:rPr lang="ar-SA" sz="2800" dirty="0" smtClean="0">
                <a:solidFill>
                  <a:schemeClr val="accent4">
                    <a:lumMod val="25000"/>
                  </a:schemeClr>
                </a:solidFill>
              </a:rPr>
              <a:t>ومن</a:t>
            </a:r>
            <a:r>
              <a:rPr lang="ar-SA" sz="2400" dirty="0" smtClean="0">
                <a:solidFill>
                  <a:schemeClr val="accent4">
                    <a:lumMod val="25000"/>
                  </a:schemeClr>
                </a:solidFill>
              </a:rPr>
              <a:t> رحمة الله تعالى بعبده أن العبد يدعوه بحاجة من الدنيا فيصرفها عنه يعوضه خيرا منها: </a:t>
            </a:r>
          </a:p>
          <a:p>
            <a:pPr algn="r"/>
            <a:r>
              <a:rPr lang="ar-SA" sz="2400" dirty="0" smtClean="0">
                <a:solidFill>
                  <a:schemeClr val="accent4">
                    <a:lumMod val="10000"/>
                  </a:schemeClr>
                </a:solidFill>
              </a:rPr>
              <a:t>- إما أن يصرف عنه بذلك سوءا.</a:t>
            </a:r>
          </a:p>
          <a:p>
            <a:pPr algn="r"/>
            <a:r>
              <a:rPr lang="ar-SA" sz="2400" dirty="0" smtClean="0">
                <a:solidFill>
                  <a:schemeClr val="accent4">
                    <a:lumMod val="10000"/>
                  </a:schemeClr>
                </a:solidFill>
              </a:rPr>
              <a:t>- أو يدخرها له فى الآخرة.</a:t>
            </a:r>
          </a:p>
          <a:p>
            <a:pPr algn="r"/>
            <a:r>
              <a:rPr lang="ar-SA" sz="2400" dirty="0" smtClean="0">
                <a:solidFill>
                  <a:schemeClr val="accent4">
                    <a:lumMod val="10000"/>
                  </a:schemeClr>
                </a:solidFill>
              </a:rPr>
              <a:t>- أو يغفر له بها ذنبا</a:t>
            </a:r>
            <a:r>
              <a:rPr lang="ar-SA" sz="2400" dirty="0" smtClean="0">
                <a:solidFill>
                  <a:schemeClr val="accent4">
                    <a:lumMod val="25000"/>
                  </a:schemeClr>
                </a:solidFill>
              </a:rPr>
              <a:t>.</a:t>
            </a:r>
          </a:p>
          <a:p>
            <a:pPr algn="r"/>
            <a:r>
              <a:rPr lang="ar-SA" sz="2400" dirty="0" smtClean="0">
                <a:solidFill>
                  <a:schemeClr val="accent4">
                    <a:lumMod val="25000"/>
                  </a:schemeClr>
                </a:solidFill>
              </a:rPr>
              <a:t>كما فى المسند والترمذى من حديث جابر عن النبى صلى الله عليه وسلم قال:</a:t>
            </a:r>
          </a:p>
          <a:p>
            <a:pPr algn="r"/>
            <a:r>
              <a:rPr lang="ar-SA" sz="2400" dirty="0" smtClean="0">
                <a:solidFill>
                  <a:schemeClr val="accent4">
                    <a:lumMod val="25000"/>
                  </a:schemeClr>
                </a:solidFill>
              </a:rPr>
              <a:t> (</a:t>
            </a:r>
            <a:r>
              <a:rPr lang="ar-SA" sz="2400" dirty="0" smtClean="0">
                <a:solidFill>
                  <a:schemeClr val="accent4">
                    <a:lumMod val="10000"/>
                  </a:schemeClr>
                </a:solidFill>
              </a:rPr>
              <a:t>ما من أحد يدعو بدعاء إلا آتاه الله ما سأل أو كف عنه من السوء مثله ما لم يدع بإثم أو قطيعة رحم</a:t>
            </a:r>
            <a:r>
              <a:rPr lang="ar-SA" sz="2400" dirty="0" smtClean="0">
                <a:solidFill>
                  <a:schemeClr val="accent4">
                    <a:lumMod val="25000"/>
                  </a:schemeClr>
                </a:solidFill>
              </a:rPr>
              <a:t>)</a:t>
            </a:r>
            <a:endParaRPr lang="en-US" sz="2400" dirty="0">
              <a:solidFill>
                <a:schemeClr val="accent4">
                  <a:lumMod val="25000"/>
                </a:schemeClr>
              </a:soli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5720" y="642918"/>
            <a:ext cx="7358114" cy="2123658"/>
          </a:xfrm>
          <a:prstGeom prst="rect">
            <a:avLst/>
          </a:prstGeom>
        </p:spPr>
        <p:txBody>
          <a:bodyPr wrap="square">
            <a:spAutoFit/>
          </a:bodyPr>
          <a:lstStyle/>
          <a:p>
            <a:pPr algn="r"/>
            <a:r>
              <a:rPr lang="ar-SA" sz="2800" dirty="0">
                <a:solidFill>
                  <a:schemeClr val="accent4">
                    <a:lumMod val="25000"/>
                  </a:schemeClr>
                </a:solidFill>
              </a:rPr>
              <a:t>ا</a:t>
            </a:r>
            <a:r>
              <a:rPr lang="ar-SA" sz="2800" dirty="0" smtClean="0">
                <a:solidFill>
                  <a:schemeClr val="accent4">
                    <a:lumMod val="25000"/>
                  </a:schemeClr>
                </a:solidFill>
              </a:rPr>
              <a:t>لسبب الثانى</a:t>
            </a:r>
          </a:p>
          <a:p>
            <a:pPr algn="r"/>
            <a:r>
              <a:rPr lang="ar-SA" sz="2000" b="1" dirty="0" smtClean="0">
                <a:solidFill>
                  <a:schemeClr val="accent4">
                    <a:lumMod val="10000"/>
                  </a:schemeClr>
                </a:solidFill>
              </a:rPr>
              <a:t>الاستغفار لو عظمت الذنوب</a:t>
            </a:r>
          </a:p>
          <a:p>
            <a:pPr algn="r"/>
            <a:r>
              <a:rPr lang="ar-SA" sz="2000" dirty="0" smtClean="0">
                <a:solidFill>
                  <a:schemeClr val="accent4">
                    <a:lumMod val="25000"/>
                  </a:schemeClr>
                </a:solidFill>
              </a:rPr>
              <a:t>السبب الثانى للمغفرة: الاستغفار ولو عظمت الذنوب وبلغت العنان وهو السحاب. وقيل ما انتهى إليه البصر منها.</a:t>
            </a:r>
          </a:p>
          <a:p>
            <a:pPr algn="r"/>
            <a:r>
              <a:rPr lang="ar-SA" sz="2000" dirty="0" smtClean="0">
                <a:solidFill>
                  <a:schemeClr val="accent4">
                    <a:lumMod val="25000"/>
                  </a:schemeClr>
                </a:solidFill>
              </a:rPr>
              <a:t>وفى الرواية الأخرى: </a:t>
            </a:r>
            <a:r>
              <a:rPr lang="ar-SA" sz="2000" dirty="0" smtClean="0">
                <a:solidFill>
                  <a:schemeClr val="accent4">
                    <a:lumMod val="10000"/>
                  </a:schemeClr>
                </a:solidFill>
              </a:rPr>
              <a:t>(لو أخطأتم حتى بلغت خطاياكم ما </a:t>
            </a:r>
            <a:r>
              <a:rPr lang="en-US" sz="2000" dirty="0" smtClean="0">
                <a:solidFill>
                  <a:schemeClr val="accent4">
                    <a:lumMod val="10000"/>
                  </a:schemeClr>
                </a:solidFill>
              </a:rPr>
              <a:t>(</a:t>
            </a:r>
            <a:r>
              <a:rPr lang="ar-SA" sz="2000" dirty="0" smtClean="0">
                <a:solidFill>
                  <a:schemeClr val="accent4">
                    <a:lumMod val="10000"/>
                  </a:schemeClr>
                </a:solidFill>
              </a:rPr>
              <a:t>بين السماء والأرض ثم استغفرتم الله لغفر لكم</a:t>
            </a:r>
            <a:endParaRPr lang="en-US" sz="2000" dirty="0">
              <a:solidFill>
                <a:schemeClr val="accent4">
                  <a:lumMod val="10000"/>
                </a:schemeClr>
              </a:solidFill>
            </a:endParaRPr>
          </a:p>
        </p:txBody>
      </p:sp>
      <p:sp>
        <p:nvSpPr>
          <p:cNvPr id="3" name="مستطيل 2"/>
          <p:cNvSpPr/>
          <p:nvPr/>
        </p:nvSpPr>
        <p:spPr>
          <a:xfrm>
            <a:off x="1285852" y="2786058"/>
            <a:ext cx="6286544" cy="2123658"/>
          </a:xfrm>
          <a:prstGeom prst="rect">
            <a:avLst/>
          </a:prstGeom>
        </p:spPr>
        <p:txBody>
          <a:bodyPr wrap="square">
            <a:spAutoFit/>
          </a:bodyPr>
          <a:lstStyle/>
          <a:p>
            <a:pPr algn="r"/>
            <a:r>
              <a:rPr lang="ar-SA" sz="2000" b="1" dirty="0" smtClean="0">
                <a:solidFill>
                  <a:schemeClr val="accent4">
                    <a:lumMod val="10000"/>
                  </a:schemeClr>
                </a:solidFill>
              </a:rPr>
              <a:t>بيان معنى الاستغفار</a:t>
            </a:r>
            <a:endParaRPr lang="ar-SA" b="1" dirty="0" smtClean="0">
              <a:solidFill>
                <a:schemeClr val="accent4">
                  <a:lumMod val="10000"/>
                </a:schemeClr>
              </a:solidFill>
            </a:endParaRPr>
          </a:p>
          <a:p>
            <a:pPr algn="r"/>
            <a:r>
              <a:rPr lang="ar-SA" dirty="0" smtClean="0">
                <a:solidFill>
                  <a:schemeClr val="accent4">
                    <a:lumMod val="25000"/>
                  </a:schemeClr>
                </a:solidFill>
              </a:rPr>
              <a:t>والاستغفار: طلب المغفرة، والمغفرة هى وقاية شر الذنوب مع سرها وقد كثر فى القرآن ذكر الاستغفار.</a:t>
            </a:r>
          </a:p>
          <a:p>
            <a:pPr algn="r"/>
            <a:r>
              <a:rPr lang="ar-SA" dirty="0" smtClean="0">
                <a:solidFill>
                  <a:schemeClr val="accent4">
                    <a:lumMod val="25000"/>
                  </a:schemeClr>
                </a:solidFill>
              </a:rPr>
              <a:t>فتارة يؤمر به.</a:t>
            </a:r>
          </a:p>
          <a:p>
            <a:pPr algn="r"/>
            <a:r>
              <a:rPr lang="ar-SA" dirty="0" smtClean="0">
                <a:solidFill>
                  <a:schemeClr val="accent4">
                    <a:lumMod val="25000"/>
                  </a:schemeClr>
                </a:solidFill>
              </a:rPr>
              <a:t>كقوله تعالى</a:t>
            </a:r>
            <a:r>
              <a:rPr lang="ar-SA" sz="2000" dirty="0" smtClean="0">
                <a:solidFill>
                  <a:schemeClr val="accent4">
                    <a:lumMod val="25000"/>
                  </a:schemeClr>
                </a:solidFill>
              </a:rPr>
              <a:t>: </a:t>
            </a:r>
          </a:p>
          <a:p>
            <a:pPr algn="r"/>
            <a:r>
              <a:rPr lang="ar-SA" sz="2000" dirty="0" smtClean="0">
                <a:solidFill>
                  <a:schemeClr val="accent4">
                    <a:lumMod val="25000"/>
                  </a:schemeClr>
                </a:solidFill>
              </a:rPr>
              <a:t>(</a:t>
            </a:r>
            <a:r>
              <a:rPr lang="ar-SA" sz="2000" dirty="0" smtClean="0">
                <a:solidFill>
                  <a:schemeClr val="accent4">
                    <a:lumMod val="10000"/>
                  </a:schemeClr>
                </a:solidFill>
              </a:rPr>
              <a:t>واستغفروا الله إن الله غفور رحيم</a:t>
            </a:r>
            <a:r>
              <a:rPr lang="ar-SA" dirty="0" smtClean="0">
                <a:solidFill>
                  <a:schemeClr val="accent4">
                    <a:lumMod val="25000"/>
                  </a:schemeClr>
                </a:solidFill>
              </a:rPr>
              <a:t>).</a:t>
            </a:r>
          </a:p>
          <a:p>
            <a:pPr algn="r"/>
            <a:r>
              <a:rPr lang="ar-SA" dirty="0" smtClean="0">
                <a:solidFill>
                  <a:schemeClr val="accent4">
                    <a:lumMod val="25000"/>
                  </a:schemeClr>
                </a:solidFill>
              </a:rPr>
              <a:t> سورة المزمل: آية 20</a:t>
            </a:r>
            <a:endParaRPr lang="en-US" sz="2000" dirty="0">
              <a:solidFill>
                <a:schemeClr val="accent4">
                  <a:lumMod val="25000"/>
                </a:schemeClr>
              </a:solidFill>
            </a:endParaRPr>
          </a:p>
        </p:txBody>
      </p:sp>
      <p:sp>
        <p:nvSpPr>
          <p:cNvPr id="5" name="مستطيل 4"/>
          <p:cNvSpPr/>
          <p:nvPr/>
        </p:nvSpPr>
        <p:spPr>
          <a:xfrm>
            <a:off x="928662" y="4929198"/>
            <a:ext cx="6572280" cy="1754326"/>
          </a:xfrm>
          <a:prstGeom prst="rect">
            <a:avLst/>
          </a:prstGeom>
        </p:spPr>
        <p:txBody>
          <a:bodyPr wrap="square">
            <a:spAutoFit/>
          </a:bodyPr>
          <a:lstStyle/>
          <a:p>
            <a:pPr algn="r"/>
            <a:r>
              <a:rPr lang="ar-SA" b="1" u="sng" dirty="0" smtClean="0">
                <a:solidFill>
                  <a:schemeClr val="accent4">
                    <a:lumMod val="10000"/>
                  </a:schemeClr>
                </a:solidFill>
                <a:uFill>
                  <a:solidFill>
                    <a:schemeClr val="accent4">
                      <a:lumMod val="10000"/>
                    </a:schemeClr>
                  </a:solidFill>
                </a:uFill>
              </a:rPr>
              <a:t>الاستغفار يقرن بالتوبة</a:t>
            </a:r>
          </a:p>
          <a:p>
            <a:pPr algn="r"/>
            <a:r>
              <a:rPr lang="ar-SA" dirty="0" smtClean="0">
                <a:solidFill>
                  <a:schemeClr val="accent4">
                    <a:lumMod val="25000"/>
                  </a:schemeClr>
                </a:solidFill>
              </a:rPr>
              <a:t>وكثيرا ما يقرن الإستغفار بذكر التوبة فيكون الاستغفار حينئذ عبارة عن طلب المغفرة باللسان.</a:t>
            </a:r>
          </a:p>
          <a:p>
            <a:pPr algn="r"/>
            <a:r>
              <a:rPr lang="ar-SA" dirty="0" smtClean="0">
                <a:solidFill>
                  <a:schemeClr val="accent4">
                    <a:lumMod val="10000"/>
                  </a:schemeClr>
                </a:solidFill>
              </a:rPr>
              <a:t>والتوبة:</a:t>
            </a:r>
            <a:r>
              <a:rPr lang="ar-SA" dirty="0" smtClean="0">
                <a:solidFill>
                  <a:schemeClr val="accent4">
                    <a:lumMod val="25000"/>
                  </a:schemeClr>
                </a:solidFill>
              </a:rPr>
              <a:t> عبارة عن الإقلاع عن الذنوب بالقلوب والجوارح وتارة يفرد الإستغفار ويرتب عليه المغفرة كما ذكر الحديث وما أشبهه.</a:t>
            </a:r>
          </a:p>
          <a:p>
            <a:pPr algn="r"/>
            <a:r>
              <a:rPr lang="ar-SA" dirty="0" smtClean="0">
                <a:solidFill>
                  <a:schemeClr val="accent4">
                    <a:lumMod val="25000"/>
                  </a:schemeClr>
                </a:solidFill>
              </a:rPr>
              <a:t>فلو قيل إنه أريد به الإستغفار المقترن بالتوبة.</a:t>
            </a:r>
            <a:endParaRPr lang="en-US" dirty="0">
              <a:solidFill>
                <a:schemeClr val="accent4">
                  <a:lumMod val="25000"/>
                </a:schemeClr>
              </a:soli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strVal val="#ppt_w*0.70"/>
                                          </p:val>
                                        </p:tav>
                                        <p:tav tm="100000">
                                          <p:val>
                                            <p:strVal val="#ppt_w"/>
                                          </p:val>
                                        </p:tav>
                                      </p:tavLst>
                                    </p:anim>
                                    <p:anim calcmode="lin" valueType="num">
                                      <p:cBhvr>
                                        <p:cTn id="22" dur="1000" fill="hold"/>
                                        <p:tgtEl>
                                          <p:spTgt spid="5"/>
                                        </p:tgtEl>
                                        <p:attrNameLst>
                                          <p:attrName>ppt_h</p:attrName>
                                        </p:attrNameLst>
                                      </p:cBhvr>
                                      <p:tavLst>
                                        <p:tav tm="0">
                                          <p:val>
                                            <p:strVal val="#ppt_h"/>
                                          </p:val>
                                        </p:tav>
                                        <p:tav tm="100000">
                                          <p:val>
                                            <p:strVal val="#ppt_h"/>
                                          </p:val>
                                        </p:tav>
                                      </p:tavLst>
                                    </p:anim>
                                    <p:animEffect transition="in" filter="fade">
                                      <p:cBhvr>
                                        <p:cTn id="2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85720" y="1285860"/>
            <a:ext cx="7929618" cy="4370427"/>
          </a:xfrm>
          <a:prstGeom prst="rect">
            <a:avLst/>
          </a:prstGeom>
        </p:spPr>
        <p:txBody>
          <a:bodyPr wrap="square">
            <a:spAutoFit/>
          </a:bodyPr>
          <a:lstStyle/>
          <a:p>
            <a:pPr algn="r"/>
            <a:r>
              <a:rPr lang="ar-SA" sz="2000" b="1" dirty="0" smtClean="0">
                <a:solidFill>
                  <a:schemeClr val="accent4">
                    <a:lumMod val="10000"/>
                  </a:schemeClr>
                </a:solidFill>
              </a:rPr>
              <a:t>أفضل أنواع الاستغفار</a:t>
            </a:r>
          </a:p>
          <a:p>
            <a:pPr algn="r"/>
            <a:endParaRPr lang="ar-SA" b="1" dirty="0" smtClean="0">
              <a:solidFill>
                <a:schemeClr val="accent4">
                  <a:lumMod val="10000"/>
                </a:schemeClr>
              </a:solidFill>
            </a:endParaRPr>
          </a:p>
          <a:p>
            <a:pPr algn="r"/>
            <a:r>
              <a:rPr lang="ar-SA" sz="1600" b="1" dirty="0" smtClean="0">
                <a:solidFill>
                  <a:schemeClr val="accent4">
                    <a:lumMod val="10000"/>
                  </a:schemeClr>
                </a:solidFill>
              </a:rPr>
              <a:t>وأفضل أنواع الإستغفار:</a:t>
            </a:r>
          </a:p>
          <a:p>
            <a:pPr algn="r"/>
            <a:r>
              <a:rPr lang="ar-SA" sz="1600" b="1" dirty="0" smtClean="0">
                <a:solidFill>
                  <a:schemeClr val="accent4">
                    <a:lumMod val="10000"/>
                  </a:schemeClr>
                </a:solidFill>
              </a:rPr>
              <a:t> </a:t>
            </a:r>
          </a:p>
          <a:p>
            <a:pPr algn="r"/>
            <a:r>
              <a:rPr lang="ar-SA" sz="1600" b="1" dirty="0" smtClean="0">
                <a:solidFill>
                  <a:schemeClr val="accent4">
                    <a:lumMod val="25000"/>
                  </a:schemeClr>
                </a:solidFill>
              </a:rPr>
              <a:t>- أن يبدأ العبد بالثناء على ربه.</a:t>
            </a:r>
          </a:p>
          <a:p>
            <a:pPr algn="r"/>
            <a:r>
              <a:rPr lang="ar-SA" sz="1600" b="1" dirty="0" smtClean="0">
                <a:solidFill>
                  <a:schemeClr val="accent4">
                    <a:lumMod val="25000"/>
                  </a:schemeClr>
                </a:solidFill>
              </a:rPr>
              <a:t>- ثم يثنى بالإعتراف بذنبه.</a:t>
            </a:r>
          </a:p>
          <a:p>
            <a:pPr algn="r">
              <a:buFontTx/>
              <a:buChar char="-"/>
            </a:pPr>
            <a:r>
              <a:rPr lang="ar-SA" sz="1600" b="1" dirty="0" smtClean="0">
                <a:solidFill>
                  <a:schemeClr val="accent4">
                    <a:lumMod val="25000"/>
                  </a:schemeClr>
                </a:solidFill>
              </a:rPr>
              <a:t>ثم يسأل الله المغفرة</a:t>
            </a:r>
          </a:p>
          <a:p>
            <a:pPr algn="r">
              <a:buFontTx/>
              <a:buChar char="-"/>
            </a:pPr>
            <a:r>
              <a:rPr lang="ar-SA" sz="1600" dirty="0" smtClean="0">
                <a:solidFill>
                  <a:schemeClr val="accent4">
                    <a:lumMod val="25000"/>
                  </a:schemeClr>
                </a:solidFill>
              </a:rPr>
              <a:t>.</a:t>
            </a:r>
          </a:p>
          <a:p>
            <a:pPr algn="r"/>
            <a:r>
              <a:rPr lang="ar-SA" sz="1600" dirty="0" smtClean="0">
                <a:solidFill>
                  <a:schemeClr val="accent4">
                    <a:lumMod val="25000"/>
                  </a:schemeClr>
                </a:solidFill>
              </a:rPr>
              <a:t>كما فى حديث شداد بن أوس عن النبى صلى الله عليه وسلم قال: </a:t>
            </a:r>
          </a:p>
          <a:p>
            <a:pPr algn="r"/>
            <a:r>
              <a:rPr lang="ar-SA" sz="1600" dirty="0" smtClean="0">
                <a:solidFill>
                  <a:schemeClr val="accent4">
                    <a:lumMod val="25000"/>
                  </a:schemeClr>
                </a:solidFill>
              </a:rPr>
              <a:t>سيد الإستغفار أن يقول العبد: </a:t>
            </a:r>
          </a:p>
          <a:p>
            <a:pPr algn="r"/>
            <a:r>
              <a:rPr lang="ar-SA" sz="1600" dirty="0" smtClean="0">
                <a:solidFill>
                  <a:schemeClr val="accent4">
                    <a:lumMod val="25000"/>
                  </a:schemeClr>
                </a:solidFill>
              </a:rPr>
              <a:t>(</a:t>
            </a:r>
            <a:r>
              <a:rPr lang="ar-SA" sz="1600" b="1" dirty="0" smtClean="0">
                <a:solidFill>
                  <a:schemeClr val="accent4">
                    <a:lumMod val="25000"/>
                  </a:schemeClr>
                </a:solidFill>
              </a:rPr>
              <a:t>اللهم أنت ربى لا إله إلا أنت خلقتنى وأنا عبدك وأنا على عهدك، ووعدك ما استطعت، أعوذ بك من شر ما صنعت أبوء لك بنعمتك على وأبوء بذنبى فاغفر لى فإنه لا يغفر الذنوب إلا أنت</a:t>
            </a:r>
            <a:r>
              <a:rPr lang="ar-SA" sz="1600" dirty="0" smtClean="0">
                <a:solidFill>
                  <a:schemeClr val="accent4">
                    <a:lumMod val="25000"/>
                  </a:schemeClr>
                </a:solidFill>
              </a:rPr>
              <a:t>) خرجه البخارى </a:t>
            </a:r>
          </a:p>
          <a:p>
            <a:pPr algn="ctr"/>
            <a:r>
              <a:rPr lang="ar-SA" sz="1600" dirty="0" smtClean="0">
                <a:solidFill>
                  <a:schemeClr val="accent4">
                    <a:lumMod val="25000"/>
                  </a:schemeClr>
                </a:solidFill>
              </a:rPr>
              <a:t>وفى الصحيحين عن عبدالله بن عمرو أن أبا بكر الصديق قال: يا رسول الله علمنى دعاء أدعو به فى صلاتى قال: قل </a:t>
            </a:r>
          </a:p>
          <a:p>
            <a:pPr algn="ctr"/>
            <a:r>
              <a:rPr lang="ar-SA" sz="1600" dirty="0" smtClean="0">
                <a:solidFill>
                  <a:schemeClr val="accent4">
                    <a:lumMod val="25000"/>
                  </a:schemeClr>
                </a:solidFill>
              </a:rPr>
              <a:t>(</a:t>
            </a:r>
            <a:r>
              <a:rPr lang="ar-SA" sz="1600" b="1" dirty="0" smtClean="0">
                <a:solidFill>
                  <a:schemeClr val="accent4">
                    <a:lumMod val="10000"/>
                  </a:schemeClr>
                </a:solidFill>
              </a:rPr>
              <a:t>اللهم إنى ظلمت نفسى ظلما كثيرا، ولا يغفر الذنوب إلا أنت فاغفر لى مغفرة من عندك وارحمنى إنك أنت الغفور الرحيم</a:t>
            </a:r>
            <a:r>
              <a:rPr lang="ar-SA" sz="1600" dirty="0" smtClean="0">
                <a:solidFill>
                  <a:schemeClr val="accent4">
                    <a:lumMod val="25000"/>
                  </a:schemeClr>
                </a:solidFill>
              </a:rPr>
              <a:t>)</a:t>
            </a: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0034" y="1071546"/>
            <a:ext cx="7286660" cy="2339102"/>
          </a:xfrm>
          <a:prstGeom prst="rect">
            <a:avLst/>
          </a:prstGeom>
        </p:spPr>
        <p:txBody>
          <a:bodyPr wrap="square">
            <a:spAutoFit/>
          </a:bodyPr>
          <a:lstStyle/>
          <a:p>
            <a:pPr algn="r"/>
            <a:r>
              <a:rPr lang="ar-SA" sz="2800" dirty="0" smtClean="0">
                <a:solidFill>
                  <a:schemeClr val="accent4">
                    <a:lumMod val="25000"/>
                  </a:schemeClr>
                </a:solidFill>
              </a:rPr>
              <a:t>السبب الثالث</a:t>
            </a:r>
          </a:p>
          <a:p>
            <a:pPr algn="r"/>
            <a:r>
              <a:rPr lang="ar-SA" sz="2800" dirty="0" smtClean="0">
                <a:solidFill>
                  <a:schemeClr val="accent4">
                    <a:lumMod val="25000"/>
                  </a:schemeClr>
                </a:solidFill>
              </a:rPr>
              <a:t>التوحيد</a:t>
            </a:r>
          </a:p>
          <a:p>
            <a:pPr algn="r"/>
            <a:r>
              <a:rPr lang="ar-SA" dirty="0" smtClean="0">
                <a:solidFill>
                  <a:schemeClr val="accent4">
                    <a:lumMod val="25000"/>
                  </a:schemeClr>
                </a:solidFill>
              </a:rPr>
              <a:t>السبب الثالث من أسباب المغفرة: التوحيد وهو السبب الأعظم فمن فقده فقد المغفرة، ومن جاء به فقد أتى بأعظم أسباب المغفرة.</a:t>
            </a:r>
          </a:p>
          <a:p>
            <a:pPr algn="r"/>
            <a:r>
              <a:rPr lang="ar-SA" dirty="0" smtClean="0">
                <a:solidFill>
                  <a:schemeClr val="accent4">
                    <a:lumMod val="25000"/>
                  </a:schemeClr>
                </a:solidFill>
              </a:rPr>
              <a:t>قال تعالى: </a:t>
            </a:r>
          </a:p>
          <a:p>
            <a:pPr algn="r"/>
            <a:r>
              <a:rPr lang="ar-SA" dirty="0" smtClean="0">
                <a:solidFill>
                  <a:schemeClr val="accent4">
                    <a:lumMod val="10000"/>
                  </a:schemeClr>
                </a:solidFill>
              </a:rPr>
              <a:t>(إن الله لا يغفر أن يشرك به ويغفر ما دون ذلك لمن يشاء) </a:t>
            </a:r>
          </a:p>
          <a:p>
            <a:pPr algn="r"/>
            <a:r>
              <a:rPr lang="ar-SA" sz="1400" dirty="0" smtClean="0">
                <a:solidFill>
                  <a:schemeClr val="accent4">
                    <a:lumMod val="25000"/>
                  </a:schemeClr>
                </a:solidFill>
              </a:rPr>
              <a:t>سورة النساء: آية 48</a:t>
            </a:r>
            <a:r>
              <a:rPr lang="ar-SA" sz="1200" dirty="0" smtClean="0">
                <a:solidFill>
                  <a:schemeClr val="accent4">
                    <a:lumMod val="25000"/>
                  </a:schemeClr>
                </a:solidFill>
              </a:rPr>
              <a:t> </a:t>
            </a:r>
            <a:endParaRPr lang="en-US" sz="1200" dirty="0">
              <a:solidFill>
                <a:schemeClr val="accent4">
                  <a:lumMod val="25000"/>
                </a:schemeClr>
              </a:solidFill>
            </a:endParaRPr>
          </a:p>
        </p:txBody>
      </p:sp>
      <p:sp>
        <p:nvSpPr>
          <p:cNvPr id="3" name="مستطيل 2"/>
          <p:cNvSpPr/>
          <p:nvPr/>
        </p:nvSpPr>
        <p:spPr>
          <a:xfrm>
            <a:off x="642910" y="3429000"/>
            <a:ext cx="7072362" cy="1754326"/>
          </a:xfrm>
          <a:prstGeom prst="rect">
            <a:avLst/>
          </a:prstGeom>
        </p:spPr>
        <p:txBody>
          <a:bodyPr wrap="square">
            <a:spAutoFit/>
          </a:bodyPr>
          <a:lstStyle/>
          <a:p>
            <a:pPr algn="r"/>
            <a:r>
              <a:rPr lang="ar-SA" dirty="0" smtClean="0">
                <a:solidFill>
                  <a:schemeClr val="accent4">
                    <a:lumMod val="25000"/>
                  </a:schemeClr>
                </a:solidFill>
              </a:rPr>
              <a:t>تحقيق التوحيد يوجب مغفرة الذنوب</a:t>
            </a:r>
          </a:p>
          <a:p>
            <a:pPr algn="r"/>
            <a:r>
              <a:rPr lang="ar-SA" dirty="0" smtClean="0">
                <a:solidFill>
                  <a:schemeClr val="accent4">
                    <a:lumMod val="25000"/>
                  </a:schemeClr>
                </a:solidFill>
              </a:rPr>
              <a:t>فإن كمل توحيد العبد وإخلاصه لله فيه وقام بشروطه كلها بقلبه ولسانه وجوارحه، أو بقلبه ولسانه عند الموت أوجب ذلك مغفرة ما سلف من الذنوب كلها ومنعه من دخول النار بالكلية.</a:t>
            </a:r>
          </a:p>
          <a:p>
            <a:pPr algn="r"/>
            <a:r>
              <a:rPr lang="ar-SA" dirty="0" smtClean="0">
                <a:solidFill>
                  <a:schemeClr val="accent4">
                    <a:lumMod val="25000"/>
                  </a:schemeClr>
                </a:solidFill>
              </a:rPr>
              <a:t>فمن تحقق بكلمة التوحيد قلبه أخرجت منه كل ما سوى الله محبة وتعظيما وإجلالا ومهابة وخشية ورجاء وتوكلا</a:t>
            </a:r>
            <a:endParaRPr lang="en-US" dirty="0">
              <a:solidFill>
                <a:schemeClr val="accent4">
                  <a:lumMod val="25000"/>
                </a:schemeClr>
              </a:soli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strVal val="#ppt_w*0.70"/>
                                          </p:val>
                                        </p:tav>
                                        <p:tav tm="100000">
                                          <p:val>
                                            <p:strVal val="#ppt_w"/>
                                          </p:val>
                                        </p:tav>
                                      </p:tavLst>
                                    </p:anim>
                                    <p:anim calcmode="lin" valueType="num">
                                      <p:cBhvr>
                                        <p:cTn id="15" dur="1000" fill="hold"/>
                                        <p:tgtEl>
                                          <p:spTgt spid="3"/>
                                        </p:tgtEl>
                                        <p:attrNameLst>
                                          <p:attrName>ppt_h</p:attrName>
                                        </p:attrNameLst>
                                      </p:cBhvr>
                                      <p:tavLst>
                                        <p:tav tm="0">
                                          <p:val>
                                            <p:strVal val="#ppt_h"/>
                                          </p:val>
                                        </p:tav>
                                        <p:tav tm="100000">
                                          <p:val>
                                            <p:strVal val="#ppt_h"/>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71406" y="1857364"/>
            <a:ext cx="8572560" cy="3108543"/>
          </a:xfrm>
          <a:prstGeom prst="rect">
            <a:avLst/>
          </a:prstGeom>
          <a:noFill/>
        </p:spPr>
        <p:txBody>
          <a:bodyPr wrap="square" lIns="91440" tIns="45720" rIns="91440" bIns="45720">
            <a:spAutoFit/>
          </a:bodyPr>
          <a:lstStyle/>
          <a:p>
            <a:pPr algn="ctr"/>
            <a:r>
              <a:rPr lang="ar-SA" sz="2800" b="1" cap="none" spc="0" dirty="0"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هذا ونسأل الله الكريم ان </a:t>
            </a:r>
          </a:p>
          <a:p>
            <a:pPr algn="ctr"/>
            <a:r>
              <a:rPr lang="ar-SA" sz="2800" b="1" dirty="0"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يغفر لنا ماقدمنا وماأخرنا</a:t>
            </a:r>
          </a:p>
          <a:p>
            <a:pPr algn="ctr"/>
            <a:r>
              <a:rPr lang="ar-SA" sz="2800" b="1" cap="none" spc="0" dirty="0"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وأن يتقبل منا انه السميع البصير......</a:t>
            </a:r>
          </a:p>
          <a:p>
            <a:pPr algn="ctr"/>
            <a:r>
              <a:rPr lang="ar-SA" sz="2800" b="1" dirty="0"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والحمد لله رب العالمين</a:t>
            </a:r>
          </a:p>
          <a:p>
            <a:pPr algn="ctr"/>
            <a:r>
              <a:rPr lang="ar-SA" sz="2800" b="1" cap="none" spc="0" dirty="0"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والصلاة والسلام على نبينا محمد </a:t>
            </a:r>
          </a:p>
          <a:p>
            <a:pPr algn="ctr"/>
            <a:r>
              <a:rPr lang="ar-SA" sz="2800" b="1" cap="none" spc="0" dirty="0"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صلى الله وعليه وسلم وعلى اله وصحبه اجمعين</a:t>
            </a:r>
          </a:p>
          <a:p>
            <a:pPr algn="ctr"/>
            <a:r>
              <a:rPr lang="ar-SA" sz="2800" b="1" dirty="0"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لاتنسونا من </a:t>
            </a:r>
            <a:r>
              <a:rPr lang="ar-SA" sz="2800" b="1"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صالح </a:t>
            </a:r>
            <a:r>
              <a:rPr lang="ar-SA" sz="2800" b="1"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rPr>
              <a:t>دعائكم</a:t>
            </a:r>
            <a:endParaRPr lang="ar-SA" sz="2800" b="1" dirty="0" smtClean="0">
              <a:ln w="17780" cmpd="sng">
                <a:solidFill>
                  <a:schemeClr val="accent4">
                    <a:lumMod val="10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iterate type="lt">
                                    <p:tmPct val="5000"/>
                                  </p:iterate>
                                  <p:childTnLst>
                                    <p:anim calcmode="lin" valueType="num">
                                      <p:cBhvr>
                                        <p:cTn id="6" dur="3000"/>
                                        <p:tgtEl>
                                          <p:spTgt spid="3"/>
                                        </p:tgtEl>
                                        <p:attrNameLst>
                                          <p:attrName>ppt_w</p:attrName>
                                        </p:attrNameLst>
                                      </p:cBhvr>
                                      <p:tavLst>
                                        <p:tav tm="0">
                                          <p:val>
                                            <p:strVal val="ppt_w"/>
                                          </p:val>
                                        </p:tav>
                                        <p:tav tm="100000">
                                          <p:val>
                                            <p:fltVal val="0"/>
                                          </p:val>
                                        </p:tav>
                                      </p:tavLst>
                                    </p:anim>
                                    <p:anim calcmode="lin" valueType="num">
                                      <p:cBhvr>
                                        <p:cTn id="7" dur="3000"/>
                                        <p:tgtEl>
                                          <p:spTgt spid="3"/>
                                        </p:tgtEl>
                                        <p:attrNameLst>
                                          <p:attrName>ppt_h</p:attrName>
                                        </p:attrNameLst>
                                      </p:cBhvr>
                                      <p:tavLst>
                                        <p:tav tm="0">
                                          <p:val>
                                            <p:strVal val="ppt_h"/>
                                          </p:val>
                                        </p:tav>
                                        <p:tav tm="100000">
                                          <p:val>
                                            <p:fltVal val="0"/>
                                          </p:val>
                                        </p:tav>
                                      </p:tavLst>
                                    </p:anim>
                                    <p:anim calcmode="lin" valueType="num">
                                      <p:cBhvr>
                                        <p:cTn id="8" dur="3000"/>
                                        <p:tgtEl>
                                          <p:spTgt spid="3"/>
                                        </p:tgtEl>
                                        <p:attrNameLst>
                                          <p:attrName>style.rotation</p:attrName>
                                        </p:attrNameLst>
                                      </p:cBhvr>
                                      <p:tavLst>
                                        <p:tav tm="0">
                                          <p:val>
                                            <p:fltVal val="0"/>
                                          </p:val>
                                        </p:tav>
                                        <p:tav tm="100000">
                                          <p:val>
                                            <p:fltVal val="90"/>
                                          </p:val>
                                        </p:tav>
                                      </p:tavLst>
                                    </p:anim>
                                    <p:animEffect transition="out" filter="fade">
                                      <p:cBhvr>
                                        <p:cTn id="9" dur="3000"/>
                                        <p:tgtEl>
                                          <p:spTgt spid="3"/>
                                        </p:tgtEl>
                                      </p:cBhvr>
                                    </p:animEffect>
                                    <p:set>
                                      <p:cBhvr>
                                        <p:cTn id="10" dur="1" fill="hold">
                                          <p:stCondLst>
                                            <p:cond delay="2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تقنية">
  <a:themeElements>
    <a:clrScheme name="roro">
      <a:dk1>
        <a:sysClr val="windowText" lastClr="000000"/>
      </a:dk1>
      <a:lt1>
        <a:sysClr val="window" lastClr="FFFFFF"/>
      </a:lt1>
      <a:dk2>
        <a:srgbClr val="CCFF99"/>
      </a:dk2>
      <a:lt2>
        <a:srgbClr val="FBEEC9"/>
      </a:lt2>
      <a:accent1>
        <a:srgbClr val="003300"/>
      </a:accent1>
      <a:accent2>
        <a:srgbClr val="FFFFCC"/>
      </a:accent2>
      <a:accent3>
        <a:srgbClr val="003300"/>
      </a:accent3>
      <a:accent4>
        <a:srgbClr val="CCFF99"/>
      </a:accent4>
      <a:accent5>
        <a:srgbClr val="C87D0E"/>
      </a:accent5>
      <a:accent6>
        <a:srgbClr val="C17529"/>
      </a:accent6>
      <a:hlink>
        <a:srgbClr val="3A2C24"/>
      </a:hlink>
      <a:folHlink>
        <a:srgbClr val="FFC42F"/>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واجهة">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79</TotalTime>
  <Words>864</Words>
  <Application>Microsoft Office PowerPoint</Application>
  <PresentationFormat>عرض على الشاشة (3:4)‏</PresentationFormat>
  <Paragraphs>69</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تقنية</vt:lpstr>
      <vt:lpstr>الشريحة 1</vt:lpstr>
      <vt:lpstr>الشريحة 2</vt:lpstr>
      <vt:lpstr>الشريحة 3</vt:lpstr>
      <vt:lpstr>الشريحة 4</vt:lpstr>
      <vt:lpstr>الشريحة 5</vt:lpstr>
      <vt:lpstr>الشريحة 6</vt:lpstr>
      <vt:lpstr>الشريحة 7</vt:lpstr>
      <vt:lpstr>الشريحة 8</vt:lpstr>
    </vt:vector>
  </TitlesOfParts>
  <Company>WwW.Cocoa-Ar.CoM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reda</dc:creator>
  <cp:lastModifiedBy>future</cp:lastModifiedBy>
  <cp:revision>12</cp:revision>
  <dcterms:created xsi:type="dcterms:W3CDTF">2012-03-18T15:32:22Z</dcterms:created>
  <dcterms:modified xsi:type="dcterms:W3CDTF">2012-04-11T16:18:54Z</dcterms:modified>
</cp:coreProperties>
</file>