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5" r:id="rId1"/>
    <p:sldMasterId id="2147483710" r:id="rId2"/>
    <p:sldMasterId id="2147483735" r:id="rId3"/>
    <p:sldMasterId id="2147483748" r:id="rId4"/>
    <p:sldMasterId id="2147483761" r:id="rId5"/>
    <p:sldMasterId id="2147483785" r:id="rId6"/>
    <p:sldMasterId id="2147483797" r:id="rId7"/>
    <p:sldMasterId id="2147483809" r:id="rId8"/>
    <p:sldMasterId id="2147483857" r:id="rId9"/>
  </p:sldMasterIdLst>
  <p:notesMasterIdLst>
    <p:notesMasterId r:id="rId54"/>
  </p:notesMasterIdLst>
  <p:sldIdLst>
    <p:sldId id="256" r:id="rId10"/>
    <p:sldId id="269" r:id="rId11"/>
    <p:sldId id="271" r:id="rId12"/>
    <p:sldId id="274" r:id="rId13"/>
    <p:sldId id="275" r:id="rId14"/>
    <p:sldId id="276" r:id="rId15"/>
    <p:sldId id="311" r:id="rId16"/>
    <p:sldId id="277" r:id="rId17"/>
    <p:sldId id="278" r:id="rId18"/>
    <p:sldId id="365" r:id="rId19"/>
    <p:sldId id="368" r:id="rId20"/>
    <p:sldId id="367" r:id="rId21"/>
    <p:sldId id="369" r:id="rId22"/>
    <p:sldId id="370" r:id="rId23"/>
    <p:sldId id="371" r:id="rId24"/>
    <p:sldId id="378" r:id="rId25"/>
    <p:sldId id="379" r:id="rId26"/>
    <p:sldId id="390" r:id="rId27"/>
    <p:sldId id="380" r:id="rId28"/>
    <p:sldId id="391" r:id="rId29"/>
    <p:sldId id="392" r:id="rId30"/>
    <p:sldId id="393" r:id="rId31"/>
    <p:sldId id="394" r:id="rId32"/>
    <p:sldId id="395" r:id="rId33"/>
    <p:sldId id="396" r:id="rId34"/>
    <p:sldId id="381" r:id="rId35"/>
    <p:sldId id="398" r:id="rId36"/>
    <p:sldId id="399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400" r:id="rId46"/>
    <p:sldId id="404" r:id="rId47"/>
    <p:sldId id="401" r:id="rId48"/>
    <p:sldId id="402" r:id="rId49"/>
    <p:sldId id="405" r:id="rId50"/>
    <p:sldId id="375" r:id="rId51"/>
    <p:sldId id="376" r:id="rId52"/>
    <p:sldId id="406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1F23C4-F5E3-4E0D-85C1-3FF4275D76C5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502047-A892-4D8F-88E3-05BEFCAB462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3E7AC5-6F2C-486B-B168-37FC0B33A5E7}" type="slidenum">
              <a:rPr lang="ar-SA" altLang="en-US" smtClean="0"/>
              <a:pPr>
                <a:defRPr/>
              </a:pPr>
              <a:t>23</a:t>
            </a:fld>
            <a:endParaRPr lang="en-US" altLang="en-US" smtClean="0">
              <a:cs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600" smtClean="0"/>
              <a:t>انعدام الشعور بالمستقبل </a:t>
            </a:r>
            <a:endParaRPr lang="en-US" altLang="en-US" sz="1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600" smtClean="0"/>
              <a:t>نقل الغير ممتع إلى الممتع</a:t>
            </a:r>
            <a:endParaRPr lang="en-US" altLang="en-US" sz="1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600" smtClean="0"/>
              <a:t>التشويق واثره في نقل شعور الانسان  من الغير ممتع للممتع.</a:t>
            </a:r>
            <a:endParaRPr lang="en-US" altLang="en-US" sz="1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600" smtClean="0"/>
              <a:t> نظرتي أنا و نظرة الاخرين  </a:t>
            </a:r>
            <a:endParaRPr lang="en-US" altLang="en-US" sz="1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400" smtClean="0"/>
              <a:t>الفرق بين الممتع و غير الممتع.</a:t>
            </a:r>
            <a:endParaRPr lang="en-US" altLang="en-US" sz="14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400" smtClean="0"/>
              <a:t>كيف تقضي نشاطاتك</a:t>
            </a:r>
            <a:endParaRPr lang="en-US" altLang="en-US" sz="14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400" smtClean="0"/>
              <a:t>الأولويات </a:t>
            </a:r>
            <a:endParaRPr lang="en-US" altLang="en-US" sz="14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400" smtClean="0"/>
              <a:t>الإكتئاب / الثقة  الأكل  الحاجة وإذا زاد عنها أصبح في مربع أخر</a:t>
            </a:r>
            <a:endParaRPr lang="en-US" altLang="en-US" sz="32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400" smtClean="0"/>
              <a:t>يجب أن لا تنفصل مقاييس المتعة عن الفائدة</a:t>
            </a:r>
            <a:endParaRPr lang="en-US" altLang="en-US" sz="14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400" smtClean="0"/>
              <a:t> التعرف ماهو السباب عن عدم وجود المتعة في أشياء هى مفيدة لنا</a:t>
            </a:r>
            <a:endParaRPr lang="en-US" altLang="en-US" sz="14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600" smtClean="0"/>
              <a:t>ما معنى كلمة ممتع و مفيد</a:t>
            </a:r>
            <a:endParaRPr lang="en-US" altLang="en-US" sz="3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600" smtClean="0"/>
              <a:t>أكتب عشر نشاطات تعملها يومياً و في أوقات متفرقة مقسمها بين أوقات الصلاة.</a:t>
            </a:r>
            <a:endParaRPr lang="en-US" altLang="en-US" sz="1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ar-SA" altLang="en-US" sz="1600" smtClean="0"/>
              <a:t>يجب أن تسأل نفسك أولاً هل هى مفيدة و كيف أجعلها ممتعة</a:t>
            </a:r>
            <a:endParaRPr lang="en-US" altLang="en-US" sz="1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32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3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360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36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D5E9-4317-48BB-BAEA-48078CECF515}" type="datetime1">
              <a:rPr lang="ar-SA"/>
              <a:pPr>
                <a:defRPr/>
              </a:pPr>
              <a:t>19/05/33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DB8F-4E03-40CD-BD72-382D3BC4E8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D5E9-4317-48BB-BAEA-48078CECF515}" type="datetime1">
              <a:rPr lang="ar-SA"/>
              <a:pPr>
                <a:defRPr/>
              </a:pPr>
              <a:t>19/05/33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DB8F-4E03-40CD-BD72-382D3BC4E8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D5E9-4317-48BB-BAEA-48078CECF515}" type="datetime1">
              <a:rPr lang="ar-SA"/>
              <a:pPr>
                <a:defRPr/>
              </a:pPr>
              <a:t>19/05/33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DB8F-4E03-40CD-BD72-382D3BC4E8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A874-B8FD-4A17-A699-44BD6F576D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69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CFFBC4-0D3F-4DB3-A047-F580D5A872BC}" type="datetimeFigureOut">
              <a:rPr lang="ar-SA" smtClean="0"/>
              <a:pPr/>
              <a:t>19/05/33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20880" cy="59046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27984" y="548680"/>
            <a:ext cx="4330824" cy="720080"/>
          </a:xfrm>
        </p:spPr>
        <p:txBody>
          <a:bodyPr>
            <a:noAutofit/>
          </a:bodyPr>
          <a:lstStyle/>
          <a:p>
            <a:r>
              <a:rPr lang="ar-SA" sz="2800" dirty="0" smtClean="0">
                <a:cs typeface="AL-Mateen" pitchFamily="2" charset="-78"/>
              </a:rPr>
              <a:t>كيف تحدد أولويات حياتك :</a:t>
            </a:r>
          </a:p>
          <a:p>
            <a:endParaRPr lang="ar-SA" sz="2800" dirty="0" smtClean="0">
              <a:cs typeface="AL-Mateen" pitchFamily="2" charset="-78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539552" y="5013176"/>
            <a:ext cx="2602632" cy="7200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ar-SA" sz="2800" dirty="0" smtClean="0">
                <a:cs typeface="AL-Mateen" pitchFamily="2" charset="-78"/>
              </a:rPr>
              <a:t>حدد المسارات .</a:t>
            </a: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pic>
        <p:nvPicPr>
          <p:cNvPr id="5" name="صورة 4" descr="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024336" cy="3240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539552" y="548680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ar-SA" sz="4000" dirty="0" smtClean="0">
                <a:solidFill>
                  <a:schemeClr val="tx1"/>
                </a:solidFill>
                <a:cs typeface="AL-Mateen" pitchFamily="2" charset="-78"/>
              </a:rPr>
              <a:t>عبادة 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467544" y="2420888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ar-SA" sz="4000" dirty="0" smtClean="0">
                <a:solidFill>
                  <a:schemeClr val="tx1"/>
                </a:solidFill>
                <a:cs typeface="AL-Mateen" pitchFamily="2" charset="-78"/>
              </a:rPr>
              <a:t>دعوة .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539552" y="4221088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ar-SA" sz="2400" dirty="0" smtClean="0">
                <a:solidFill>
                  <a:schemeClr val="tx1"/>
                </a:solidFill>
                <a:cs typeface="AL-Mateen" pitchFamily="2" charset="-78"/>
              </a:rPr>
              <a:t>اجتماعية .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6372200" y="620688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ar-SA" sz="4000" dirty="0" smtClean="0">
                <a:solidFill>
                  <a:schemeClr val="tx1"/>
                </a:solidFill>
                <a:cs typeface="AL-Mateen" pitchFamily="2" charset="-78"/>
              </a:rPr>
              <a:t>عمل .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6300192" y="2492896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ar-SA" sz="4000" dirty="0" smtClean="0">
                <a:solidFill>
                  <a:schemeClr val="tx1"/>
                </a:solidFill>
                <a:cs typeface="AL-Mateen" pitchFamily="2" charset="-78"/>
              </a:rPr>
              <a:t>أسرة .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6372200" y="4293096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ar-SA" sz="2400" dirty="0" smtClean="0">
                <a:solidFill>
                  <a:schemeClr val="tx1"/>
                </a:solidFill>
                <a:cs typeface="AL-Mateen" pitchFamily="2" charset="-78"/>
              </a:rPr>
              <a:t>شخصية .</a:t>
            </a:r>
          </a:p>
        </p:txBody>
      </p:sp>
      <p:pic>
        <p:nvPicPr>
          <p:cNvPr id="11" name="صورة 10" descr="imagesCA4924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052736"/>
            <a:ext cx="3057525" cy="43204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11760" y="476672"/>
            <a:ext cx="6275040" cy="829072"/>
          </a:xfrm>
        </p:spPr>
        <p:txBody>
          <a:bodyPr>
            <a:normAutofit/>
          </a:bodyPr>
          <a:lstStyle/>
          <a:p>
            <a:r>
              <a:rPr lang="ar-SA" sz="4000" dirty="0" smtClean="0">
                <a:cs typeface="AL-Mateen" pitchFamily="2" charset="-78"/>
              </a:rPr>
              <a:t>حدد قدراتك وإمكاناتك  واتجاهاتك .</a:t>
            </a:r>
            <a:endParaRPr lang="ar-SA" sz="4000" dirty="0">
              <a:cs typeface="AL-Mateen" pitchFamily="2" charset="-78"/>
            </a:endParaRPr>
          </a:p>
        </p:txBody>
      </p:sp>
      <p:pic>
        <p:nvPicPr>
          <p:cNvPr id="4" name="صورة 3" descr="imagesCAXXSC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2238375" cy="40324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27984" y="543818"/>
            <a:ext cx="4258816" cy="868958"/>
          </a:xfrm>
        </p:spPr>
        <p:txBody>
          <a:bodyPr>
            <a:normAutofit/>
          </a:bodyPr>
          <a:lstStyle/>
          <a:p>
            <a:pPr algn="r"/>
            <a:r>
              <a:rPr lang="ar-SA" sz="4800" dirty="0" smtClean="0">
                <a:solidFill>
                  <a:srgbClr val="FF0000"/>
                </a:solidFill>
                <a:cs typeface="Al-Hadith1" pitchFamily="2" charset="-78"/>
              </a:rPr>
              <a:t>حدد الوقت المتاح . </a:t>
            </a:r>
            <a:endParaRPr lang="ar-SA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3" name="صورة 2" descr="imagesCATBGN7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168352" cy="4320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99792" y="471810"/>
            <a:ext cx="5915000" cy="868958"/>
          </a:xfrm>
        </p:spPr>
        <p:txBody>
          <a:bodyPr>
            <a:normAutofit/>
          </a:bodyPr>
          <a:lstStyle/>
          <a:p>
            <a:pPr algn="r"/>
            <a:r>
              <a:rPr lang="ar-SA" sz="4400" dirty="0" smtClean="0">
                <a:solidFill>
                  <a:srgbClr val="FF0000"/>
                </a:solidFill>
                <a:cs typeface="Al-Hadith1" pitchFamily="2" charset="-78"/>
              </a:rPr>
              <a:t>راعي الأنظمة والتعليمات </a:t>
            </a:r>
            <a:endParaRPr lang="ar-SA" sz="44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3" name="صورة 2" descr="imagesCA1CD3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2448272" cy="31177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11960" y="1556792"/>
            <a:ext cx="4618856" cy="868958"/>
          </a:xfrm>
        </p:spPr>
        <p:txBody>
          <a:bodyPr>
            <a:norm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cs typeface="Al-Hadith1" pitchFamily="2" charset="-78"/>
              </a:rPr>
              <a:t>رتب أولويات كل مجال :</a:t>
            </a:r>
            <a:endParaRPr lang="ar-SA" sz="44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283968" y="332656"/>
            <a:ext cx="4618856" cy="86895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l-Hadith1" pitchFamily="2" charset="-78"/>
              </a:rPr>
              <a:t>تمرين جماعي :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l-Hadith1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804248" y="3212976"/>
            <a:ext cx="1738536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 smtClean="0">
                <a:latin typeface="+mj-lt"/>
                <a:ea typeface="+mj-ea"/>
                <a:cs typeface="AL-Mateen" pitchFamily="2" charset="-78"/>
              </a:rPr>
              <a:t>الدعوة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364088" y="3717032"/>
            <a:ext cx="1738536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 smtClean="0">
                <a:latin typeface="+mj-lt"/>
                <a:ea typeface="+mj-ea"/>
                <a:cs typeface="AL-Mateen" pitchFamily="2" charset="-78"/>
              </a:rPr>
              <a:t>العبادة 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995936" y="4221088"/>
            <a:ext cx="1738536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 smtClean="0">
                <a:latin typeface="+mj-lt"/>
                <a:ea typeface="+mj-ea"/>
                <a:cs typeface="AL-Mateen" pitchFamily="2" charset="-78"/>
              </a:rPr>
              <a:t>الشخصية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2195736" y="4797152"/>
            <a:ext cx="1738536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 smtClean="0">
                <a:latin typeface="+mj-lt"/>
                <a:ea typeface="+mj-ea"/>
                <a:cs typeface="AL-Mateen" pitchFamily="2" charset="-78"/>
              </a:rPr>
              <a:t>العمل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323528" y="5301208"/>
            <a:ext cx="2314600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4400" dirty="0" smtClean="0">
              <a:solidFill>
                <a:schemeClr val="tx2"/>
              </a:solidFill>
              <a:latin typeface="+mj-lt"/>
              <a:ea typeface="+mj-ea"/>
              <a:cs typeface="AL-Mateen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611560" y="5589240"/>
            <a:ext cx="2314600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 smtClean="0">
                <a:latin typeface="+mj-lt"/>
                <a:ea typeface="+mj-ea"/>
                <a:cs typeface="AL-Mateen" pitchFamily="2" charset="-78"/>
              </a:rPr>
              <a:t>الاجتماعية </a:t>
            </a:r>
          </a:p>
        </p:txBody>
      </p:sp>
      <p:pic>
        <p:nvPicPr>
          <p:cNvPr id="14" name="صورة 13" descr="imagesCA4GOY3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466975" cy="324036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91408" y="332656"/>
            <a:ext cx="5513040" cy="792088"/>
          </a:xfrm>
        </p:spPr>
        <p:txBody>
          <a:bodyPr>
            <a:normAutofit fontScale="92500"/>
          </a:bodyPr>
          <a:lstStyle/>
          <a:p>
            <a:r>
              <a:rPr lang="ar-SA" sz="4800" dirty="0" smtClean="0">
                <a:cs typeface="Al-Hadith1" pitchFamily="2" charset="-78"/>
              </a:rPr>
              <a:t> مهارات ترتيب الأولويات</a:t>
            </a:r>
          </a:p>
        </p:txBody>
      </p:sp>
      <p:pic>
        <p:nvPicPr>
          <p:cNvPr id="4" name="صورة 3" descr="imagesCATPT7Z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3"/>
            <a:ext cx="6264696" cy="3528392"/>
          </a:xfrm>
          <a:prstGeom prst="rect">
            <a:avLst/>
          </a:prstGeom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51520" y="5733256"/>
            <a:ext cx="3312368" cy="79208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algn="l"/>
            <a:r>
              <a:rPr lang="ar-SA" sz="4800" dirty="0" smtClean="0">
                <a:cs typeface="Al-Hadith1" pitchFamily="2" charset="-78"/>
              </a:rPr>
              <a:t>الجزء  </a:t>
            </a:r>
            <a:r>
              <a:rPr lang="ar-SA" sz="4800" dirty="0" err="1" smtClean="0">
                <a:cs typeface="Al-Hadith1" pitchFamily="2" charset="-78"/>
              </a:rPr>
              <a:t>الثاني  ...</a:t>
            </a:r>
            <a:r>
              <a:rPr lang="ar-SA" sz="4800" dirty="0" smtClean="0">
                <a:cs typeface="Al-Hadith1" pitchFamily="2" charset="-78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7756501">
            <a:off x="-676101" y="2594843"/>
            <a:ext cx="4978896" cy="1051560"/>
          </a:xfrm>
        </p:spPr>
        <p:txBody>
          <a:bodyPr>
            <a:normAutofit/>
          </a:bodyPr>
          <a:lstStyle/>
          <a:p>
            <a:pPr algn="r"/>
            <a:r>
              <a:rPr lang="ar-SA" sz="4800" dirty="0" smtClean="0">
                <a:solidFill>
                  <a:srgbClr val="FF0000"/>
                </a:solidFill>
                <a:cs typeface="Al-Hadith1" pitchFamily="2" charset="-78"/>
              </a:rPr>
              <a:t>ملخص سريع لما سبق </a:t>
            </a:r>
            <a:endParaRPr lang="ar-SA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A" sz="3200" dirty="0" smtClean="0">
                <a:cs typeface="AL-Mateen" pitchFamily="2" charset="-78"/>
              </a:rPr>
              <a:t>أهمية </a:t>
            </a:r>
            <a:r>
              <a:rPr lang="ar-SA" sz="3200" dirty="0" err="1" smtClean="0">
                <a:cs typeface="AL-Mateen" pitchFamily="2" charset="-78"/>
              </a:rPr>
              <a:t>الموضوع .</a:t>
            </a:r>
            <a:r>
              <a:rPr lang="ar-SA" sz="3200" dirty="0" smtClean="0">
                <a:cs typeface="AL-Mateen" pitchFamily="2" charset="-78"/>
              </a:rPr>
              <a:t> </a:t>
            </a:r>
          </a:p>
          <a:p>
            <a:r>
              <a:rPr lang="ar-SA" sz="3200" dirty="0" smtClean="0">
                <a:cs typeface="AL-Mateen" pitchFamily="2" charset="-78"/>
              </a:rPr>
              <a:t>معنى  </a:t>
            </a:r>
            <a:r>
              <a:rPr lang="ar-SA" sz="3200" dirty="0" err="1" smtClean="0">
                <a:cs typeface="AL-Mateen" pitchFamily="2" charset="-78"/>
              </a:rPr>
              <a:t>الأولوية .</a:t>
            </a:r>
            <a:endParaRPr lang="ar-SA" sz="3200" dirty="0" smtClean="0">
              <a:cs typeface="AL-Mateen" pitchFamily="2" charset="-78"/>
            </a:endParaRPr>
          </a:p>
          <a:p>
            <a:r>
              <a:rPr lang="ar-SA" sz="3200" dirty="0" smtClean="0">
                <a:cs typeface="AL-Mateen" pitchFamily="2" charset="-78"/>
              </a:rPr>
              <a:t>الإسلام دين  </a:t>
            </a:r>
            <a:r>
              <a:rPr lang="ar-SA" sz="3200" dirty="0" err="1" smtClean="0">
                <a:cs typeface="AL-Mateen" pitchFamily="2" charset="-78"/>
              </a:rPr>
              <a:t>الأولويات .</a:t>
            </a:r>
            <a:endParaRPr lang="ar-SA" sz="3200" dirty="0" smtClean="0">
              <a:cs typeface="AL-Mateen" pitchFamily="2" charset="-78"/>
            </a:endParaRPr>
          </a:p>
          <a:p>
            <a:endParaRPr lang="ar-SA" sz="1400" dirty="0" smtClean="0">
              <a:cs typeface="AL-Mateen" pitchFamily="2" charset="-78"/>
            </a:endParaRPr>
          </a:p>
          <a:p>
            <a:pPr algn="ctr"/>
            <a:r>
              <a:rPr lang="ar-SA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خطوات تحديد </a:t>
            </a:r>
            <a:r>
              <a:rPr lang="ar-SA" dirty="0" err="1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الأولويات :</a:t>
            </a:r>
            <a:endParaRPr lang="ar-SA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Al-Hadith1" pitchFamily="2" charset="-78"/>
            </a:endParaRPr>
          </a:p>
          <a:p>
            <a:endParaRPr lang="ar-SA" sz="400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Al-Hadith1" pitchFamily="2" charset="-78"/>
            </a:endParaRPr>
          </a:p>
          <a:p>
            <a:r>
              <a:rPr lang="ar-SA" sz="3200" dirty="0" smtClean="0">
                <a:cs typeface="AL-Mateen" pitchFamily="2" charset="-78"/>
              </a:rPr>
              <a:t>حدد </a:t>
            </a:r>
            <a:r>
              <a:rPr lang="ar-SA" sz="3200" dirty="0" err="1" smtClean="0">
                <a:cs typeface="AL-Mateen" pitchFamily="2" charset="-78"/>
              </a:rPr>
              <a:t>المسارات .</a:t>
            </a:r>
            <a:endParaRPr lang="ar-SA" sz="3200" dirty="0" smtClean="0">
              <a:cs typeface="AL-Mateen" pitchFamily="2" charset="-78"/>
            </a:endParaRPr>
          </a:p>
          <a:p>
            <a:r>
              <a:rPr lang="ar-SA" sz="3200" dirty="0" smtClean="0">
                <a:cs typeface="AL-Mateen" pitchFamily="2" charset="-78"/>
              </a:rPr>
              <a:t>حلل </a:t>
            </a:r>
            <a:r>
              <a:rPr lang="ar-SA" sz="3200" dirty="0" err="1" smtClean="0">
                <a:cs typeface="AL-Mateen" pitchFamily="2" charset="-78"/>
              </a:rPr>
              <a:t>المسارات .</a:t>
            </a:r>
            <a:endParaRPr lang="ar-SA" sz="3200" dirty="0" smtClean="0">
              <a:cs typeface="AL-Mateen" pitchFamily="2" charset="-78"/>
            </a:endParaRPr>
          </a:p>
          <a:p>
            <a:r>
              <a:rPr lang="ar-SA" sz="3200" dirty="0" smtClean="0">
                <a:cs typeface="AL-Mateen" pitchFamily="2" charset="-78"/>
              </a:rPr>
              <a:t>حدد إمكاناتك </a:t>
            </a:r>
            <a:r>
              <a:rPr lang="ar-SA" sz="3200" dirty="0" err="1" smtClean="0">
                <a:cs typeface="AL-Mateen" pitchFamily="2" charset="-78"/>
              </a:rPr>
              <a:t>واتجاهاتك .</a:t>
            </a:r>
            <a:endParaRPr lang="ar-SA" sz="3200" dirty="0" smtClean="0">
              <a:cs typeface="AL-Mateen" pitchFamily="2" charset="-78"/>
            </a:endParaRPr>
          </a:p>
          <a:p>
            <a:r>
              <a:rPr lang="ar-SA" sz="3200" dirty="0" smtClean="0">
                <a:cs typeface="AL-Mateen" pitchFamily="2" charset="-78"/>
              </a:rPr>
              <a:t>حدد الوقت </a:t>
            </a:r>
            <a:r>
              <a:rPr lang="ar-SA" sz="3200" dirty="0" err="1" smtClean="0">
                <a:cs typeface="AL-Mateen" pitchFamily="2" charset="-78"/>
              </a:rPr>
              <a:t>المتاح .</a:t>
            </a:r>
            <a:endParaRPr lang="ar-SA" sz="3200" dirty="0" smtClean="0">
              <a:cs typeface="AL-Mateen" pitchFamily="2" charset="-78"/>
            </a:endParaRPr>
          </a:p>
          <a:p>
            <a:r>
              <a:rPr lang="ar-SA" sz="3200" dirty="0" smtClean="0">
                <a:cs typeface="AL-Mateen" pitchFamily="2" charset="-78"/>
              </a:rPr>
              <a:t>راعي الأنظمة </a:t>
            </a:r>
            <a:r>
              <a:rPr lang="ar-SA" sz="3200" dirty="0" err="1" smtClean="0">
                <a:cs typeface="AL-Mateen" pitchFamily="2" charset="-78"/>
              </a:rPr>
              <a:t>والتعليمات .</a:t>
            </a:r>
            <a:endParaRPr lang="ar-SA" sz="3200" dirty="0" smtClean="0">
              <a:cs typeface="AL-Mateen" pitchFamily="2" charset="-78"/>
            </a:endParaRPr>
          </a:p>
          <a:p>
            <a:endParaRPr lang="ar-SA" sz="3200" dirty="0"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165304"/>
            <a:ext cx="1548800" cy="589816"/>
          </a:xfrm>
        </p:spPr>
        <p:txBody>
          <a:bodyPr>
            <a:noAutofit/>
          </a:bodyPr>
          <a:lstStyle/>
          <a:p>
            <a:r>
              <a:rPr lang="ar-SA" sz="6000" dirty="0" smtClean="0">
                <a:cs typeface="AL-Mateen" pitchFamily="2" charset="-78"/>
              </a:rPr>
              <a:t>تذكر</a:t>
            </a:r>
            <a:endParaRPr lang="ar-SA" sz="6000" dirty="0">
              <a:cs typeface="AL-Mateen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1720" y="3933056"/>
            <a:ext cx="6500813" cy="1785938"/>
          </a:xfrm>
          <a:prstGeom prst="rect">
            <a:avLst/>
          </a:prstGeom>
          <a:noFill/>
        </p:spPr>
        <p:txBody>
          <a:bodyPr vert="horz" lIns="182880" tIns="91440">
            <a:normAutofit fontScale="85000" lnSpcReduction="10000"/>
          </a:bodyPr>
          <a:lstStyle/>
          <a:p>
            <a:pPr marL="265176" marR="0" lvl="0" indent="-265176" algn="just" defTabSz="914400" rtl="1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L-Mohanad Bold" pitchFamily="2" charset="-78"/>
              </a:rPr>
              <a:t>وتعني عملية ترتيب الأهداف والمهام والأعمال الأهم فالأهم بحيث يتمكن الإنسان من تحقيق أهدافه في الوقت المتاح</a:t>
            </a:r>
          </a:p>
        </p:txBody>
      </p:sp>
      <p:pic>
        <p:nvPicPr>
          <p:cNvPr id="5" name="صورة 1" descr="2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92695"/>
            <a:ext cx="3000375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60032" y="620688"/>
            <a:ext cx="3666132" cy="965200"/>
          </a:xfrm>
          <a:prstGeom prst="rect">
            <a:avLst/>
          </a:prstGeom>
          <a:noFill/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ultan rectangle" pitchFamily="2" charset="-78"/>
              </a:rPr>
              <a:t> ترتيب الأولويـــات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Sultan rectangle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1980848" cy="805840"/>
          </a:xfrm>
        </p:spPr>
        <p:txBody>
          <a:bodyPr>
            <a:noAutofit/>
          </a:bodyPr>
          <a:lstStyle/>
          <a:p>
            <a:r>
              <a:rPr lang="ar-SA" sz="4800" dirty="0" err="1" smtClean="0">
                <a:cs typeface="Al-Hadith1" pitchFamily="2" charset="-78"/>
              </a:rPr>
              <a:t>أنتبه ..</a:t>
            </a:r>
            <a:endParaRPr lang="ar-SA" sz="4800" dirty="0">
              <a:cs typeface="Al-Hadith1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cs typeface="AL-Mohanad" pitchFamily="2" charset="-78"/>
              </a:rPr>
              <a:t>أن الأنشطة لا يمكن أن تتساوى في </a:t>
            </a:r>
            <a:r>
              <a:rPr lang="ar-SA" sz="3600" dirty="0" err="1" smtClean="0">
                <a:cs typeface="AL-Mohanad" pitchFamily="2" charset="-78"/>
              </a:rPr>
              <a:t>الأهمية .</a:t>
            </a:r>
            <a:endParaRPr lang="ar-SA" sz="3600" dirty="0" smtClean="0">
              <a:cs typeface="AL-Mohanad" pitchFamily="2" charset="-78"/>
            </a:endParaRPr>
          </a:p>
          <a:p>
            <a:r>
              <a:rPr lang="ar-SA" sz="3600" dirty="0" smtClean="0">
                <a:cs typeface="AL-Mohanad" pitchFamily="2" charset="-78"/>
              </a:rPr>
              <a:t>فهناك مهام يجب القيام </a:t>
            </a:r>
            <a:r>
              <a:rPr lang="ar-SA" sz="3600" dirty="0" err="1" smtClean="0">
                <a:cs typeface="AL-Mohanad" pitchFamily="2" charset="-78"/>
              </a:rPr>
              <a:t>بها .</a:t>
            </a:r>
            <a:endParaRPr lang="ar-SA" sz="3600" dirty="0" smtClean="0">
              <a:cs typeface="AL-Mohanad" pitchFamily="2" charset="-78"/>
            </a:endParaRPr>
          </a:p>
          <a:p>
            <a:r>
              <a:rPr lang="ar-SA" sz="3600" dirty="0" smtClean="0">
                <a:cs typeface="AL-Mohanad" pitchFamily="2" charset="-78"/>
              </a:rPr>
              <a:t>وأخرى ينبغي القيام بها.</a:t>
            </a:r>
          </a:p>
          <a:p>
            <a:r>
              <a:rPr lang="ar-SA" sz="3600" dirty="0" smtClean="0">
                <a:cs typeface="AL-Mohanad" pitchFamily="2" charset="-78"/>
              </a:rPr>
              <a:t> وأشياء من الممكن </a:t>
            </a:r>
            <a:r>
              <a:rPr lang="ar-SA" sz="3600" dirty="0" err="1" smtClean="0">
                <a:cs typeface="AL-Mohanad" pitchFamily="2" charset="-78"/>
              </a:rPr>
              <a:t>تأجيلها .</a:t>
            </a:r>
            <a:endParaRPr lang="ar-SA" sz="3600" dirty="0" smtClean="0">
              <a:cs typeface="AL-Mohanad" pitchFamily="2" charset="-78"/>
            </a:endParaRPr>
          </a:p>
          <a:p>
            <a:r>
              <a:rPr lang="ar-SA" sz="3600" dirty="0" smtClean="0">
                <a:cs typeface="AL-Mohanad" pitchFamily="2" charset="-78"/>
              </a:rPr>
              <a:t>وأخرى لا ترتبط </a:t>
            </a:r>
            <a:r>
              <a:rPr lang="ar-SA" sz="3600" dirty="0" err="1" smtClean="0">
                <a:cs typeface="AL-Mohanad" pitchFamily="2" charset="-78"/>
              </a:rPr>
              <a:t>بالأهداف </a:t>
            </a:r>
            <a:r>
              <a:rPr lang="ar-SA" sz="3600" dirty="0" smtClean="0">
                <a:cs typeface="AL-Mohanad" pitchFamily="2" charset="-78"/>
              </a:rPr>
              <a:t>.</a:t>
            </a:r>
          </a:p>
          <a:p>
            <a:r>
              <a:rPr lang="ar-SA" sz="3600" dirty="0" smtClean="0">
                <a:cs typeface="AL-Mohanad" pitchFamily="2" charset="-78"/>
              </a:rPr>
              <a:t>وأخرى من الممكن تفويضها لشخص آخر.</a:t>
            </a:r>
          </a:p>
          <a:p>
            <a:endParaRPr lang="ar-SA" sz="3600" dirty="0">
              <a:cs typeface="AL-Mohanad" pitchFamily="2" charset="-78"/>
            </a:endParaRPr>
          </a:p>
        </p:txBody>
      </p:sp>
      <p:pic>
        <p:nvPicPr>
          <p:cNvPr id="4" name="صورة 3" descr="imagesCAEENH2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1584176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5a59a16cb3d75f15082a0c71d17ca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712968" cy="6192688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67544" y="4149080"/>
            <a:ext cx="55446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>
                <a:cs typeface="Al-Hadith1" pitchFamily="2" charset="-78"/>
              </a:rPr>
              <a:t>مهارات ترتيب الأولويات </a:t>
            </a:r>
            <a:endParaRPr lang="en-US" sz="4800" dirty="0" smtClean="0">
              <a:cs typeface="Al-Hadith1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14438" y="764705"/>
            <a:ext cx="711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5400" b="1" dirty="0">
                <a:solidFill>
                  <a:srgbClr val="C00000"/>
                </a:solidFill>
                <a:cs typeface="AL-Mateen" pitchFamily="2" charset="-78"/>
              </a:rPr>
              <a:t>هام وعاجل</a:t>
            </a:r>
            <a:r>
              <a:rPr lang="en-US" sz="5400" dirty="0">
                <a:solidFill>
                  <a:srgbClr val="C00000"/>
                </a:solidFill>
                <a:cs typeface="AL-Mateen" pitchFamily="2" charset="-78"/>
              </a:rPr>
              <a:t>:</a:t>
            </a:r>
          </a:p>
          <a:p>
            <a:r>
              <a:rPr lang="ar-SA" sz="2000" dirty="0">
                <a:cs typeface="AL-Mateen" pitchFamily="2" charset="-78"/>
              </a:rPr>
              <a:t>وهي المهام التي يجب انجازها فوراً في المستقبل القريب نظراً لما يترتب على تأخيرها من عواقب وخيمة أو ارتباط تنفيذها بموعد محدد</a:t>
            </a:r>
            <a:r>
              <a:rPr lang="en-US" sz="2000" dirty="0">
                <a:cs typeface="AL-Mateen" pitchFamily="2" charset="-78"/>
              </a:rPr>
              <a:t>.</a:t>
            </a:r>
          </a:p>
          <a:p>
            <a:r>
              <a:rPr lang="en-US" sz="2000" dirty="0">
                <a:cs typeface="Traditional Arabic" pitchFamily="2" charset="-78"/>
              </a:rPr>
              <a:t>…………………………………( 1</a:t>
            </a:r>
            <a:endParaRPr lang="ar-SA" sz="2000" dirty="0">
              <a:cs typeface="Traditional Arabic" pitchFamily="2" charset="-78"/>
            </a:endParaRPr>
          </a:p>
          <a:p>
            <a:r>
              <a:rPr lang="en-US" sz="2000" dirty="0">
                <a:cs typeface="Traditional Arabic" pitchFamily="2" charset="-78"/>
              </a:rPr>
              <a:t>…………………………………( 2</a:t>
            </a:r>
          </a:p>
          <a:p>
            <a:r>
              <a:rPr lang="en-US" sz="2000" dirty="0">
                <a:cs typeface="Traditional Arabic" pitchFamily="2" charset="-78"/>
              </a:rPr>
              <a:t>…………………………………( 3</a:t>
            </a:r>
          </a:p>
        </p:txBody>
      </p:sp>
      <p:sp>
        <p:nvSpPr>
          <p:cNvPr id="56323" name="مستطيل 3"/>
          <p:cNvSpPr>
            <a:spLocks noChangeArrowheads="1"/>
          </p:cNvSpPr>
          <p:nvPr/>
        </p:nvSpPr>
        <p:spPr bwMode="auto">
          <a:xfrm>
            <a:off x="928688" y="3573017"/>
            <a:ext cx="74295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00FF"/>
                </a:solidFill>
                <a:cs typeface="AL-Mateen" pitchFamily="2" charset="-78"/>
              </a:rPr>
              <a:t>هام ولكن غير مستعجل</a:t>
            </a:r>
            <a:endParaRPr lang="en-US" sz="4000" b="1" dirty="0">
              <a:solidFill>
                <a:srgbClr val="0000FF"/>
              </a:solidFill>
              <a:cs typeface="AL-Mateen" pitchFamily="2" charset="-78"/>
            </a:endParaRPr>
          </a:p>
          <a:p>
            <a:r>
              <a:rPr lang="ar-SA" dirty="0">
                <a:cs typeface="AL-Mateen" pitchFamily="2" charset="-78"/>
              </a:rPr>
              <a:t>أعمال/ مهام ذات أولوية في حد ذاتها ولكنها ليست ملحة للفصل فيها لحظة وجودها</a:t>
            </a:r>
            <a:endParaRPr lang="en-US" dirty="0">
              <a:cs typeface="AL-Mateen" pitchFamily="2" charset="-78"/>
            </a:endParaRPr>
          </a:p>
          <a:p>
            <a:r>
              <a:rPr lang="en-US" sz="2000" dirty="0">
                <a:cs typeface="Traditional Arabic" pitchFamily="2" charset="-78"/>
              </a:rPr>
              <a:t>…………………………………( 1</a:t>
            </a:r>
            <a:endParaRPr lang="ar-SA" sz="2000" dirty="0">
              <a:cs typeface="Traditional Arabic" pitchFamily="2" charset="-78"/>
            </a:endParaRPr>
          </a:p>
          <a:p>
            <a:r>
              <a:rPr lang="en-US" sz="2000" dirty="0">
                <a:cs typeface="Traditional Arabic" pitchFamily="2" charset="-78"/>
              </a:rPr>
              <a:t>…………………………………( 2</a:t>
            </a:r>
          </a:p>
          <a:p>
            <a:r>
              <a:rPr lang="en-US" sz="2000" dirty="0">
                <a:cs typeface="Traditional Arabic" pitchFamily="2" charset="-78"/>
              </a:rPr>
              <a:t>…………………………………( 3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43063" y="2357438"/>
            <a:ext cx="7010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>
                <a:solidFill>
                  <a:srgbClr val="006600"/>
                </a:solidFill>
                <a:cs typeface="AL-Mateen" pitchFamily="2" charset="-78"/>
              </a:rPr>
              <a:t>أعمال هامشية</a:t>
            </a:r>
            <a:endParaRPr lang="en-US" sz="3200">
              <a:solidFill>
                <a:srgbClr val="006600"/>
              </a:solidFill>
              <a:cs typeface="AL-Mateen" pitchFamily="2" charset="-78"/>
            </a:endParaRPr>
          </a:p>
          <a:p>
            <a:r>
              <a:rPr lang="en-US" sz="2000">
                <a:cs typeface="AL-Mateen" pitchFamily="2" charset="-78"/>
              </a:rPr>
              <a:t> </a:t>
            </a:r>
            <a:r>
              <a:rPr lang="ar-SA" sz="2000">
                <a:cs typeface="AL-Mateen" pitchFamily="2" charset="-78"/>
              </a:rPr>
              <a:t>أعمال/ مهام ليس من الضروري انجازها على الرغم من وجودها</a:t>
            </a:r>
            <a:r>
              <a:rPr lang="en-US" sz="2000">
                <a:cs typeface="AL-Mateen" pitchFamily="2" charset="-78"/>
              </a:rPr>
              <a:t>.</a:t>
            </a:r>
          </a:p>
          <a:p>
            <a:r>
              <a:rPr lang="en-US" sz="1800">
                <a:cs typeface="Traditional Arabic" pitchFamily="2" charset="-78"/>
              </a:rPr>
              <a:t>…………………………………( 1</a:t>
            </a:r>
            <a:endParaRPr lang="ar-SA" sz="1800">
              <a:cs typeface="Traditional Arabic" pitchFamily="2" charset="-78"/>
            </a:endParaRPr>
          </a:p>
          <a:p>
            <a:r>
              <a:rPr lang="en-US" sz="1800">
                <a:cs typeface="Traditional Arabic" pitchFamily="2" charset="-78"/>
              </a:rPr>
              <a:t>…………………………………( 2</a:t>
            </a:r>
          </a:p>
          <a:p>
            <a:r>
              <a:rPr lang="en-US" sz="1800">
                <a:cs typeface="Traditional Arabic" pitchFamily="2" charset="-78"/>
              </a:rPr>
              <a:t>…………………………………( 3</a:t>
            </a:r>
          </a:p>
        </p:txBody>
      </p:sp>
      <p:sp>
        <p:nvSpPr>
          <p:cNvPr id="57347" name="مستطيل 4"/>
          <p:cNvSpPr>
            <a:spLocks noChangeArrowheads="1"/>
          </p:cNvSpPr>
          <p:nvPr/>
        </p:nvSpPr>
        <p:spPr bwMode="auto">
          <a:xfrm>
            <a:off x="714375" y="214313"/>
            <a:ext cx="7858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>
                <a:solidFill>
                  <a:srgbClr val="AC7F00"/>
                </a:solidFill>
                <a:cs typeface="AL-Mateen" pitchFamily="2" charset="-78"/>
              </a:rPr>
              <a:t>عاجل ولكن ليس هام</a:t>
            </a:r>
            <a:endParaRPr lang="en-US" sz="3600">
              <a:solidFill>
                <a:srgbClr val="AC7F00"/>
              </a:solidFill>
              <a:cs typeface="AL-Mateen" pitchFamily="2" charset="-78"/>
            </a:endParaRPr>
          </a:p>
          <a:p>
            <a:r>
              <a:rPr lang="en-US" sz="2000">
                <a:cs typeface="AL-Mateen" pitchFamily="2" charset="-78"/>
              </a:rPr>
              <a:t> </a:t>
            </a:r>
            <a:r>
              <a:rPr lang="ar-SA" sz="2000">
                <a:cs typeface="AL-Mateen" pitchFamily="2" charset="-78"/>
              </a:rPr>
              <a:t>وهي الأعمال التي تقتضي العناية الفورية رغم أنها لا تعتبر ذات أولوية قصوى</a:t>
            </a:r>
            <a:endParaRPr lang="en-US" sz="2000">
              <a:cs typeface="AL-Mateen" pitchFamily="2" charset="-78"/>
            </a:endParaRPr>
          </a:p>
          <a:p>
            <a:r>
              <a:rPr lang="en-US" sz="2000">
                <a:cs typeface="Traditional Arabic" pitchFamily="2" charset="-78"/>
              </a:rPr>
              <a:t>…………………………………( 1</a:t>
            </a:r>
            <a:endParaRPr lang="ar-SA" sz="2000">
              <a:cs typeface="Traditional Arabic" pitchFamily="2" charset="-78"/>
            </a:endParaRPr>
          </a:p>
          <a:p>
            <a:r>
              <a:rPr lang="en-US" sz="2000">
                <a:cs typeface="Traditional Arabic" pitchFamily="2" charset="-78"/>
              </a:rPr>
              <a:t>…………………………………( 2</a:t>
            </a:r>
          </a:p>
          <a:p>
            <a:r>
              <a:rPr lang="en-US" sz="2000">
                <a:cs typeface="Traditional Arabic" pitchFamily="2" charset="-78"/>
              </a:rPr>
              <a:t>…………………………………( 3</a:t>
            </a:r>
          </a:p>
        </p:txBody>
      </p:sp>
      <p:sp>
        <p:nvSpPr>
          <p:cNvPr id="57348" name="مستطيل 5"/>
          <p:cNvSpPr>
            <a:spLocks noChangeArrowheads="1"/>
          </p:cNvSpPr>
          <p:nvPr/>
        </p:nvSpPr>
        <p:spPr bwMode="auto">
          <a:xfrm>
            <a:off x="1143000" y="4071938"/>
            <a:ext cx="74295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>
                <a:solidFill>
                  <a:srgbClr val="990033"/>
                </a:solidFill>
                <a:cs typeface="Traditional Arabic" pitchFamily="2" charset="-78"/>
              </a:rPr>
              <a:t>الوقت المهدر</a:t>
            </a:r>
            <a:endParaRPr lang="en-US" sz="4000">
              <a:solidFill>
                <a:srgbClr val="990033"/>
              </a:solidFill>
              <a:cs typeface="Traditional Arabic" pitchFamily="2" charset="-78"/>
            </a:endParaRPr>
          </a:p>
          <a:p>
            <a:r>
              <a:rPr lang="en-US">
                <a:cs typeface="AL-Mateen" pitchFamily="2" charset="-78"/>
              </a:rPr>
              <a:t> </a:t>
            </a:r>
            <a:r>
              <a:rPr lang="ar-SA">
                <a:cs typeface="AL-Mateen" pitchFamily="2" charset="-78"/>
              </a:rPr>
              <a:t>الأعمال/ المهام التي تندم على الوقت الذي اهدرته في انجازها والتي ليس لها مردود او نتائج ايجابية</a:t>
            </a:r>
            <a:r>
              <a:rPr lang="en-US">
                <a:cs typeface="AL-Mateen" pitchFamily="2" charset="-78"/>
              </a:rPr>
              <a:t>.</a:t>
            </a:r>
          </a:p>
          <a:p>
            <a:r>
              <a:rPr lang="en-US" sz="2000">
                <a:cs typeface="Traditional Arabic" pitchFamily="2" charset="-78"/>
              </a:rPr>
              <a:t>…………………………………( 1</a:t>
            </a:r>
            <a:endParaRPr lang="ar-SA" sz="2000">
              <a:cs typeface="Traditional Arabic" pitchFamily="2" charset="-78"/>
            </a:endParaRPr>
          </a:p>
          <a:p>
            <a:r>
              <a:rPr lang="en-US" sz="2000">
                <a:cs typeface="Traditional Arabic" pitchFamily="2" charset="-78"/>
              </a:rPr>
              <a:t>…………………………………( 2</a:t>
            </a:r>
          </a:p>
          <a:p>
            <a:r>
              <a:rPr lang="en-US" sz="2000">
                <a:cs typeface="Traditional Arabic" pitchFamily="2" charset="-78"/>
              </a:rPr>
              <a:t>…………………………………( 3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117061" y="1066800"/>
            <a:ext cx="2839239" cy="563231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3600" dirty="0">
                <a:solidFill>
                  <a:srgbClr val="CC3300"/>
                </a:solidFill>
                <a:cs typeface="AL-Mateen" pitchFamily="2" charset="-78"/>
              </a:rPr>
              <a:t>(مصفوفة </a:t>
            </a:r>
            <a:r>
              <a:rPr lang="ar-SA" sz="3600" dirty="0" smtClean="0">
                <a:solidFill>
                  <a:srgbClr val="CC3300"/>
                </a:solidFill>
                <a:cs typeface="AL-Mateen" pitchFamily="2" charset="-78"/>
              </a:rPr>
              <a:t>الأولويات</a:t>
            </a:r>
            <a:r>
              <a:rPr lang="ar-SA" sz="3600" dirty="0" err="1" smtClean="0">
                <a:solidFill>
                  <a:srgbClr val="CC3300"/>
                </a:solidFill>
                <a:cs typeface="AL-Mateen" pitchFamily="2" charset="-78"/>
              </a:rPr>
              <a:t>)</a:t>
            </a:r>
            <a:endParaRPr lang="ar-SA" sz="3600" dirty="0">
              <a:solidFill>
                <a:srgbClr val="CC3300"/>
              </a:solidFill>
              <a:cs typeface="AL-Mateen" pitchFamily="2" charset="-78"/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923928" y="2235200"/>
            <a:ext cx="3240359" cy="2162175"/>
          </a:xfrm>
          <a:prstGeom prst="rect">
            <a:avLst/>
          </a:prstGeom>
          <a:solidFill>
            <a:srgbClr val="C000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ct val="20000"/>
              </a:spcBef>
            </a:pPr>
            <a:r>
              <a:rPr lang="ar-SA" sz="2400" b="1" dirty="0">
                <a:solidFill>
                  <a:schemeClr val="bg1"/>
                </a:solidFill>
                <a:cs typeface="AL-Mohanad Bold" pitchFamily="2" charset="-78"/>
              </a:rPr>
              <a:t>المربع </a:t>
            </a:r>
            <a:r>
              <a:rPr lang="ar-SA" sz="2400" b="1" dirty="0" err="1">
                <a:solidFill>
                  <a:schemeClr val="bg1"/>
                </a:solidFill>
                <a:cs typeface="AL-Mohanad Bold" pitchFamily="2" charset="-78"/>
              </a:rPr>
              <a:t>الأول:</a:t>
            </a:r>
            <a:endParaRPr lang="ar-SA" sz="2400" b="1" dirty="0">
              <a:solidFill>
                <a:schemeClr val="bg1"/>
              </a:solidFill>
              <a:cs typeface="AL-Mohanad Bold" pitchFamily="2" charset="-78"/>
            </a:endParaRPr>
          </a:p>
          <a:p>
            <a:pPr>
              <a:spcBef>
                <a:spcPct val="20000"/>
              </a:spcBef>
            </a:pPr>
            <a:r>
              <a:rPr lang="ar-SA" sz="2400" b="1" dirty="0">
                <a:solidFill>
                  <a:schemeClr val="bg1"/>
                </a:solidFill>
                <a:cs typeface="AL-Mohanad Bold" pitchFamily="2" charset="-78"/>
              </a:rPr>
              <a:t>ـ أزمات</a:t>
            </a:r>
          </a:p>
          <a:p>
            <a:pPr>
              <a:spcBef>
                <a:spcPct val="20000"/>
              </a:spcBef>
            </a:pPr>
            <a:r>
              <a:rPr lang="ar-SA" sz="2400" b="1" dirty="0">
                <a:solidFill>
                  <a:schemeClr val="bg1"/>
                </a:solidFill>
                <a:cs typeface="AL-Mohanad Bold" pitchFamily="2" charset="-78"/>
              </a:rPr>
              <a:t>ـ مشكلات ضاغطة </a:t>
            </a:r>
          </a:p>
          <a:p>
            <a:pPr>
              <a:spcBef>
                <a:spcPct val="20000"/>
              </a:spcBef>
            </a:pPr>
            <a:r>
              <a:rPr lang="ar-SA" sz="2400" b="1" dirty="0">
                <a:solidFill>
                  <a:schemeClr val="bg1"/>
                </a:solidFill>
                <a:cs typeface="AL-Mohanad Bold" pitchFamily="2" charset="-78"/>
              </a:rPr>
              <a:t>ـ مشروعات ذات وقت محدد</a:t>
            </a:r>
          </a:p>
          <a:p>
            <a:pPr>
              <a:spcBef>
                <a:spcPct val="20000"/>
              </a:spcBef>
            </a:pPr>
            <a:r>
              <a:rPr lang="ar-SA" sz="2400" b="1" dirty="0">
                <a:solidFill>
                  <a:schemeClr val="bg1"/>
                </a:solidFill>
                <a:cs typeface="AL-Mohanad Bold" pitchFamily="2" charset="-78"/>
              </a:rPr>
              <a:t>ـ </a:t>
            </a:r>
            <a:r>
              <a:rPr lang="ar-SA" sz="2400" b="1" dirty="0" err="1">
                <a:solidFill>
                  <a:schemeClr val="bg1"/>
                </a:solidFill>
                <a:cs typeface="AL-Mohanad Bold" pitchFamily="2" charset="-78"/>
              </a:rPr>
              <a:t>اجتماعات ...</a:t>
            </a:r>
            <a:r>
              <a:rPr lang="ar-SA" sz="2400" b="1" dirty="0">
                <a:solidFill>
                  <a:schemeClr val="bg1"/>
                </a:solidFill>
                <a:cs typeface="AL-Mohanad Bold" pitchFamily="2" charset="-78"/>
              </a:rPr>
              <a:t> الخ </a:t>
            </a:r>
            <a:endParaRPr lang="en-US" sz="24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58377" name="Line 14"/>
          <p:cNvSpPr>
            <a:spLocks noChangeShapeType="1"/>
          </p:cNvSpPr>
          <p:nvPr/>
        </p:nvSpPr>
        <p:spPr bwMode="auto">
          <a:xfrm>
            <a:off x="2143125" y="2235200"/>
            <a:ext cx="5241925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58378" name="Line 15"/>
          <p:cNvSpPr>
            <a:spLocks noChangeShapeType="1"/>
          </p:cNvSpPr>
          <p:nvPr/>
        </p:nvSpPr>
        <p:spPr bwMode="auto">
          <a:xfrm>
            <a:off x="2143125" y="4397375"/>
            <a:ext cx="5241925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58379" name="Line 16"/>
          <p:cNvSpPr>
            <a:spLocks noChangeShapeType="1"/>
          </p:cNvSpPr>
          <p:nvPr/>
        </p:nvSpPr>
        <p:spPr bwMode="auto">
          <a:xfrm>
            <a:off x="2143125" y="6310313"/>
            <a:ext cx="5241925" cy="0"/>
          </a:xfrm>
          <a:prstGeom prst="line">
            <a:avLst/>
          </a:prstGeom>
          <a:noFill/>
          <a:ln w="28575" cap="sq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58380" name="Line 17"/>
          <p:cNvSpPr>
            <a:spLocks noChangeShapeType="1"/>
          </p:cNvSpPr>
          <p:nvPr/>
        </p:nvSpPr>
        <p:spPr bwMode="auto">
          <a:xfrm>
            <a:off x="2143125" y="1752600"/>
            <a:ext cx="0" cy="4557713"/>
          </a:xfrm>
          <a:prstGeom prst="line">
            <a:avLst/>
          </a:prstGeom>
          <a:noFill/>
          <a:ln w="28575" cap="sq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58381" name="Line 18"/>
          <p:cNvSpPr>
            <a:spLocks noChangeShapeType="1"/>
          </p:cNvSpPr>
          <p:nvPr/>
        </p:nvSpPr>
        <p:spPr bwMode="auto">
          <a:xfrm>
            <a:off x="3923928" y="1752600"/>
            <a:ext cx="0" cy="4557713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grpSp>
        <p:nvGrpSpPr>
          <p:cNvPr id="22" name="مجموعة 21"/>
          <p:cNvGrpSpPr/>
          <p:nvPr/>
        </p:nvGrpSpPr>
        <p:grpSpPr>
          <a:xfrm>
            <a:off x="611561" y="1752600"/>
            <a:ext cx="8064896" cy="4557713"/>
            <a:chOff x="2143125" y="1752600"/>
            <a:chExt cx="5241925" cy="4557713"/>
          </a:xfrm>
        </p:grpSpPr>
        <p:sp>
          <p:nvSpPr>
            <p:cNvPr id="29700" name="Rectangle 5"/>
            <p:cNvSpPr>
              <a:spLocks noChangeArrowheads="1"/>
            </p:cNvSpPr>
            <p:nvPr/>
          </p:nvSpPr>
          <p:spPr bwMode="auto">
            <a:xfrm>
              <a:off x="4291013" y="4397375"/>
              <a:ext cx="2149475" cy="19129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المربع </a:t>
              </a:r>
              <a:r>
                <a:rPr lang="ar-SA" sz="2400" b="1" dirty="0" err="1">
                  <a:solidFill>
                    <a:schemeClr val="bg1"/>
                  </a:solidFill>
                  <a:cs typeface="AL-Mohanad Bold" pitchFamily="2" charset="-78"/>
                </a:rPr>
                <a:t>الثالث:</a:t>
              </a:r>
              <a:endParaRPr lang="ar-SA" sz="2400" b="1" dirty="0">
                <a:solidFill>
                  <a:schemeClr val="bg1"/>
                </a:solidFill>
                <a:cs typeface="AL-Mohanad Bold" pitchFamily="2" charset="-78"/>
              </a:endParaRPr>
            </a:p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ـ مكالمات هاتفية</a:t>
              </a:r>
            </a:p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ـ مقاطعات</a:t>
              </a:r>
            </a:p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ـ زيارات مفاجئة </a:t>
              </a:r>
              <a:r>
                <a:rPr lang="ar-SA" sz="2400" b="1" dirty="0" err="1">
                  <a:solidFill>
                    <a:schemeClr val="bg1"/>
                  </a:solidFill>
                  <a:cs typeface="AL-Mohanad Bold" pitchFamily="2" charset="-78"/>
                </a:rPr>
                <a:t>لك ...</a:t>
              </a: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 الخ </a:t>
              </a:r>
              <a:endParaRPr lang="en-US" sz="2400" b="1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29701" name="Rectangle 6"/>
            <p:cNvSpPr>
              <a:spLocks noChangeArrowheads="1"/>
            </p:cNvSpPr>
            <p:nvPr/>
          </p:nvSpPr>
          <p:spPr bwMode="auto">
            <a:xfrm>
              <a:off x="2143125" y="4397375"/>
              <a:ext cx="2147888" cy="1912938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المربع </a:t>
              </a:r>
              <a:r>
                <a:rPr lang="ar-SA" sz="2400" b="1" dirty="0" err="1">
                  <a:solidFill>
                    <a:schemeClr val="bg1"/>
                  </a:solidFill>
                  <a:cs typeface="AL-Mohanad Bold" pitchFamily="2" charset="-78"/>
                </a:rPr>
                <a:t>الرابع:</a:t>
              </a:r>
              <a:endParaRPr lang="ar-SA" sz="2400" b="1" dirty="0">
                <a:solidFill>
                  <a:schemeClr val="bg1"/>
                </a:solidFill>
                <a:cs typeface="AL-Mohanad Bold" pitchFamily="2" charset="-78"/>
              </a:endParaRPr>
            </a:p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ـ روتينيات غير هامة</a:t>
              </a:r>
            </a:p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ـ ثرثرة</a:t>
              </a:r>
            </a:p>
            <a:p>
              <a:pPr>
                <a:spcBef>
                  <a:spcPct val="20000"/>
                </a:spcBef>
              </a:pP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ـ مشاهدة </a:t>
              </a:r>
              <a:r>
                <a:rPr lang="ar-SA" sz="2400" b="1" dirty="0" err="1">
                  <a:solidFill>
                    <a:schemeClr val="bg1"/>
                  </a:solidFill>
                  <a:cs typeface="AL-Mohanad Bold" pitchFamily="2" charset="-78"/>
                </a:rPr>
                <a:t>تلفاز      ...</a:t>
              </a: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 الخ</a:t>
              </a:r>
              <a:endParaRPr lang="en-US" sz="2400" b="1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29704" name="Rectangle 9"/>
            <p:cNvSpPr>
              <a:spLocks noChangeArrowheads="1"/>
            </p:cNvSpPr>
            <p:nvPr/>
          </p:nvSpPr>
          <p:spPr bwMode="auto">
            <a:xfrm>
              <a:off x="2143125" y="2235200"/>
              <a:ext cx="2147888" cy="216217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</a:pPr>
              <a:r>
                <a:rPr lang="ar-SA" sz="2000" b="1" dirty="0">
                  <a:solidFill>
                    <a:schemeClr val="bg1"/>
                  </a:solidFill>
                  <a:cs typeface="AL-Mohanad Bold" pitchFamily="2" charset="-78"/>
                </a:rPr>
                <a:t>المربع </a:t>
              </a:r>
              <a:r>
                <a:rPr lang="ar-SA" sz="2000" b="1" dirty="0" err="1">
                  <a:solidFill>
                    <a:schemeClr val="bg1"/>
                  </a:solidFill>
                  <a:cs typeface="AL-Mohanad Bold" pitchFamily="2" charset="-78"/>
                </a:rPr>
                <a:t>الثاني:</a:t>
              </a:r>
              <a:endParaRPr lang="ar-SA" sz="2000" b="1" dirty="0">
                <a:solidFill>
                  <a:schemeClr val="bg1"/>
                </a:solidFill>
                <a:cs typeface="AL-Mohanad Bold" pitchFamily="2" charset="-78"/>
              </a:endParaRPr>
            </a:p>
            <a:p>
              <a:pPr>
                <a:spcBef>
                  <a:spcPct val="20000"/>
                </a:spcBef>
              </a:pPr>
              <a:r>
                <a:rPr lang="ar-SA" sz="2000" b="1" dirty="0">
                  <a:solidFill>
                    <a:schemeClr val="bg1"/>
                  </a:solidFill>
                  <a:cs typeface="AL-Mohanad Bold" pitchFamily="2" charset="-78"/>
                </a:rPr>
                <a:t>ـ تخطيط للمستقبل</a:t>
              </a:r>
            </a:p>
            <a:p>
              <a:pPr>
                <a:spcBef>
                  <a:spcPct val="20000"/>
                </a:spcBef>
              </a:pPr>
              <a:r>
                <a:rPr lang="ar-SA" sz="2000" b="1" dirty="0">
                  <a:solidFill>
                    <a:schemeClr val="bg1"/>
                  </a:solidFill>
                  <a:cs typeface="AL-Mohanad Bold" pitchFamily="2" charset="-78"/>
                </a:rPr>
                <a:t>ـ بناء </a:t>
              </a:r>
              <a:r>
                <a:rPr lang="ar-SA" sz="2400" b="1" dirty="0">
                  <a:solidFill>
                    <a:schemeClr val="bg1"/>
                  </a:solidFill>
                  <a:cs typeface="AL-Mohanad Bold" pitchFamily="2" charset="-78"/>
                </a:rPr>
                <a:t>مهارات</a:t>
              </a:r>
              <a:endParaRPr lang="ar-SA" sz="2000" b="1" dirty="0">
                <a:solidFill>
                  <a:schemeClr val="bg1"/>
                </a:solidFill>
                <a:cs typeface="AL-Mohanad Bold" pitchFamily="2" charset="-78"/>
              </a:endParaRPr>
            </a:p>
            <a:p>
              <a:pPr>
                <a:spcBef>
                  <a:spcPct val="20000"/>
                </a:spcBef>
              </a:pPr>
              <a:r>
                <a:rPr lang="ar-SA" sz="2000" b="1" dirty="0">
                  <a:solidFill>
                    <a:schemeClr val="bg1"/>
                  </a:solidFill>
                  <a:cs typeface="AL-Mohanad Bold" pitchFamily="2" charset="-78"/>
                </a:rPr>
                <a:t>ـ ترفيه وتنمية ذاتية</a:t>
              </a:r>
            </a:p>
            <a:p>
              <a:pPr>
                <a:spcBef>
                  <a:spcPct val="20000"/>
                </a:spcBef>
              </a:pPr>
              <a:r>
                <a:rPr lang="ar-SA" sz="2000" b="1" dirty="0">
                  <a:solidFill>
                    <a:schemeClr val="bg1"/>
                  </a:solidFill>
                  <a:cs typeface="AL-Mohanad Bold" pitchFamily="2" charset="-78"/>
                </a:rPr>
                <a:t>ـ تقوية وتعزيز النفس </a:t>
              </a:r>
              <a:endParaRPr lang="en-US" sz="2000" b="1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29707" name="Rectangle 12"/>
            <p:cNvSpPr>
              <a:spLocks noChangeArrowheads="1"/>
            </p:cNvSpPr>
            <p:nvPr/>
          </p:nvSpPr>
          <p:spPr bwMode="auto">
            <a:xfrm>
              <a:off x="2143125" y="1752600"/>
              <a:ext cx="2147888" cy="482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ct val="20000"/>
                </a:spcBef>
                <a:defRPr/>
              </a:pPr>
              <a:r>
                <a:rPr lang="ar-SA" sz="2400" b="1" dirty="0">
                  <a:cs typeface="AL-Mohanad Bold" pitchFamily="2" charset="-78"/>
                </a:rPr>
                <a:t>غير عاجل</a:t>
              </a:r>
              <a:endParaRPr lang="en-US" sz="2400" b="1" dirty="0">
                <a:cs typeface="AL-Mohanad Bold" pitchFamily="2" charset="-78"/>
              </a:endParaRPr>
            </a:p>
          </p:txBody>
        </p:sp>
        <p:grpSp>
          <p:nvGrpSpPr>
            <p:cNvPr id="2" name="مجموعة 20"/>
            <p:cNvGrpSpPr>
              <a:grpSpLocks/>
            </p:cNvGrpSpPr>
            <p:nvPr/>
          </p:nvGrpSpPr>
          <p:grpSpPr bwMode="auto">
            <a:xfrm>
              <a:off x="2143125" y="1752600"/>
              <a:ext cx="5241925" cy="4557713"/>
              <a:chOff x="2143125" y="1752600"/>
              <a:chExt cx="5241925" cy="4557713"/>
            </a:xfrm>
          </p:grpSpPr>
          <p:sp>
            <p:nvSpPr>
              <p:cNvPr id="53252" name="Rectangle 4"/>
              <p:cNvSpPr>
                <a:spLocks noChangeArrowheads="1"/>
              </p:cNvSpPr>
              <p:nvPr/>
            </p:nvSpPr>
            <p:spPr bwMode="auto">
              <a:xfrm>
                <a:off x="6440488" y="4397375"/>
                <a:ext cx="944562" cy="19129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ar-SA" sz="2400" b="1" dirty="0">
                    <a:cs typeface="AL-Mohanad Bold" pitchFamily="2" charset="-78"/>
                  </a:rPr>
                  <a:t>غير مهم</a:t>
                </a:r>
                <a:endParaRPr lang="en-US" sz="2400" b="1" dirty="0">
                  <a:cs typeface="AL-Mohanad Bold" pitchFamily="2" charset="-78"/>
                </a:endParaRPr>
              </a:p>
            </p:txBody>
          </p:sp>
          <p:sp>
            <p:nvSpPr>
              <p:cNvPr id="29702" name="Rectangle 7"/>
              <p:cNvSpPr>
                <a:spLocks noChangeArrowheads="1"/>
              </p:cNvSpPr>
              <p:nvPr/>
            </p:nvSpPr>
            <p:spPr bwMode="auto">
              <a:xfrm>
                <a:off x="6440488" y="2235200"/>
                <a:ext cx="944562" cy="21621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ar-SA" sz="2400" b="1" dirty="0">
                    <a:cs typeface="AL-Mohanad Bold" pitchFamily="2" charset="-78"/>
                  </a:rPr>
                  <a:t>مهم</a:t>
                </a:r>
                <a:endParaRPr lang="en-US" sz="2400" b="1" dirty="0">
                  <a:cs typeface="AL-Mohanad Bold" pitchFamily="2" charset="-78"/>
                </a:endParaRPr>
              </a:p>
            </p:txBody>
          </p:sp>
          <p:sp>
            <p:nvSpPr>
              <p:cNvPr id="58387" name="Rectangle 10"/>
              <p:cNvSpPr>
                <a:spLocks noChangeArrowheads="1"/>
              </p:cNvSpPr>
              <p:nvPr/>
            </p:nvSpPr>
            <p:spPr bwMode="auto">
              <a:xfrm>
                <a:off x="6440488" y="1752600"/>
                <a:ext cx="944562" cy="482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ct val="20000"/>
                  </a:spcBef>
                </a:pPr>
                <a:endParaRPr lang="en-US" sz="1400" b="1">
                  <a:cs typeface="AL-Mohanad" pitchFamily="2" charset="-78"/>
                </a:endParaRPr>
              </a:p>
            </p:txBody>
          </p:sp>
          <p:sp>
            <p:nvSpPr>
              <p:cNvPr id="29706" name="Rectangle 11"/>
              <p:cNvSpPr>
                <a:spLocks noChangeArrowheads="1"/>
              </p:cNvSpPr>
              <p:nvPr/>
            </p:nvSpPr>
            <p:spPr bwMode="auto">
              <a:xfrm>
                <a:off x="4291013" y="1752600"/>
                <a:ext cx="2149475" cy="482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ar-SA" sz="2400" b="1" dirty="0">
                    <a:cs typeface="AL-Mohanad Bold" pitchFamily="2" charset="-78"/>
                  </a:rPr>
                  <a:t>عاجل</a:t>
                </a:r>
                <a:endParaRPr lang="en-US" sz="2400" b="1" dirty="0">
                  <a:cs typeface="AL-Mohanad Bold" pitchFamily="2" charset="-78"/>
                </a:endParaRPr>
              </a:p>
            </p:txBody>
          </p:sp>
          <p:sp>
            <p:nvSpPr>
              <p:cNvPr id="58389" name="Line 13"/>
              <p:cNvSpPr>
                <a:spLocks noChangeShapeType="1"/>
              </p:cNvSpPr>
              <p:nvPr/>
            </p:nvSpPr>
            <p:spPr bwMode="auto">
              <a:xfrm>
                <a:off x="2143125" y="1752600"/>
                <a:ext cx="5241925" cy="0"/>
              </a:xfrm>
              <a:prstGeom prst="line">
                <a:avLst/>
              </a:prstGeom>
              <a:noFill/>
              <a:ln w="28575" cap="sq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ar-SA"/>
              </a:p>
            </p:txBody>
          </p:sp>
        </p:grpSp>
        <p:sp>
          <p:nvSpPr>
            <p:cNvPr id="58382" name="Line 19"/>
            <p:cNvSpPr>
              <a:spLocks noChangeShapeType="1"/>
            </p:cNvSpPr>
            <p:nvPr/>
          </p:nvSpPr>
          <p:spPr bwMode="auto">
            <a:xfrm>
              <a:off x="6440488" y="1752600"/>
              <a:ext cx="0" cy="4557713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ar-SA"/>
            </a:p>
          </p:txBody>
        </p:sp>
      </p:grpSp>
      <p:sp>
        <p:nvSpPr>
          <p:cNvPr id="58383" name="Line 20"/>
          <p:cNvSpPr>
            <a:spLocks noChangeShapeType="1"/>
          </p:cNvSpPr>
          <p:nvPr/>
        </p:nvSpPr>
        <p:spPr bwMode="auto">
          <a:xfrm>
            <a:off x="7385050" y="1752600"/>
            <a:ext cx="0" cy="4557713"/>
          </a:xfrm>
          <a:prstGeom prst="line">
            <a:avLst/>
          </a:prstGeom>
          <a:noFill/>
          <a:ln w="28575" cap="sq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6215063" y="5715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ar-SA" sz="3600" b="1" dirty="0">
                <a:cs typeface="mohammad bold art 1" pitchFamily="2" charset="-78"/>
              </a:rPr>
              <a:t> ترتيب الأولويـــات</a:t>
            </a:r>
            <a:endParaRPr lang="en-US" sz="3600" b="1" dirty="0">
              <a:cs typeface="mohammad bold art 1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5326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2188" y="4071938"/>
            <a:ext cx="3124200" cy="2500312"/>
            <a:chOff x="661" y="2400"/>
            <a:chExt cx="1968" cy="1680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661" y="2400"/>
              <a:ext cx="1968" cy="1680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0" hangingPunct="0">
                <a:defRPr/>
              </a:pPr>
              <a:r>
                <a:rPr lang="ar-SA" altLang="en-US" sz="4400" dirty="0">
                  <a:solidFill>
                    <a:schemeClr val="accent3"/>
                  </a:solidFill>
                  <a:cs typeface="AL-Mohanad Bold" pitchFamily="2" charset="-78"/>
                </a:rPr>
                <a:t>النتائج :</a:t>
              </a:r>
              <a:endParaRPr lang="en-US" altLang="en-US" sz="4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800" dirty="0">
                  <a:solidFill>
                    <a:schemeClr val="accent3"/>
                  </a:solidFill>
                  <a:cs typeface="AL-Mohanad Bold" pitchFamily="2" charset="-78"/>
                </a:rPr>
                <a:t>انعدام كامل للمسؤولية</a:t>
              </a:r>
              <a:endParaRPr lang="en-US" altLang="en-US" sz="28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800" dirty="0">
                  <a:solidFill>
                    <a:schemeClr val="accent3"/>
                  </a:solidFill>
                  <a:cs typeface="AL-Mohanad Bold" pitchFamily="2" charset="-78"/>
                </a:rPr>
                <a:t>الاعتماد على الآخرين</a:t>
              </a:r>
              <a:endParaRPr lang="en-US" altLang="en-US" sz="28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800" dirty="0">
                  <a:solidFill>
                    <a:schemeClr val="accent3"/>
                  </a:solidFill>
                  <a:cs typeface="AL-Mohanad Bold" pitchFamily="2" charset="-78"/>
                </a:rPr>
                <a:t>محطم نفسياً</a:t>
              </a:r>
              <a:endParaRPr lang="en-US" altLang="en-US" sz="28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defRPr/>
              </a:pPr>
              <a:endParaRPr lang="en-US" altLang="en-US" sz="28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defRPr/>
              </a:pPr>
              <a:endParaRPr lang="en-US" altLang="en-US" sz="2800" dirty="0">
                <a:solidFill>
                  <a:schemeClr val="accent3"/>
                </a:solidFill>
                <a:cs typeface="AL-Mohanad Bold" pitchFamily="2" charset="-78"/>
              </a:endParaRPr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2336" y="3750"/>
              <a:ext cx="293" cy="279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altLang="en-US" b="1">
                  <a:solidFill>
                    <a:schemeClr val="accent3"/>
                  </a:solidFill>
                  <a:cs typeface="AL-Mohanad Bold" pitchFamily="2" charset="-78"/>
                </a:rPr>
                <a:t>4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286250" y="1574800"/>
            <a:ext cx="3284538" cy="2354263"/>
            <a:chOff x="2725" y="672"/>
            <a:chExt cx="2016" cy="1632"/>
          </a:xfrm>
          <a:solidFill>
            <a:srgbClr val="FFFF00"/>
          </a:solidFill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725" y="672"/>
              <a:ext cx="2016" cy="1632"/>
            </a:xfrm>
            <a:prstGeom prst="rect">
              <a:avLst/>
            </a:prstGeom>
            <a:grp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0" hangingPunct="0">
                <a:defRPr/>
              </a:pPr>
              <a:r>
                <a:rPr lang="ar-SA" altLang="en-US" sz="4000" dirty="0">
                  <a:solidFill>
                    <a:schemeClr val="accent3"/>
                  </a:solidFill>
                  <a:cs typeface="AL-Mohanad Bold" pitchFamily="2" charset="-78"/>
                </a:rPr>
                <a:t>النتائج :</a:t>
              </a:r>
              <a:endParaRPr lang="en-US" altLang="en-US" sz="40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ضغط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احتراق كامل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إدارة أزمات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يطفئ النيران دائماً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2725" y="1974"/>
              <a:ext cx="293" cy="281"/>
            </a:xfrm>
            <a:prstGeom prst="ellipse">
              <a:avLst/>
            </a:prstGeom>
            <a:grp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altLang="en-US" b="1" dirty="0">
                  <a:solidFill>
                    <a:schemeClr val="accent3"/>
                  </a:solidFill>
                  <a:cs typeface="AL-Mohanad Bold" pitchFamily="2" charset="-78"/>
                </a:rPr>
                <a:t>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68788" y="4071938"/>
            <a:ext cx="3200400" cy="2500312"/>
            <a:chOff x="2725" y="2400"/>
            <a:chExt cx="2016" cy="1680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725" y="2400"/>
              <a:ext cx="2016" cy="168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0" hangingPunct="0">
                <a:defRPr/>
              </a:pPr>
              <a:r>
                <a:rPr lang="ar-SA" altLang="en-US" sz="4000" dirty="0">
                  <a:solidFill>
                    <a:schemeClr val="accent3"/>
                  </a:solidFill>
                  <a:cs typeface="AL-Mohanad Bold" pitchFamily="2" charset="-78"/>
                </a:rPr>
                <a:t>النتائج :</a:t>
              </a:r>
              <a:endParaRPr lang="en-US" altLang="en-US" sz="40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تركيز  قصير الأمد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إدارة أزمات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يشعر أنه ضحية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علاقات ضحلة أو محطمة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defRPr/>
              </a:pP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defRPr/>
              </a:pP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2725" y="3750"/>
              <a:ext cx="293" cy="297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altLang="en-US" b="1">
                  <a:solidFill>
                    <a:schemeClr val="accent3"/>
                  </a:solidFill>
                  <a:cs typeface="AL-Mohanad Bold" pitchFamily="2" charset="-78"/>
                </a:rPr>
                <a:t>3</a:t>
              </a:r>
            </a:p>
          </p:txBody>
        </p:sp>
      </p:grpSp>
      <p:grpSp>
        <p:nvGrpSpPr>
          <p:cNvPr id="5" name="مجموعة 17"/>
          <p:cNvGrpSpPr>
            <a:grpSpLocks/>
          </p:cNvGrpSpPr>
          <p:nvPr/>
        </p:nvGrpSpPr>
        <p:grpSpPr bwMode="auto">
          <a:xfrm>
            <a:off x="1025525" y="785813"/>
            <a:ext cx="7281863" cy="5786437"/>
            <a:chOff x="1025525" y="285750"/>
            <a:chExt cx="7282232" cy="578631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1025525" y="285750"/>
              <a:ext cx="3073556" cy="71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ar-SA" altLang="en-US" sz="4000">
                  <a:solidFill>
                    <a:srgbClr val="FF3300"/>
                  </a:solidFill>
                  <a:cs typeface="AL-Mohanad Bold" pitchFamily="2" charset="-78"/>
                </a:rPr>
                <a:t>غير عاجل</a:t>
              </a:r>
              <a:endParaRPr lang="en-US" altLang="en-US" sz="1600">
                <a:cs typeface="AL-Mohanad Bold" pitchFamily="2" charset="-78"/>
              </a:endParaRP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4286415" y="285750"/>
              <a:ext cx="3149760" cy="71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ar-SA" altLang="en-US" sz="4000">
                  <a:solidFill>
                    <a:srgbClr val="FF3300"/>
                  </a:solidFill>
                  <a:cs typeface="AL-Mohanad Bold" pitchFamily="2" charset="-78"/>
                </a:rPr>
                <a:t>عاجل</a:t>
              </a:r>
              <a:endParaRPr lang="en-US" altLang="en-US" sz="1600">
                <a:cs typeface="AL-Mohanad Bold" pitchFamily="2" charset="-78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 rot="16208204">
              <a:off x="6757569" y="1878746"/>
              <a:ext cx="2355801" cy="744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ar-SA" altLang="en-US" sz="4000">
                  <a:cs typeface="AL-Mohanad Bold" pitchFamily="2" charset="-78"/>
                </a:rPr>
                <a:t>مهم</a:t>
              </a:r>
              <a:endParaRPr lang="en-US" altLang="en-US" sz="1600">
                <a:cs typeface="AL-Mohanad Bold" pitchFamily="2" charset="-78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 rot="16208204">
              <a:off x="6689307" y="4453618"/>
              <a:ext cx="2492323" cy="744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ar-SA" altLang="en-US" sz="4000">
                  <a:cs typeface="AL-Mohanad Bold" pitchFamily="2" charset="-78"/>
                </a:rPr>
                <a:t>غير مهم</a:t>
              </a:r>
              <a:endParaRPr lang="en-US" altLang="en-US" sz="1600">
                <a:cs typeface="AL-Mohanad Bold" pitchFamily="2" charset="-78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09648" y="1574760"/>
            <a:ext cx="3205162" cy="2354262"/>
            <a:chOff x="661" y="624"/>
            <a:chExt cx="1968" cy="1680"/>
          </a:xfrm>
          <a:solidFill>
            <a:srgbClr val="0066FF"/>
          </a:solidFill>
        </p:grpSpPr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661" y="624"/>
              <a:ext cx="1968" cy="1680"/>
            </a:xfrm>
            <a:prstGeom prst="rect">
              <a:avLst/>
            </a:prstGeom>
            <a:grp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eaLnBrk="0" hangingPunct="0">
                <a:defRPr/>
              </a:pPr>
              <a:r>
                <a:rPr lang="ar-SA" altLang="en-US" sz="4000" dirty="0">
                  <a:solidFill>
                    <a:schemeClr val="accent3"/>
                  </a:solidFill>
                  <a:cs typeface="AL-Mohanad Bold" pitchFamily="2" charset="-78"/>
                </a:rPr>
                <a:t>النتائج :</a:t>
              </a:r>
              <a:endParaRPr lang="en-US" altLang="en-US" sz="40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رؤية شاملة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توازن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تحقيق للأهداف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ar-SA" altLang="en-US" sz="2400" dirty="0">
                  <a:solidFill>
                    <a:schemeClr val="accent3"/>
                  </a:solidFill>
                  <a:cs typeface="AL-Mohanad Bold" pitchFamily="2" charset="-78"/>
                </a:rPr>
                <a:t>أزمات قليلة</a:t>
              </a: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defRPr/>
              </a:pPr>
              <a:endParaRPr lang="en-US" altLang="en-US" sz="2400" dirty="0">
                <a:solidFill>
                  <a:schemeClr val="accent3"/>
                </a:solidFill>
                <a:cs typeface="AL-Mohanad Bold" pitchFamily="2" charset="-78"/>
              </a:endParaRPr>
            </a:p>
            <a:p>
              <a:pPr eaLnBrk="0" hangingPunct="0">
                <a:defRPr/>
              </a:pPr>
              <a:endParaRPr lang="en-US" altLang="en-US" sz="1000" dirty="0">
                <a:solidFill>
                  <a:schemeClr val="accent3"/>
                </a:solidFill>
                <a:cs typeface="AL-Mohanad Bold" pitchFamily="2" charset="-78"/>
              </a:endParaRPr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2336" y="1973"/>
              <a:ext cx="293" cy="280"/>
            </a:xfrm>
            <a:prstGeom prst="ellipse">
              <a:avLst/>
            </a:prstGeom>
            <a:grp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altLang="en-US" b="1" dirty="0">
                  <a:solidFill>
                    <a:schemeClr val="accent3"/>
                  </a:solidFill>
                  <a:cs typeface="AL-Mohanad Bold" pitchFamily="2" charset="-78"/>
                </a:rPr>
                <a:t>2</a:t>
              </a: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071813" y="375320"/>
            <a:ext cx="5695950" cy="533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ar-SA" sz="2800" kern="0" dirty="0">
                <a:latin typeface="+mn-lt"/>
                <a:cs typeface="AL-Mohanad Bold" pitchFamily="2" charset="-78"/>
              </a:rPr>
              <a:t>النتائج: عندما يغلب هذا المربع على حياتك !</a:t>
            </a:r>
            <a:endParaRPr lang="en-US" sz="2800" kern="0" dirty="0">
              <a:latin typeface="+mn-lt"/>
              <a:cs typeface="AL-Mohanad Bol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097338" y="4273550"/>
            <a:ext cx="2311400" cy="1727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</a:pPr>
            <a:r>
              <a:rPr lang="ar-SA" sz="2800" b="1">
                <a:solidFill>
                  <a:schemeClr val="bg1"/>
                </a:solidFill>
                <a:cs typeface="AL-Mohanad Bold" pitchFamily="2" charset="-78"/>
              </a:rPr>
              <a:t>ـالمربع الثالث : </a:t>
            </a:r>
          </a:p>
          <a:p>
            <a:pPr algn="ctr">
              <a:spcBef>
                <a:spcPct val="20000"/>
              </a:spcBef>
            </a:pPr>
            <a:r>
              <a:rPr lang="ar-SA" sz="2800" b="1">
                <a:solidFill>
                  <a:schemeClr val="bg1"/>
                </a:solidFill>
                <a:cs typeface="AL-Mohanad Bold" pitchFamily="2" charset="-78"/>
              </a:rPr>
              <a:t>مربع الخداع !</a:t>
            </a:r>
          </a:p>
          <a:p>
            <a:pPr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785938" y="4273550"/>
            <a:ext cx="2311400" cy="1727200"/>
          </a:xfrm>
          <a:prstGeom prst="rect">
            <a:avLst/>
          </a:prstGeom>
          <a:solidFill>
            <a:srgbClr val="6699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</a:pPr>
            <a:r>
              <a:rPr lang="ar-SA" sz="2800" b="1">
                <a:solidFill>
                  <a:schemeClr val="bg1"/>
                </a:solidFill>
                <a:cs typeface="AL-Mohanad Bold" pitchFamily="2" charset="-78"/>
              </a:rPr>
              <a:t>المربع الرابع:</a:t>
            </a:r>
          </a:p>
          <a:p>
            <a:pPr algn="ctr">
              <a:spcBef>
                <a:spcPct val="20000"/>
              </a:spcBef>
            </a:pPr>
            <a:r>
              <a:rPr lang="ar-SA" sz="2800" b="1">
                <a:solidFill>
                  <a:schemeClr val="bg1"/>
                </a:solidFill>
                <a:cs typeface="AL-Mohanad Bold" pitchFamily="2" charset="-78"/>
              </a:rPr>
              <a:t>ـمربع الضياع</a:t>
            </a:r>
            <a:endParaRPr lang="en-US" sz="2800" b="1">
              <a:solidFill>
                <a:schemeClr val="bg1"/>
              </a:solidFill>
              <a:cs typeface="AL-Mohanad Bold" pitchFamily="2" charset="-78"/>
            </a:endParaRPr>
          </a:p>
          <a:p>
            <a:pPr>
              <a:spcBef>
                <a:spcPct val="20000"/>
              </a:spcBef>
            </a:pPr>
            <a:endParaRPr lang="en-US" sz="3200" b="1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097338" y="2098675"/>
            <a:ext cx="2311400" cy="2174875"/>
          </a:xfrm>
          <a:prstGeom prst="rect">
            <a:avLst/>
          </a:prstGeom>
          <a:solidFill>
            <a:srgbClr val="C000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</a:pPr>
            <a:r>
              <a:rPr lang="ar-SA" sz="2800" b="1" dirty="0">
                <a:solidFill>
                  <a:schemeClr val="bg1"/>
                </a:solidFill>
                <a:cs typeface="AL-Mohanad Bold" pitchFamily="2" charset="-78"/>
              </a:rPr>
              <a:t>المربع </a:t>
            </a:r>
            <a:r>
              <a:rPr lang="ar-SA" sz="2800" b="1" dirty="0" err="1">
                <a:solidFill>
                  <a:schemeClr val="bg1"/>
                </a:solidFill>
                <a:cs typeface="AL-Mohanad Bold" pitchFamily="2" charset="-78"/>
              </a:rPr>
              <a:t>الأول:</a:t>
            </a:r>
            <a:endParaRPr lang="ar-SA" sz="2800" b="1" dirty="0">
              <a:solidFill>
                <a:schemeClr val="bg1"/>
              </a:solidFill>
              <a:cs typeface="AL-Mohanad Bold" pitchFamily="2" charset="-78"/>
            </a:endParaRPr>
          </a:p>
          <a:p>
            <a:pPr algn="ctr">
              <a:spcBef>
                <a:spcPct val="20000"/>
              </a:spcBef>
            </a:pPr>
            <a:r>
              <a:rPr lang="ar-SA" sz="2800" b="1" dirty="0">
                <a:solidFill>
                  <a:schemeClr val="bg1"/>
                </a:solidFill>
                <a:cs typeface="AL-Mohanad Bold" pitchFamily="2" charset="-78"/>
              </a:rPr>
              <a:t>ـ مربع الطوارئ</a:t>
            </a: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        </a:t>
            </a:r>
          </a:p>
          <a:p>
            <a:pPr algn="ctr">
              <a:spcBef>
                <a:spcPct val="20000"/>
              </a:spcBef>
            </a:pPr>
            <a:r>
              <a:rPr lang="ar-SA" sz="4800" b="1" dirty="0" smtClean="0">
                <a:solidFill>
                  <a:schemeClr val="bg1"/>
                </a:solidFill>
                <a:cs typeface="AL-Mohanad Bold" pitchFamily="2" charset="-78"/>
              </a:rPr>
              <a:t>( </a:t>
            </a:r>
            <a:r>
              <a:rPr lang="ar-SA" sz="4800" b="1" dirty="0" err="1">
                <a:solidFill>
                  <a:schemeClr val="bg1"/>
                </a:solidFill>
                <a:cs typeface="AL-Mohanad Bold" pitchFamily="2" charset="-78"/>
              </a:rPr>
              <a:t>الإدارة )</a:t>
            </a:r>
            <a:endParaRPr lang="en-US" sz="48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1785938" y="2098675"/>
            <a:ext cx="2311400" cy="2174875"/>
          </a:xfrm>
          <a:prstGeom prst="rect">
            <a:avLst/>
          </a:prstGeom>
          <a:solidFill>
            <a:srgbClr val="0066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ct val="20000"/>
              </a:spcBef>
            </a:pPr>
            <a:r>
              <a:rPr lang="ar-SA" sz="2800" b="1">
                <a:solidFill>
                  <a:schemeClr val="bg1"/>
                </a:solidFill>
                <a:cs typeface="AL-Mohanad Bold" pitchFamily="2" charset="-78"/>
              </a:rPr>
              <a:t>المربع الثاني:</a:t>
            </a:r>
          </a:p>
          <a:p>
            <a:pPr algn="ctr">
              <a:spcBef>
                <a:spcPct val="20000"/>
              </a:spcBef>
            </a:pPr>
            <a:r>
              <a:rPr lang="ar-SA" sz="2800" b="1">
                <a:solidFill>
                  <a:schemeClr val="bg1"/>
                </a:solidFill>
                <a:cs typeface="AL-Mohanad Bold" pitchFamily="2" charset="-78"/>
              </a:rPr>
              <a:t>مربع القيادة</a:t>
            </a:r>
          </a:p>
          <a:p>
            <a:pPr>
              <a:spcBef>
                <a:spcPct val="20000"/>
              </a:spcBef>
            </a:pPr>
            <a:endParaRPr lang="ar-SA" sz="2800" b="1">
              <a:solidFill>
                <a:schemeClr val="bg1"/>
              </a:solidFill>
              <a:cs typeface="AL-Mohanad Bold" pitchFamily="2" charset="-78"/>
            </a:endParaRPr>
          </a:p>
        </p:txBody>
      </p:sp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1785938" y="1560513"/>
            <a:ext cx="5638800" cy="4440237"/>
            <a:chOff x="1785938" y="1560513"/>
            <a:chExt cx="5638800" cy="4440237"/>
          </a:xfrm>
        </p:grpSpPr>
        <p:sp>
          <p:nvSpPr>
            <p:cNvPr id="30722" name="Rectangle 3"/>
            <p:cNvSpPr>
              <a:spLocks noChangeArrowheads="1"/>
            </p:cNvSpPr>
            <p:nvPr/>
          </p:nvSpPr>
          <p:spPr bwMode="auto">
            <a:xfrm>
              <a:off x="6408738" y="4273550"/>
              <a:ext cx="1016000" cy="172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ct val="20000"/>
                </a:spcBef>
                <a:defRPr/>
              </a:pPr>
              <a:endParaRPr lang="ar-SA" sz="2000" b="1" dirty="0" smtClean="0">
                <a:cs typeface="AL-Mohanad Bold" pitchFamily="2" charset="-78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ar-SA" sz="2000" b="1" dirty="0" smtClean="0">
                <a:cs typeface="AL-Mohanad Bold" pitchFamily="2" charset="-78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ar-SA" sz="2000" b="1" dirty="0" smtClean="0">
                  <a:cs typeface="AL-Mohanad Bold" pitchFamily="2" charset="-78"/>
                </a:rPr>
                <a:t>غير </a:t>
              </a:r>
              <a:r>
                <a:rPr lang="ar-SA" sz="2000" b="1" dirty="0">
                  <a:cs typeface="AL-Mohanad Bold" pitchFamily="2" charset="-78"/>
                </a:rPr>
                <a:t>مهم</a:t>
              </a:r>
              <a:endParaRPr lang="en-US" sz="2000" b="1" dirty="0">
                <a:cs typeface="AL-Mohanad Bold" pitchFamily="2" charset="-78"/>
              </a:endParaRPr>
            </a:p>
          </p:txBody>
        </p:sp>
        <p:sp>
          <p:nvSpPr>
            <p:cNvPr id="30725" name="Rectangle 6"/>
            <p:cNvSpPr>
              <a:spLocks noChangeArrowheads="1"/>
            </p:cNvSpPr>
            <p:nvPr/>
          </p:nvSpPr>
          <p:spPr bwMode="auto">
            <a:xfrm>
              <a:off x="6408738" y="2098675"/>
              <a:ext cx="1016000" cy="2174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ct val="20000"/>
                </a:spcBef>
                <a:defRPr/>
              </a:pPr>
              <a:endParaRPr lang="ar-SA" sz="2000" b="1" dirty="0" smtClean="0">
                <a:cs typeface="AL-Mohanad Bold" pitchFamily="2" charset="-78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ar-SA" sz="2000" b="1" dirty="0" smtClean="0">
                <a:cs typeface="AL-Mohanad Bold" pitchFamily="2" charset="-78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ar-SA" sz="2000" b="1" dirty="0" smtClean="0">
                  <a:cs typeface="AL-Mohanad Bold" pitchFamily="2" charset="-78"/>
                </a:rPr>
                <a:t>مهم</a:t>
              </a:r>
              <a:endParaRPr lang="en-US" sz="2000" b="1" dirty="0">
                <a:cs typeface="AL-Mohanad Bold" pitchFamily="2" charset="-78"/>
              </a:endParaRPr>
            </a:p>
          </p:txBody>
        </p:sp>
        <p:sp>
          <p:nvSpPr>
            <p:cNvPr id="60434" name="Rectangle 9"/>
            <p:cNvSpPr>
              <a:spLocks noChangeArrowheads="1"/>
            </p:cNvSpPr>
            <p:nvPr/>
          </p:nvSpPr>
          <p:spPr bwMode="auto">
            <a:xfrm>
              <a:off x="6408738" y="1560513"/>
              <a:ext cx="1016000" cy="538162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ct val="20000"/>
                </a:spcBef>
              </a:pPr>
              <a:endParaRPr lang="en-US" sz="1400" b="1">
                <a:cs typeface="AL-Mohanad" pitchFamily="2" charset="-78"/>
              </a:endParaRPr>
            </a:p>
          </p:txBody>
        </p:sp>
        <p:sp>
          <p:nvSpPr>
            <p:cNvPr id="30729" name="Rectangle 10"/>
            <p:cNvSpPr>
              <a:spLocks noChangeArrowheads="1"/>
            </p:cNvSpPr>
            <p:nvPr/>
          </p:nvSpPr>
          <p:spPr bwMode="auto">
            <a:xfrm>
              <a:off x="4097338" y="1560513"/>
              <a:ext cx="2311400" cy="538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ct val="20000"/>
                </a:spcBef>
                <a:defRPr/>
              </a:pPr>
              <a:r>
                <a:rPr lang="ar-SA" sz="2000" b="1">
                  <a:cs typeface="AL-Mohanad Bold" pitchFamily="2" charset="-78"/>
                </a:rPr>
                <a:t>عاجل</a:t>
              </a:r>
              <a:endParaRPr lang="en-US" sz="2000" b="1">
                <a:cs typeface="AL-Mohanad Bold" pitchFamily="2" charset="-78"/>
              </a:endParaRPr>
            </a:p>
          </p:txBody>
        </p:sp>
        <p:sp>
          <p:nvSpPr>
            <p:cNvPr id="30730" name="Rectangle 11"/>
            <p:cNvSpPr>
              <a:spLocks noChangeArrowheads="1"/>
            </p:cNvSpPr>
            <p:nvPr/>
          </p:nvSpPr>
          <p:spPr bwMode="auto">
            <a:xfrm>
              <a:off x="1785938" y="1560513"/>
              <a:ext cx="2311400" cy="538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ct val="20000"/>
                </a:spcBef>
                <a:defRPr/>
              </a:pPr>
              <a:r>
                <a:rPr lang="ar-SA" sz="2000" b="1" dirty="0">
                  <a:cs typeface="AL-Mohanad Bold" pitchFamily="2" charset="-78"/>
                </a:rPr>
                <a:t>غير عاجل</a:t>
              </a:r>
              <a:endParaRPr lang="en-US" sz="2000" b="1" dirty="0">
                <a:cs typeface="AL-Mohanad Bold" pitchFamily="2" charset="-78"/>
              </a:endParaRPr>
            </a:p>
          </p:txBody>
        </p:sp>
      </p:grpSp>
      <p:sp>
        <p:nvSpPr>
          <p:cNvPr id="60423" name="Line 12"/>
          <p:cNvSpPr>
            <a:spLocks noChangeShapeType="1"/>
          </p:cNvSpPr>
          <p:nvPr/>
        </p:nvSpPr>
        <p:spPr bwMode="auto">
          <a:xfrm>
            <a:off x="1785938" y="1556792"/>
            <a:ext cx="5638800" cy="0"/>
          </a:xfrm>
          <a:prstGeom prst="line">
            <a:avLst/>
          </a:prstGeom>
          <a:noFill/>
          <a:ln w="28575" cap="sq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60424" name="Line 13"/>
          <p:cNvSpPr>
            <a:spLocks noChangeShapeType="1"/>
          </p:cNvSpPr>
          <p:nvPr/>
        </p:nvSpPr>
        <p:spPr bwMode="auto">
          <a:xfrm>
            <a:off x="1785938" y="2098675"/>
            <a:ext cx="56388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60425" name="Line 14"/>
          <p:cNvSpPr>
            <a:spLocks noChangeShapeType="1"/>
          </p:cNvSpPr>
          <p:nvPr/>
        </p:nvSpPr>
        <p:spPr bwMode="auto">
          <a:xfrm>
            <a:off x="1785938" y="4273550"/>
            <a:ext cx="56388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60426" name="Line 15"/>
          <p:cNvSpPr>
            <a:spLocks noChangeShapeType="1"/>
          </p:cNvSpPr>
          <p:nvPr/>
        </p:nvSpPr>
        <p:spPr bwMode="auto">
          <a:xfrm>
            <a:off x="1785938" y="6000750"/>
            <a:ext cx="5638800" cy="0"/>
          </a:xfrm>
          <a:prstGeom prst="line">
            <a:avLst/>
          </a:prstGeom>
          <a:noFill/>
          <a:ln w="28575" cap="sq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60427" name="Line 16"/>
          <p:cNvSpPr>
            <a:spLocks noChangeShapeType="1"/>
          </p:cNvSpPr>
          <p:nvPr/>
        </p:nvSpPr>
        <p:spPr bwMode="auto">
          <a:xfrm>
            <a:off x="1785938" y="1560513"/>
            <a:ext cx="0" cy="4440237"/>
          </a:xfrm>
          <a:prstGeom prst="line">
            <a:avLst/>
          </a:prstGeom>
          <a:noFill/>
          <a:ln w="28575" cap="sq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60428" name="Line 17"/>
          <p:cNvSpPr>
            <a:spLocks noChangeShapeType="1"/>
          </p:cNvSpPr>
          <p:nvPr/>
        </p:nvSpPr>
        <p:spPr bwMode="auto">
          <a:xfrm>
            <a:off x="4097338" y="1560513"/>
            <a:ext cx="0" cy="444023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60429" name="Line 18"/>
          <p:cNvSpPr>
            <a:spLocks noChangeShapeType="1"/>
          </p:cNvSpPr>
          <p:nvPr/>
        </p:nvSpPr>
        <p:spPr bwMode="auto">
          <a:xfrm>
            <a:off x="6408738" y="1560513"/>
            <a:ext cx="0" cy="444023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60430" name="Line 19"/>
          <p:cNvSpPr>
            <a:spLocks noChangeShapeType="1"/>
          </p:cNvSpPr>
          <p:nvPr/>
        </p:nvSpPr>
        <p:spPr bwMode="auto">
          <a:xfrm>
            <a:off x="7424738" y="1560513"/>
            <a:ext cx="0" cy="4440237"/>
          </a:xfrm>
          <a:prstGeom prst="line">
            <a:avLst/>
          </a:prstGeom>
          <a:noFill/>
          <a:ln w="28575" cap="sq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ar-SA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6000750" y="571500"/>
            <a:ext cx="2438400" cy="6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ar-SA" sz="3600" dirty="0">
                <a:cs typeface="mohammad bold art 1" pitchFamily="2" charset="-78"/>
              </a:rPr>
              <a:t> ترتيب الأولويـــات</a:t>
            </a:r>
            <a:endParaRPr lang="en-US" sz="3600" dirty="0">
              <a:cs typeface="mohammad bold art 1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6" grpId="0" animBg="1"/>
      <p:bldP spid="30727" grpId="0" animBg="1"/>
      <p:bldP spid="2459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2052638" y="3625850"/>
            <a:ext cx="2447925" cy="2089150"/>
          </a:xfrm>
          <a:prstGeom prst="rect">
            <a:avLst/>
          </a:prstGeom>
          <a:solidFill>
            <a:srgbClr val="7FA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 rot="16200000">
            <a:off x="-775494" y="3061494"/>
            <a:ext cx="446563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5400" dirty="0">
                <a:effectLst>
                  <a:outerShdw blurRad="38100" dist="38100" dir="2700000" algn="tl">
                    <a:srgbClr val="C0C0C0"/>
                  </a:outerShdw>
                </a:effectLst>
                <a:cs typeface="AL-Mateen" pitchFamily="2" charset="-78"/>
              </a:rPr>
              <a:t>الأهمية</a:t>
            </a:r>
            <a:endParaRPr lang="en-US" sz="5400" dirty="0">
              <a:effectLst>
                <a:outerShdw blurRad="38100" dist="38100" dir="2700000" algn="tl">
                  <a:srgbClr val="C0C0C0"/>
                </a:outerShdw>
              </a:effectLst>
              <a:cs typeface="AL-Mateen" pitchFamily="2" charset="-78"/>
            </a:endParaRPr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4714875" y="1285875"/>
            <a:ext cx="2447925" cy="2089150"/>
          </a:xfrm>
          <a:prstGeom prst="rect">
            <a:avLst/>
          </a:prstGeom>
          <a:solidFill>
            <a:srgbClr val="CC33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4714875" y="3643313"/>
            <a:ext cx="2447925" cy="208915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2054225" y="1339850"/>
            <a:ext cx="2447925" cy="2089150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55688" name="WordArt 8"/>
          <p:cNvSpPr>
            <a:spLocks noChangeArrowheads="1" noChangeShapeType="1" noTextEdit="1"/>
          </p:cNvSpPr>
          <p:nvPr/>
        </p:nvSpPr>
        <p:spPr bwMode="auto">
          <a:xfrm>
            <a:off x="2413000" y="3695700"/>
            <a:ext cx="15113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غير مهم</a:t>
            </a:r>
          </a:p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غير عاجل</a:t>
            </a:r>
          </a:p>
        </p:txBody>
      </p:sp>
      <p:sp>
        <p:nvSpPr>
          <p:cNvPr id="455692" name="WordArt 12"/>
          <p:cNvSpPr>
            <a:spLocks noChangeArrowheads="1" noChangeShapeType="1" noTextEdit="1"/>
          </p:cNvSpPr>
          <p:nvPr/>
        </p:nvSpPr>
        <p:spPr bwMode="auto">
          <a:xfrm>
            <a:off x="5289550" y="1357313"/>
            <a:ext cx="12969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مهم</a:t>
            </a:r>
          </a:p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وعاجل</a:t>
            </a:r>
          </a:p>
        </p:txBody>
      </p:sp>
      <p:sp>
        <p:nvSpPr>
          <p:cNvPr id="455693" name="WordArt 13"/>
          <p:cNvSpPr>
            <a:spLocks noChangeArrowheads="1" noChangeShapeType="1" noTextEdit="1"/>
          </p:cNvSpPr>
          <p:nvPr/>
        </p:nvSpPr>
        <p:spPr bwMode="auto">
          <a:xfrm>
            <a:off x="5148263" y="3713163"/>
            <a:ext cx="1401762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عاجل</a:t>
            </a:r>
          </a:p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وغير مهم</a:t>
            </a:r>
          </a:p>
        </p:txBody>
      </p:sp>
      <p:sp>
        <p:nvSpPr>
          <p:cNvPr id="455694" name="WordArt 14"/>
          <p:cNvSpPr>
            <a:spLocks noChangeArrowheads="1" noChangeShapeType="1" noTextEdit="1"/>
          </p:cNvSpPr>
          <p:nvPr/>
        </p:nvSpPr>
        <p:spPr bwMode="auto">
          <a:xfrm>
            <a:off x="2484438" y="1412875"/>
            <a:ext cx="1544637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مهم</a:t>
            </a:r>
          </a:p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غير عاجل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2214563" y="5729288"/>
            <a:ext cx="4968875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4400" dirty="0">
                <a:effectLst>
                  <a:outerShdw blurRad="38100" dist="38100" dir="2700000" algn="tl">
                    <a:srgbClr val="C0C0C0"/>
                  </a:outerShdw>
                </a:effectLst>
                <a:cs typeface="AL-Mateen" pitchFamily="2" charset="-78"/>
              </a:rPr>
              <a:t>الإلحاح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cs typeface="AL-Mateen" pitchFamily="2" charset="-7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68538" y="4562475"/>
            <a:ext cx="2016125" cy="1223963"/>
            <a:chOff x="1519" y="2614"/>
            <a:chExt cx="1270" cy="771"/>
          </a:xfrm>
        </p:grpSpPr>
        <p:pic>
          <p:nvPicPr>
            <p:cNvPr id="61466" name="Picture 21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SA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اتركه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197100" y="2205038"/>
            <a:ext cx="2016125" cy="1223962"/>
            <a:chOff x="1519" y="2614"/>
            <a:chExt cx="1270" cy="771"/>
          </a:xfrm>
        </p:grpSpPr>
        <p:pic>
          <p:nvPicPr>
            <p:cNvPr id="61464" name="Picture 24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SA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خطط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787900" y="4579938"/>
            <a:ext cx="2016125" cy="1223962"/>
            <a:chOff x="1519" y="2614"/>
            <a:chExt cx="1270" cy="771"/>
          </a:xfrm>
        </p:grpSpPr>
        <p:pic>
          <p:nvPicPr>
            <p:cNvPr id="61462" name="Picture 28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SA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فوض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929188" y="2151063"/>
            <a:ext cx="2016125" cy="1223962"/>
            <a:chOff x="1519" y="2614"/>
            <a:chExt cx="1270" cy="771"/>
          </a:xfrm>
        </p:grpSpPr>
        <p:pic>
          <p:nvPicPr>
            <p:cNvPr id="61460" name="Picture 31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SA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أنجز</a:t>
              </a:r>
            </a:p>
          </p:txBody>
        </p:sp>
      </p:grp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2071688" y="500063"/>
            <a:ext cx="2430462" cy="712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ar-SA" altLang="en-US" sz="4000">
                <a:solidFill>
                  <a:srgbClr val="FF3300"/>
                </a:solidFill>
                <a:cs typeface="AL-Mohanad Bold" pitchFamily="2" charset="-78"/>
              </a:rPr>
              <a:t>غير عاجل</a:t>
            </a:r>
            <a:endParaRPr lang="en-US" altLang="en-US" sz="1600">
              <a:cs typeface="AL-Mohanad Bold" pitchFamily="2" charset="-78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4643438" y="500063"/>
            <a:ext cx="2578100" cy="712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ar-SA" altLang="en-US" sz="4000">
                <a:solidFill>
                  <a:srgbClr val="FF3300"/>
                </a:solidFill>
                <a:cs typeface="AL-Mohanad Bold" pitchFamily="2" charset="-78"/>
              </a:rPr>
              <a:t>عاجل</a:t>
            </a:r>
            <a:endParaRPr lang="en-US" altLang="en-US" sz="1600">
              <a:cs typeface="AL-Mohanad Bold" pitchFamily="2" charset="-78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 rot="16208204">
            <a:off x="6662738" y="1985963"/>
            <a:ext cx="2141537" cy="7445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ar-SA" altLang="en-US" sz="4000" dirty="0">
                <a:cs typeface="AL-Mohanad Bold" pitchFamily="2" charset="-78"/>
              </a:rPr>
              <a:t>مهم</a:t>
            </a:r>
            <a:endParaRPr lang="en-US" altLang="en-US" sz="1600" dirty="0">
              <a:cs typeface="AL-Mohanad Bold" pitchFamily="2" charset="-78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 rot="16208204">
            <a:off x="6659563" y="4340225"/>
            <a:ext cx="2147888" cy="7445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ar-SA" altLang="en-US" sz="4000">
                <a:cs typeface="AL-Mohanad Bold" pitchFamily="2" charset="-78"/>
              </a:rPr>
              <a:t>غير مهم</a:t>
            </a:r>
            <a:endParaRPr lang="en-US" altLang="en-US" sz="1600"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  <p:bldP spid="455684" grpId="0"/>
      <p:bldP spid="455685" grpId="0" animBg="1"/>
      <p:bldP spid="455686" grpId="0" animBg="1"/>
      <p:bldP spid="455687" grpId="0" animBg="1"/>
      <p:bldP spid="455688" grpId="0" animBg="1"/>
      <p:bldP spid="455692" grpId="0" animBg="1"/>
      <p:bldP spid="455693" grpId="0" animBg="1"/>
      <p:bldP spid="455694" grpId="0" animBg="1"/>
      <p:bldP spid="455695" grpId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39752" y="1124744"/>
            <a:ext cx="6429400" cy="2736304"/>
          </a:xfrm>
        </p:spPr>
        <p:txBody>
          <a:bodyPr>
            <a:normAutofit/>
          </a:bodyPr>
          <a:lstStyle/>
          <a:p>
            <a:r>
              <a:rPr lang="ar-EG" sz="3600" b="1" dirty="0" smtClean="0">
                <a:cs typeface="AL-Mohanad" pitchFamily="2" charset="-78"/>
              </a:rPr>
              <a:t>خطط ليومك مسبقا </a:t>
            </a:r>
            <a:r>
              <a:rPr lang="ar-SA" sz="3600" b="1" dirty="0" err="1" smtClean="0">
                <a:cs typeface="AL-Mohanad" pitchFamily="2" charset="-78"/>
              </a:rPr>
              <a:t>.</a:t>
            </a:r>
            <a:endParaRPr lang="ar-EG" sz="3600" dirty="0" smtClean="0">
              <a:cs typeface="AL-Mohanad" pitchFamily="2" charset="-78"/>
            </a:endParaRPr>
          </a:p>
          <a:p>
            <a:r>
              <a:rPr lang="ar-EG" sz="3600" b="1" dirty="0" smtClean="0">
                <a:cs typeface="AL-Mohanad" pitchFamily="2" charset="-78"/>
              </a:rPr>
              <a:t>رتب القائمه طبقا </a:t>
            </a:r>
            <a:r>
              <a:rPr lang="ar-EG" sz="3600" b="1" dirty="0" err="1" smtClean="0">
                <a:cs typeface="AL-Mohanad" pitchFamily="2" charset="-78"/>
              </a:rPr>
              <a:t>للأهميه</a:t>
            </a:r>
            <a:r>
              <a:rPr lang="ar-EG" sz="3600" b="1" dirty="0" smtClean="0">
                <a:cs typeface="AL-Mohanad" pitchFamily="2" charset="-78"/>
              </a:rPr>
              <a:t> </a:t>
            </a:r>
            <a:r>
              <a:rPr lang="ar-SA" sz="3600" b="1" dirty="0" err="1" smtClean="0">
                <a:cs typeface="AL-Mohanad" pitchFamily="2" charset="-78"/>
              </a:rPr>
              <a:t>.</a:t>
            </a:r>
            <a:endParaRPr lang="ar-EG" sz="3600" dirty="0" smtClean="0">
              <a:cs typeface="AL-Mohanad" pitchFamily="2" charset="-78"/>
            </a:endParaRPr>
          </a:p>
          <a:p>
            <a:r>
              <a:rPr lang="ar-EG" sz="3600" b="1" dirty="0" smtClean="0">
                <a:cs typeface="AL-Mohanad" pitchFamily="2" charset="-78"/>
              </a:rPr>
              <a:t>حدد فتره زمنيه لكل بند فى القائمه </a:t>
            </a:r>
            <a:r>
              <a:rPr lang="ar-SA" sz="3600" b="1" dirty="0" err="1" smtClean="0">
                <a:cs typeface="AL-Mohanad" pitchFamily="2" charset="-78"/>
              </a:rPr>
              <a:t>.</a:t>
            </a:r>
            <a:endParaRPr lang="ar-EG" sz="3600" dirty="0" smtClean="0">
              <a:cs typeface="AL-Mohanad" pitchFamily="2" charset="-78"/>
            </a:endParaRPr>
          </a:p>
          <a:p>
            <a:r>
              <a:rPr lang="ar-EG" sz="3600" b="1" dirty="0" smtClean="0">
                <a:cs typeface="AL-Mohanad" pitchFamily="2" charset="-78"/>
              </a:rPr>
              <a:t>راجع قائمتك و حافظ على تركيزك </a:t>
            </a:r>
            <a:r>
              <a:rPr lang="ar-SA" sz="3600" b="1" dirty="0" err="1" smtClean="0">
                <a:cs typeface="AL-Mohanad" pitchFamily="2" charset="-78"/>
              </a:rPr>
              <a:t>.</a:t>
            </a:r>
            <a:endParaRPr lang="ar-EG" sz="3600" dirty="0" smtClean="0">
              <a:cs typeface="AL-Mohanad" pitchFamily="2" charset="-78"/>
            </a:endParaRPr>
          </a:p>
          <a:p>
            <a:endParaRPr lang="ar-SA" sz="3600" dirty="0">
              <a:cs typeface="AL-Mohanad" pitchFamily="2" charset="-78"/>
            </a:endParaRPr>
          </a:p>
        </p:txBody>
      </p:sp>
      <p:pic>
        <p:nvPicPr>
          <p:cNvPr id="4" name="صورة 3" descr="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2592288" cy="59343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7"/>
          <p:cNvGraphicFramePr>
            <a:graphicFrameLocks noGrp="1"/>
          </p:cNvGraphicFramePr>
          <p:nvPr>
            <p:ph idx="1"/>
          </p:nvPr>
        </p:nvGraphicFramePr>
        <p:xfrm>
          <a:off x="500062" y="1258888"/>
          <a:ext cx="8104386" cy="4621849"/>
        </p:xfrm>
        <a:graphic>
          <a:graphicData uri="http://schemas.openxmlformats.org/drawingml/2006/table">
            <a:tbl>
              <a:tblPr rtl="1"/>
              <a:tblGrid>
                <a:gridCol w="1350731"/>
                <a:gridCol w="1350731"/>
                <a:gridCol w="1350731"/>
                <a:gridCol w="1350731"/>
                <a:gridCol w="1350731"/>
                <a:gridCol w="1350731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الصباح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الظهر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العصر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المغرب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العشاء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السبت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الأحد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صحي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قراءة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الاثنين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الثلاثاء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10 اجتماع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طبيب أسنان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لقاء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الأربعاء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تقرير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الخميس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استقبال أحمد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زواج خالد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الجمعة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L-Mohanad Bold" pitchFamily="2" charset="-78"/>
                        </a:rPr>
                        <a:t>الزيارة العائلية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3200" y="5733256"/>
            <a:ext cx="2988960" cy="733832"/>
          </a:xfrm>
        </p:spPr>
        <p:txBody>
          <a:bodyPr/>
          <a:lstStyle/>
          <a:p>
            <a:r>
              <a:rPr lang="ar-SA" dirty="0" smtClean="0">
                <a:cs typeface="AL-Mateen" pitchFamily="2" charset="-78"/>
              </a:rPr>
              <a:t>آلية تعبئة الجدول </a:t>
            </a:r>
            <a:endParaRPr lang="ar-SA" dirty="0">
              <a:cs typeface="AL-Mateen" pitchFamily="2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dirty="0" smtClean="0">
                <a:cs typeface="AL-Mohanad Bold" pitchFamily="2" charset="-78"/>
              </a:rPr>
              <a:t>أملأ أولاً الأعمال التي لا تتحكم بها.</a:t>
            </a:r>
          </a:p>
          <a:p>
            <a:pPr eaLnBrk="1" hangingPunct="1"/>
            <a:endParaRPr lang="ar-SA" dirty="0" smtClean="0">
              <a:cs typeface="AL-Mohanad Bold" pitchFamily="2" charset="-78"/>
            </a:endParaRPr>
          </a:p>
          <a:p>
            <a:pPr eaLnBrk="1" hangingPunct="1"/>
            <a:r>
              <a:rPr lang="ar-SA" dirty="0" smtClean="0">
                <a:cs typeface="AL-Mohanad Bold" pitchFamily="2" charset="-78"/>
              </a:rPr>
              <a:t>ثم أملأ جدول يوم غد فقط.</a:t>
            </a:r>
          </a:p>
          <a:p>
            <a:pPr eaLnBrk="1" hangingPunct="1"/>
            <a:endParaRPr lang="ar-SA" sz="2000" dirty="0" smtClean="0">
              <a:cs typeface="AL-Mohanad Bold" pitchFamily="2" charset="-78"/>
            </a:endParaRPr>
          </a:p>
          <a:p>
            <a:pPr eaLnBrk="1" hangingPunct="1"/>
            <a:r>
              <a:rPr lang="ar-SA" dirty="0" smtClean="0">
                <a:cs typeface="AL-Mohanad Bold" pitchFamily="2" charset="-78"/>
              </a:rPr>
              <a:t>استعمل الساعات إذا كانت محددة </a:t>
            </a:r>
          </a:p>
          <a:p>
            <a:pPr eaLnBrk="1" hangingPunct="1">
              <a:buNone/>
            </a:pPr>
            <a:r>
              <a:rPr lang="ar-SA" dirty="0" err="1" smtClean="0">
                <a:cs typeface="AL-Mohanad Bold" pitchFamily="2" charset="-78"/>
              </a:rPr>
              <a:t>...</a:t>
            </a:r>
            <a:r>
              <a:rPr lang="ar-SA" dirty="0" smtClean="0">
                <a:cs typeface="AL-Mohanad Bold" pitchFamily="2" charset="-78"/>
              </a:rPr>
              <a:t> وإلا فاستعمل الفترات.</a:t>
            </a:r>
            <a:endParaRPr lang="en-US" dirty="0" smtClean="0">
              <a:cs typeface="AL-Mohanad Bold" pitchFamily="2" charset="-78"/>
            </a:endParaRPr>
          </a:p>
        </p:txBody>
      </p:sp>
      <p:pic>
        <p:nvPicPr>
          <p:cNvPr id="5" name="صورة 4" descr="imagesCAX3P1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744416" cy="5122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47864" y="5919584"/>
            <a:ext cx="5293216" cy="60576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Al-Hadith1" pitchFamily="2" charset="-78"/>
              </a:rPr>
              <a:t>ضوابط أولويات العمل </a:t>
            </a:r>
            <a:r>
              <a:rPr lang="ar-SA" dirty="0" err="1" smtClean="0">
                <a:cs typeface="Al-Hadith1" pitchFamily="2" charset="-78"/>
              </a:rPr>
              <a:t>المؤسسي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>
                <a:cs typeface="AL-Mateen" pitchFamily="2" charset="-78"/>
              </a:rPr>
              <a:t>وضع مجموعة من المعايير لتحديد </a:t>
            </a:r>
            <a:r>
              <a:rPr lang="ar-SA" dirty="0" err="1" smtClean="0">
                <a:cs typeface="AL-Mateen" pitchFamily="2" charset="-78"/>
              </a:rPr>
              <a:t>الأولويات .</a:t>
            </a:r>
            <a:endParaRPr lang="ar-SA" dirty="0" smtClean="0">
              <a:cs typeface="AL-Mateen" pitchFamily="2" charset="-78"/>
            </a:endParaRPr>
          </a:p>
          <a:p>
            <a:r>
              <a:rPr lang="ar-SA" b="1" dirty="0" smtClean="0">
                <a:cs typeface="AL-Mohanad" pitchFamily="2" charset="-78"/>
              </a:rPr>
              <a:t>أهمية </a:t>
            </a:r>
            <a:r>
              <a:rPr lang="ar-SA" b="1" dirty="0" err="1" smtClean="0">
                <a:cs typeface="AL-Mohanad" pitchFamily="2" charset="-78"/>
              </a:rPr>
              <a:t>المشروع .</a:t>
            </a:r>
            <a:endParaRPr lang="ar-SA" b="1" dirty="0" smtClean="0">
              <a:cs typeface="AL-Mohanad" pitchFamily="2" charset="-78"/>
            </a:endParaRPr>
          </a:p>
          <a:p>
            <a:r>
              <a:rPr lang="ar-SA" b="1" dirty="0" smtClean="0">
                <a:cs typeface="AL-Mohanad" pitchFamily="2" charset="-78"/>
              </a:rPr>
              <a:t>مخاطر عدم </a:t>
            </a:r>
            <a:r>
              <a:rPr lang="ar-SA" b="1" dirty="0" err="1" smtClean="0">
                <a:cs typeface="AL-Mohanad" pitchFamily="2" charset="-78"/>
              </a:rPr>
              <a:t>تنفيذه .</a:t>
            </a:r>
            <a:endParaRPr lang="ar-SA" b="1" dirty="0" smtClean="0">
              <a:cs typeface="AL-Mohanad" pitchFamily="2" charset="-78"/>
            </a:endParaRPr>
          </a:p>
          <a:p>
            <a:r>
              <a:rPr lang="ar-SA" b="1" dirty="0" err="1" smtClean="0">
                <a:cs typeface="AL-Mohanad" pitchFamily="2" charset="-78"/>
              </a:rPr>
              <a:t>التكرار .</a:t>
            </a:r>
            <a:endParaRPr lang="ar-SA" b="1" dirty="0" smtClean="0">
              <a:cs typeface="AL-Mohanad" pitchFamily="2" charset="-78"/>
            </a:endParaRPr>
          </a:p>
          <a:p>
            <a:r>
              <a:rPr lang="ar-SA" b="1" dirty="0" smtClean="0">
                <a:cs typeface="AL-Mohanad" pitchFamily="2" charset="-78"/>
              </a:rPr>
              <a:t>توفر الموارد.</a:t>
            </a:r>
          </a:p>
          <a:p>
            <a:r>
              <a:rPr lang="ar-SA" b="1" dirty="0" smtClean="0">
                <a:cs typeface="AL-Mohanad" pitchFamily="2" charset="-78"/>
              </a:rPr>
              <a:t>توفر المعلومات.</a:t>
            </a:r>
          </a:p>
          <a:p>
            <a:r>
              <a:rPr lang="ar-SA" b="1" dirty="0" smtClean="0">
                <a:cs typeface="AL-Mohanad" pitchFamily="2" charset="-78"/>
              </a:rPr>
              <a:t>قابلية التطبيق.</a:t>
            </a:r>
          </a:p>
          <a:p>
            <a:r>
              <a:rPr lang="ar-SA" b="1" dirty="0" err="1" smtClean="0">
                <a:cs typeface="AL-Mohanad" pitchFamily="2" charset="-78"/>
              </a:rPr>
              <a:t>العائد .</a:t>
            </a:r>
            <a:endParaRPr lang="ar-SA" b="1" dirty="0" smtClean="0">
              <a:cs typeface="AL-Mohanad" pitchFamily="2" charset="-78"/>
            </a:endParaRPr>
          </a:p>
          <a:p>
            <a:r>
              <a:rPr lang="ar-SA" dirty="0" smtClean="0">
                <a:cs typeface="AL-Mateen" pitchFamily="2" charset="-78"/>
              </a:rPr>
              <a:t>- مشاركة قادة وأفراد اﻟﻤﺠتمع في تحديد هذه الأولويات.</a:t>
            </a:r>
          </a:p>
          <a:p>
            <a:r>
              <a:rPr lang="ar-SA" dirty="0" smtClean="0">
                <a:cs typeface="AL-Mateen" pitchFamily="2" charset="-78"/>
              </a:rPr>
              <a:t>- مشاركة أصحاب القرار في تحديد هذه الأولويات.</a:t>
            </a:r>
          </a:p>
        </p:txBody>
      </p:sp>
      <p:pic>
        <p:nvPicPr>
          <p:cNvPr id="4" name="صورة 3" descr="ز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245745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5" y="188640"/>
            <a:ext cx="8352928" cy="762000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L-Battar" pitchFamily="2" charset="-78"/>
              </a:rPr>
              <a:t>تمرين استهلالي ( من ستنفذ من هؤلاء المحتجزين في برج يحترق وليس لديك وقت إلا لإنقاذ</a:t>
            </a:r>
            <a:r>
              <a:rPr kumimoji="0" lang="ar-SA" altLang="en-US" sz="5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L-Battar" pitchFamily="2" charset="-78"/>
              </a:rPr>
              <a:t> ستة فقط </a:t>
            </a:r>
            <a:r>
              <a:rPr kumimoji="0" lang="ar-SA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L-Battar" pitchFamily="2" charset="-78"/>
              </a:rPr>
              <a:t>):</a:t>
            </a:r>
            <a:endParaRPr kumimoji="0" lang="en-US" altLang="en-US" sz="5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AL-Battar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395537" y="980728"/>
          <a:ext cx="8496942" cy="51359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4157"/>
                <a:gridCol w="5559192"/>
                <a:gridCol w="595229"/>
                <a:gridCol w="663547"/>
                <a:gridCol w="1184817"/>
              </a:tblGrid>
              <a:tr h="364723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L-Mohanad"/>
                        </a:rPr>
                        <a:t>م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L-Mohanad"/>
                        </a:rPr>
                        <a:t>صفة المحتجز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L-Mohanad"/>
                        </a:rPr>
                        <a:t>توجيه الإنقاذ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latin typeface="Times New Roman"/>
                          <a:ea typeface="Times New Roman"/>
                          <a:cs typeface="AL-Mohanad"/>
                        </a:rPr>
                        <a:t>ملاحظات</a:t>
                      </a:r>
                      <a:endParaRPr lang="en-US" sz="18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365353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نعم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لا 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طبيب جراح مشهور 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امرأة مقعدة على كرسي متحرك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طفلة عمرها ( 5 ) سنوات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latin typeface="Times New Roman"/>
                          <a:ea typeface="Times New Roman"/>
                          <a:cs typeface="AL-Mohanad"/>
                        </a:rPr>
                        <a:t>عالم دين ومفتي .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لاعب مرشح للفوز بميدالية أولمبياد هذا العام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طالب ثانوية خريج وعاطل عن العمل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صاحب مؤؤسات وشركات معروفة في البلد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رب أسرة مكونة من (10) أفراد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ممثل عالمي معروف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محرر صحيفة متميز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820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11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شخص غريب وغير معروف في البلد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L-Mohanad"/>
                        </a:rPr>
                        <a:t>12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L-Mohanad"/>
                        </a:rPr>
                        <a:t>مدير فرع أحد البنوك المحلية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5719504"/>
            <a:ext cx="2340888" cy="733832"/>
          </a:xfrm>
        </p:spPr>
        <p:txBody>
          <a:bodyPr/>
          <a:lstStyle/>
          <a:p>
            <a:r>
              <a:rPr lang="ar-SA" dirty="0" err="1" smtClean="0">
                <a:solidFill>
                  <a:schemeClr val="tx1"/>
                </a:solidFill>
                <a:cs typeface="AL-Mateen" pitchFamily="2" charset="-78"/>
              </a:rPr>
              <a:t>مأسأة</a:t>
            </a:r>
            <a:r>
              <a:rPr lang="ar-SA" dirty="0" smtClean="0">
                <a:solidFill>
                  <a:schemeClr val="tx1"/>
                </a:solidFill>
                <a:cs typeface="AL-Mateen" pitchFamily="2" charset="-78"/>
              </a:rPr>
              <a:t> </a:t>
            </a:r>
            <a:r>
              <a:rPr lang="ar-SA" dirty="0" err="1" smtClean="0">
                <a:solidFill>
                  <a:schemeClr val="tx1"/>
                </a:solidFill>
                <a:cs typeface="AL-Mateen" pitchFamily="2" charset="-78"/>
              </a:rPr>
              <a:t>...</a:t>
            </a:r>
            <a:endParaRPr lang="ar-SA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14472"/>
          </a:xfrm>
        </p:spPr>
        <p:txBody>
          <a:bodyPr>
            <a:normAutofit lnSpcReduction="10000"/>
          </a:bodyPr>
          <a:lstStyle/>
          <a:p>
            <a:r>
              <a:rPr lang="ar-SA" b="1" dirty="0" smtClean="0">
                <a:cs typeface="AL-Mohanad" pitchFamily="2" charset="-78"/>
              </a:rPr>
              <a:t>التركيز على عمل، وبذل الجهد في تجويده وإحسانه، بينما هذا العمل في ميزان هدفك الرئيسي لا يساوي الوقت الذي أنفقته </a:t>
            </a:r>
            <a:r>
              <a:rPr lang="ar-SA" b="1" dirty="0" err="1" smtClean="0">
                <a:cs typeface="AL-Mohanad" pitchFamily="2" charset="-78"/>
              </a:rPr>
              <a:t>فيه !.</a:t>
            </a:r>
            <a:r>
              <a:rPr lang="ar-SA" b="1" dirty="0" smtClean="0">
                <a:cs typeface="AL-Mohanad" pitchFamily="2" charset="-78"/>
              </a:rPr>
              <a:t/>
            </a:r>
            <a:br>
              <a:rPr lang="ar-SA" b="1" dirty="0" smtClean="0">
                <a:cs typeface="AL-Mohanad" pitchFamily="2" charset="-78"/>
              </a:rPr>
            </a:br>
            <a:endParaRPr lang="ar-SA" dirty="0">
              <a:cs typeface="AL-Mohanad" pitchFamily="2" charset="-78"/>
            </a:endParaRPr>
          </a:p>
        </p:txBody>
      </p:sp>
      <p:pic>
        <p:nvPicPr>
          <p:cNvPr id="4" name="صورة 3" descr="imagesCA442Z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3105696" cy="41044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71672" y="5719504"/>
            <a:ext cx="1404784" cy="733832"/>
          </a:xfrm>
        </p:spPr>
        <p:txBody>
          <a:bodyPr/>
          <a:lstStyle/>
          <a:p>
            <a:r>
              <a:rPr lang="ar-SA" dirty="0" err="1" smtClean="0">
                <a:solidFill>
                  <a:srgbClr val="C00000"/>
                </a:solidFill>
                <a:cs typeface="AL-Mateen" pitchFamily="2" charset="-78"/>
              </a:rPr>
              <a:t>همسة ...</a:t>
            </a:r>
            <a:endParaRPr lang="ar-SA" dirty="0">
              <a:solidFill>
                <a:srgbClr val="C00000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530352"/>
            <a:ext cx="8424936" cy="1674512"/>
          </a:xfrm>
        </p:spPr>
        <p:txBody>
          <a:bodyPr>
            <a:noAutofit/>
          </a:bodyPr>
          <a:lstStyle/>
          <a:p>
            <a:r>
              <a:rPr lang="ar-SA" sz="3600" dirty="0" smtClean="0">
                <a:cs typeface="AL-Mateen" pitchFamily="2" charset="-78"/>
              </a:rPr>
              <a:t>أعرض كل عمل تؤديه، ومهمة تفعلها على الهدف الكبير الذي تؤمن </a:t>
            </a:r>
            <a:r>
              <a:rPr lang="ar-SA" sz="3600" dirty="0" err="1" smtClean="0">
                <a:cs typeface="AL-Mateen" pitchFamily="2" charset="-78"/>
              </a:rPr>
              <a:t>به ...</a:t>
            </a:r>
            <a:r>
              <a:rPr lang="ar-SA" sz="3600" dirty="0" smtClean="0">
                <a:cs typeface="AL-Mateen" pitchFamily="2" charset="-78"/>
              </a:rPr>
              <a:t> فإذا ما كان متماشيا معه، نفذه، وإلا أوقفه </a:t>
            </a:r>
            <a:r>
              <a:rPr lang="ar-SA" sz="3600" dirty="0" err="1" smtClean="0">
                <a:cs typeface="AL-Mateen" pitchFamily="2" charset="-78"/>
              </a:rPr>
              <a:t>فورا !!</a:t>
            </a:r>
            <a:endParaRPr lang="ar-SA" sz="3600" dirty="0">
              <a:cs typeface="AL-Mateen" pitchFamily="2" charset="-78"/>
            </a:endParaRPr>
          </a:p>
        </p:txBody>
      </p:sp>
      <p:pic>
        <p:nvPicPr>
          <p:cNvPr id="4" name="صورة 3" descr="ببب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672408" cy="39433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1264568" cy="490066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err="1" smtClean="0">
                <a:cs typeface="AL-Mateen" pitchFamily="2" charset="-78"/>
              </a:rPr>
              <a:t>تمرين ...</a:t>
            </a:r>
            <a:endParaRPr lang="ar-SA" dirty="0"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5536" y="908719"/>
          <a:ext cx="7560840" cy="5099380"/>
        </p:xfrm>
        <a:graphic>
          <a:graphicData uri="http://schemas.openxmlformats.org/drawingml/2006/table">
            <a:tbl>
              <a:tblPr rtl="1"/>
              <a:tblGrid>
                <a:gridCol w="4897400"/>
                <a:gridCol w="570785"/>
                <a:gridCol w="699375"/>
                <a:gridCol w="687016"/>
                <a:gridCol w="706264"/>
              </a:tblGrid>
              <a:tr h="5010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AL-Mohanad"/>
                        </a:rPr>
                        <a:t>العبارات</a:t>
                      </a:r>
                      <a:endParaRPr lang="en-US" sz="24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AL-Mohanad"/>
                        </a:rPr>
                        <a:t>نادراً</a:t>
                      </a:r>
                      <a:endParaRPr lang="en-US" sz="24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AL-Mohanad"/>
                        </a:rPr>
                        <a:t>أحياناً</a:t>
                      </a:r>
                      <a:endParaRPr lang="en-US" sz="24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AL-Mohanad"/>
                        </a:rPr>
                        <a:t>غالباً</a:t>
                      </a:r>
                      <a:endParaRPr lang="en-US" sz="24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AL-Mohanad"/>
                        </a:rPr>
                        <a:t>دائماً</a:t>
                      </a:r>
                      <a:endParaRPr lang="en-US" sz="24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0578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AL-Mohanad"/>
                        </a:rPr>
                        <a:t>1- أحدد كل يوم وقتاً بسيطاً للتخطيط والتفكير في عملي. </a:t>
                      </a:r>
                      <a:endParaRPr lang="en-US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578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Times New Roman"/>
                          <a:ea typeface="Times New Roman"/>
                          <a:cs typeface="AL-Mohanad"/>
                        </a:rPr>
                        <a:t>2- أحدد أهدافاً معينة ومكتوبة وأحدد مواعيد لتحقيقها</a:t>
                      </a:r>
                      <a:endParaRPr lang="en-US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Times New Roman"/>
                          <a:ea typeface="Times New Roman"/>
                          <a:cs typeface="AL-Mohanad"/>
                        </a:rPr>
                        <a:t>3- أعد قائمة عمل يومية وأرتبها حسب أهميتها وأنفذ أهمها في أسرع وقت ممكن. </a:t>
                      </a:r>
                      <a:endParaRPr lang="en-US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8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Times New Roman"/>
                          <a:ea typeface="Times New Roman"/>
                          <a:cs typeface="AL-Mohanad"/>
                        </a:rPr>
                        <a:t>4- أعرف قاعدة (20 – 80 ) واستخدمها في العمل. </a:t>
                      </a:r>
                      <a:endParaRPr lang="en-US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AL-Mohanad"/>
                        </a:rPr>
                        <a:t>5- احتفظ بجدول مفتوح كي أكون مستعداً للأزمات وللأمور غير </a:t>
                      </a:r>
                      <a:r>
                        <a:rPr lang="ar-SA" sz="1800" b="1" dirty="0" err="1">
                          <a:latin typeface="Times New Roman"/>
                          <a:ea typeface="Times New Roman"/>
                          <a:cs typeface="AL-Mohanad"/>
                        </a:rPr>
                        <a:t>المتوقعة.</a:t>
                      </a:r>
                      <a:r>
                        <a:rPr lang="ar-SA" sz="1800" b="1" dirty="0">
                          <a:latin typeface="Times New Roman"/>
                          <a:ea typeface="Times New Roman"/>
                          <a:cs typeface="AL-Mohanad"/>
                        </a:rPr>
                        <a:t> </a:t>
                      </a:r>
                      <a:endParaRPr lang="en-US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8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Times New Roman"/>
                          <a:ea typeface="Times New Roman"/>
                          <a:cs typeface="AL-Mohanad"/>
                        </a:rPr>
                        <a:t>6- أفرض كل ما يمكنني إلى الآخرين ليقوموا به. </a:t>
                      </a:r>
                      <a:endParaRPr lang="en-US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8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Times New Roman"/>
                          <a:ea typeface="Times New Roman"/>
                          <a:cs typeface="AL-Mohanad"/>
                        </a:rPr>
                        <a:t>7- أحاول أن أهتم بكل ورقة مرة واحدة فقط. </a:t>
                      </a:r>
                      <a:endParaRPr lang="en-US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857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AL-Mohanad"/>
                        </a:rPr>
                        <a:t>8- أتناول غداء خفيفاً حتى لا أشعر بالنعاس بعد الظهر. </a:t>
                      </a:r>
                      <a:endParaRPr lang="en-US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781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Times New Roman"/>
                          <a:ea typeface="Times New Roman"/>
                          <a:cs typeface="AL-Mohanad"/>
                        </a:rPr>
                        <a:t>9- أقوم بجهد فعال لأمنع حدوث المعترضات أو المقاطعات الشائعة (كالزوار، والاجتماعات، والمكالمات الهاتفية) التي تعترض عملي باستمرار. </a:t>
                      </a:r>
                      <a:endParaRPr lang="en-US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70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AL-Mohanad"/>
                        </a:rPr>
                        <a:t>10- استطيع أن أقول "لا" عندما يطلب الآخرون وقتي خاصة إذا كان ذلك سيحول دون إكمالي إنجاز المهام الرئيسية. </a:t>
                      </a:r>
                      <a:endParaRPr lang="en-US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af-ZA" sz="2000" b="1" dirty="0">
                        <a:latin typeface="Times New Roman"/>
                        <a:ea typeface="Times New Roman"/>
                        <a:cs typeface="AL-Mohanad"/>
                      </a:endParaRPr>
                    </a:p>
                  </a:txBody>
                  <a:tcPr marL="62630" marR="6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064840" y="612903"/>
            <a:ext cx="7467600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7200" algn="just" eaLnBrk="0" hangingPunct="0">
              <a:tabLst>
                <a:tab pos="473075" algn="l"/>
              </a:tabLst>
              <a:defRPr/>
            </a:pP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حتى تعرف درجتك أعط نفسك: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lvl="1" algn="just" eaLnBrk="0" hangingPunct="0">
              <a:tabLst>
                <a:tab pos="473075" algn="l"/>
              </a:tabLst>
              <a:defRPr/>
            </a:pPr>
            <a:r>
              <a:rPr lang="ar-SA" sz="2400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3 نقاط لكل إجابة "دائماً".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lvl="1" algn="just" eaLnBrk="0" hangingPunct="0">
              <a:tabLst>
                <a:tab pos="473075" algn="l"/>
              </a:tabLst>
              <a:defRPr/>
            </a:pPr>
            <a:r>
              <a:rPr lang="ar-SA" sz="2400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نقطتين لكل إجابة "غالباً" .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lvl="1" algn="just" eaLnBrk="0" hangingPunct="0">
              <a:tabLst>
                <a:tab pos="473075" algn="l"/>
              </a:tabLst>
              <a:defRPr/>
            </a:pPr>
            <a:r>
              <a:rPr lang="ar-SA" sz="2400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نقطة واحدة لكل إجابة "أحياناً".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lvl="1" algn="just" eaLnBrk="0" hangingPunct="0">
              <a:tabLst>
                <a:tab pos="473075" algn="l"/>
              </a:tabLst>
              <a:defRPr/>
            </a:pPr>
            <a:r>
              <a:rPr lang="ar-SA" sz="2400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صفراً لكل إجابة "نادراً".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indent="457200" algn="just" eaLnBrk="0" hangingPunct="0">
              <a:tabLst>
                <a:tab pos="473075" algn="l"/>
              </a:tabLst>
              <a:defRPr/>
            </a:pP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أجمع نقاطك لتحصل على درجتك النهائية فإذا حصلت على: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indent="457200" algn="just" eaLnBrk="0" hangingPunct="0">
              <a:tabLst>
                <a:tab pos="473075" algn="l"/>
              </a:tabLst>
              <a:defRPr/>
            </a:pP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صفر – 15		الأفضل أن تفكر قليلاً في </a:t>
            </a:r>
            <a:r>
              <a:rPr lang="ar-SA" b="1" dirty="0" smtClean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ترتيب أولوياتك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indent="457200" algn="just" eaLnBrk="0" hangingPunct="0">
              <a:tabLst>
                <a:tab pos="473075" algn="l"/>
              </a:tabLst>
              <a:defRPr/>
            </a:pP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15 – 20		لا بأس، لكن يمكن </a:t>
            </a:r>
            <a:r>
              <a:rPr lang="ar-SA" b="1" dirty="0" err="1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لك</a:t>
            </a: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 أن تتحسن قليلاً.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indent="457200" algn="just" eaLnBrk="0" hangingPunct="0">
              <a:tabLst>
                <a:tab pos="473075" algn="l"/>
              </a:tabLst>
              <a:defRPr/>
            </a:pP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20 – 25 		جيد جداً. 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indent="457200" algn="just" eaLnBrk="0" hangingPunct="0">
              <a:tabLst>
                <a:tab pos="473075" algn="l"/>
              </a:tabLst>
              <a:defRPr/>
            </a:pP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25 – 37		ممتاز</a:t>
            </a:r>
            <a:endParaRPr lang="en-US" sz="1050" b="1" dirty="0">
              <a:latin typeface="Traditional Arabic" pitchFamily="2" charset="-78"/>
              <a:cs typeface="AL-Mohanad" pitchFamily="2" charset="-78"/>
            </a:endParaRPr>
          </a:p>
          <a:p>
            <a:pPr indent="457200" algn="just" eaLnBrk="0" hangingPunct="0">
              <a:tabLst>
                <a:tab pos="473075" algn="l"/>
              </a:tabLst>
              <a:defRPr/>
            </a:pPr>
            <a:r>
              <a:rPr lang="ar-SA" b="1" dirty="0">
                <a:latin typeface="Traditional Arabic" pitchFamily="2" charset="-78"/>
                <a:ea typeface="Times New Roman" pitchFamily="18" charset="0"/>
                <a:cs typeface="AL-Mohanad" pitchFamily="2" charset="-78"/>
              </a:rPr>
              <a:t>28 – 30		مستحيل (أنت غير صريح ) . </a:t>
            </a:r>
            <a:endParaRPr lang="ar-SA" sz="3200" b="1" dirty="0">
              <a:latin typeface="Traditional Arabic" pitchFamily="2" charset="-78"/>
              <a:cs typeface="AL-Mohanad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386608" cy="724942"/>
          </a:xfrm>
        </p:spPr>
        <p:txBody>
          <a:bodyPr/>
          <a:lstStyle/>
          <a:p>
            <a:r>
              <a:rPr lang="ar-SA" dirty="0" smtClean="0">
                <a:cs typeface="Al-Hadith1" pitchFamily="2" charset="-78"/>
              </a:rPr>
              <a:t>فرصة </a:t>
            </a:r>
            <a:r>
              <a:rPr lang="ar-SA" dirty="0" err="1" smtClean="0">
                <a:cs typeface="Al-Hadith1" pitchFamily="2" charset="-78"/>
              </a:rPr>
              <a:t>ذهبية ...</a:t>
            </a:r>
            <a:endParaRPr lang="ar-SA" dirty="0">
              <a:cs typeface="Al-Hadith1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24936" cy="3096344"/>
          </a:xfrm>
        </p:spPr>
        <p:txBody>
          <a:bodyPr>
            <a:normAutofit/>
          </a:bodyPr>
          <a:lstStyle/>
          <a:p>
            <a:r>
              <a:rPr lang="ar-SA" sz="3000" cap="small" dirty="0" smtClean="0">
                <a:solidFill>
                  <a:schemeClr val="tx2"/>
                </a:solidFill>
                <a:latin typeface="+mj-lt"/>
                <a:ea typeface="+mj-ea"/>
                <a:cs typeface="Al-Hadith1" pitchFamily="2" charset="-78"/>
              </a:rPr>
              <a:t>رتب أولوياتك وظف رصيد إلى </a:t>
            </a:r>
            <a:r>
              <a:rPr lang="ar-SA" sz="3000" cap="small" dirty="0" err="1" smtClean="0">
                <a:solidFill>
                  <a:schemeClr val="tx2"/>
                </a:solidFill>
                <a:latin typeface="+mj-lt"/>
                <a:ea typeface="+mj-ea"/>
                <a:cs typeface="Al-Hadith1" pitchFamily="2" charset="-78"/>
              </a:rPr>
              <a:t>حياتك ...</a:t>
            </a:r>
            <a:endParaRPr lang="ar-SA" sz="3000" cap="small" dirty="0" smtClean="0">
              <a:solidFill>
                <a:schemeClr val="tx2"/>
              </a:solidFill>
              <a:latin typeface="+mj-lt"/>
              <a:ea typeface="+mj-ea"/>
              <a:cs typeface="Al-Hadith1" pitchFamily="2" charset="-78"/>
            </a:endParaRPr>
          </a:p>
          <a:p>
            <a:endParaRPr lang="ar-SA" sz="1800" dirty="0" smtClean="0">
              <a:cs typeface="AL-Mohanad" pitchFamily="2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3200" dirty="0" smtClean="0">
                <a:cs typeface="AL-Mohanad" pitchFamily="2" charset="-78"/>
              </a:rPr>
              <a:t>إن إضافة</a:t>
            </a:r>
            <a:r>
              <a:rPr lang="ar-SA" sz="3200" dirty="0" smtClean="0">
                <a:solidFill>
                  <a:srgbClr val="CC3300"/>
                </a:solidFill>
                <a:cs typeface="AL-Mohanad" pitchFamily="2" charset="-78"/>
              </a:rPr>
              <a:t> </a:t>
            </a:r>
            <a:r>
              <a:rPr lang="ar-SA" sz="3200" dirty="0" err="1" smtClean="0">
                <a:solidFill>
                  <a:srgbClr val="CC3300"/>
                </a:solidFill>
                <a:cs typeface="AL-Mohanad" pitchFamily="2" charset="-78"/>
              </a:rPr>
              <a:t>15دقيقة</a:t>
            </a:r>
            <a:r>
              <a:rPr lang="ar-SA" sz="3200" dirty="0" smtClean="0">
                <a:cs typeface="AL-Mohanad" pitchFamily="2" charset="-78"/>
              </a:rPr>
              <a:t> كل يوم، تعني </a:t>
            </a:r>
            <a:r>
              <a:rPr lang="ar-SA" sz="3200" dirty="0" err="1" smtClean="0">
                <a:cs typeface="AL-Mohanad" pitchFamily="2" charset="-78"/>
              </a:rPr>
              <a:t>إضافة ...</a:t>
            </a:r>
            <a:endParaRPr lang="ar-SA" sz="3200" dirty="0" smtClean="0">
              <a:cs typeface="AL-Mohanad" pitchFamily="2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3200" dirty="0" smtClean="0">
                <a:solidFill>
                  <a:srgbClr val="CC3300"/>
                </a:solidFill>
                <a:cs typeface="AL-Mohanad" pitchFamily="2" charset="-78"/>
              </a:rPr>
              <a:t>13 يوم عمل كل عام.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2800" dirty="0" smtClean="0">
                <a:cs typeface="AL-Mohanad" pitchFamily="2" charset="-78"/>
              </a:rPr>
              <a:t>وإذا أضفت </a:t>
            </a:r>
            <a:r>
              <a:rPr lang="ar-SA" sz="2800" dirty="0" smtClean="0">
                <a:solidFill>
                  <a:srgbClr val="CC3300"/>
                </a:solidFill>
                <a:cs typeface="AL-Mohanad" pitchFamily="2" charset="-78"/>
              </a:rPr>
              <a:t>30 دقيقة كل يوم</a:t>
            </a:r>
            <a:r>
              <a:rPr lang="ar-SA" sz="2800" dirty="0" smtClean="0">
                <a:cs typeface="AL-Mohanad" pitchFamily="2" charset="-78"/>
              </a:rPr>
              <a:t>، فأنت تضيف </a:t>
            </a:r>
            <a:r>
              <a:rPr lang="ar-SA" sz="2800" dirty="0" smtClean="0">
                <a:solidFill>
                  <a:srgbClr val="CC3300"/>
                </a:solidFill>
                <a:cs typeface="AL-Mohanad" pitchFamily="2" charset="-78"/>
              </a:rPr>
              <a:t>26 يوم عمل كل عام.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3200" dirty="0" smtClean="0">
                <a:cs typeface="AL-Mohanad" pitchFamily="2" charset="-78"/>
              </a:rPr>
              <a:t>و هذا يعادل شهرا جديدا من العمل كل </a:t>
            </a:r>
            <a:r>
              <a:rPr lang="ar-SA" sz="3200" dirty="0" err="1" smtClean="0">
                <a:cs typeface="AL-Mohanad" pitchFamily="2" charset="-78"/>
              </a:rPr>
              <a:t>عام...</a:t>
            </a:r>
            <a:endParaRPr lang="en-US" sz="3200" dirty="0" smtClean="0">
              <a:cs typeface="AL-Mohanad" pitchFamily="2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ar-SA" sz="3200" dirty="0" smtClean="0">
              <a:solidFill>
                <a:srgbClr val="CC3300"/>
              </a:solidFill>
              <a:cs typeface="AL-Mohanad" pitchFamily="2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ar-SA" sz="3200" dirty="0" smtClean="0">
              <a:solidFill>
                <a:srgbClr val="CC3300"/>
              </a:solidFill>
              <a:cs typeface="AL-Mohanad" pitchFamily="2" charset="-78"/>
            </a:endParaRPr>
          </a:p>
          <a:p>
            <a:endParaRPr lang="ar-SA" sz="3200" dirty="0" smtClean="0">
              <a:cs typeface="AL-Mohanad" pitchFamily="2" charset="-78"/>
            </a:endParaRPr>
          </a:p>
          <a:p>
            <a:endParaRPr lang="ar-SA" sz="3200" dirty="0" smtClean="0">
              <a:cs typeface="AL-Mohanad" pitchFamily="2" charset="-78"/>
            </a:endParaRPr>
          </a:p>
          <a:p>
            <a:endParaRPr lang="ar-SA" sz="3200" dirty="0">
              <a:cs typeface="AL-Mohanad" pitchFamily="2" charset="-78"/>
            </a:endParaRPr>
          </a:p>
        </p:txBody>
      </p:sp>
      <p:pic>
        <p:nvPicPr>
          <p:cNvPr id="7" name="صورة 6" descr="imagesCAA8QT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1847850" cy="32590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411760" y="305355"/>
            <a:ext cx="624346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6600"/>
                </a:solidFill>
              </a:rPr>
              <a:t>مثلاً أنك تقضي 10 دقائق في طريقك من البيت وإلى العمل وكذلك من العمل إلى </a:t>
            </a:r>
            <a:r>
              <a:rPr lang="ar-SA" sz="2800" b="1" dirty="0" smtClean="0">
                <a:solidFill>
                  <a:srgbClr val="006600"/>
                </a:solidFill>
              </a:rPr>
              <a:t>البيت.</a:t>
            </a:r>
          </a:p>
          <a:p>
            <a:r>
              <a:rPr lang="ar-SA" sz="2800" b="1" dirty="0" smtClean="0">
                <a:solidFill>
                  <a:srgbClr val="006600"/>
                </a:solidFill>
              </a:rPr>
              <a:t> </a:t>
            </a:r>
            <a:r>
              <a:rPr lang="ar-SA" sz="2800" b="1" dirty="0">
                <a:solidFill>
                  <a:srgbClr val="006600"/>
                </a:solidFill>
              </a:rPr>
              <a:t>أي أنك تقضي 20 دقيقة يومياً تتنقل بين البيت ومقر العمل، ولنفرض أن عدد أيام العمل في الأسبوع 5 أيام أسبوعياً</a:t>
            </a:r>
            <a:r>
              <a:rPr lang="ar-SA" sz="2800" b="1" dirty="0" smtClean="0">
                <a:solidFill>
                  <a:srgbClr val="006600"/>
                </a:solidFill>
              </a:rPr>
              <a:t>.</a:t>
            </a:r>
          </a:p>
          <a:p>
            <a:r>
              <a:rPr lang="ar-SA" sz="2800" b="1" dirty="0" smtClean="0">
                <a:solidFill>
                  <a:srgbClr val="C00000"/>
                </a:solidFill>
              </a:rPr>
              <a:t>5 </a:t>
            </a:r>
            <a:r>
              <a:rPr lang="ar-SA" sz="2800" b="1" dirty="0" err="1">
                <a:solidFill>
                  <a:srgbClr val="C00000"/>
                </a:solidFill>
              </a:rPr>
              <a:t>أيام </a:t>
            </a:r>
            <a:r>
              <a:rPr lang="ar-SA" sz="2800" b="1" dirty="0">
                <a:solidFill>
                  <a:srgbClr val="C00000"/>
                </a:solidFill>
              </a:rPr>
              <a:t>× 20 </a:t>
            </a:r>
            <a:r>
              <a:rPr lang="ar-SA" sz="2800" b="1" dirty="0" err="1">
                <a:solidFill>
                  <a:srgbClr val="C00000"/>
                </a:solidFill>
              </a:rPr>
              <a:t>دقيقة </a:t>
            </a:r>
            <a:r>
              <a:rPr lang="ar-SA" sz="2800" b="1" dirty="0">
                <a:solidFill>
                  <a:srgbClr val="C00000"/>
                </a:solidFill>
              </a:rPr>
              <a:t>= 100 دقيقة أسبوعياً</a:t>
            </a:r>
            <a:br>
              <a:rPr lang="ar-SA" sz="2800" b="1" dirty="0">
                <a:solidFill>
                  <a:srgbClr val="C00000"/>
                </a:solidFill>
              </a:rPr>
            </a:br>
            <a:r>
              <a:rPr lang="ar-SA" sz="2800" b="1" dirty="0">
                <a:solidFill>
                  <a:srgbClr val="C00000"/>
                </a:solidFill>
              </a:rPr>
              <a:t>100 دقيقة </a:t>
            </a:r>
            <a:r>
              <a:rPr lang="ar-SA" sz="2800" b="1" dirty="0" err="1">
                <a:solidFill>
                  <a:srgbClr val="C00000"/>
                </a:solidFill>
              </a:rPr>
              <a:t>أسبوعياً </a:t>
            </a:r>
            <a:r>
              <a:rPr lang="ar-SA" sz="2800" b="1" dirty="0">
                <a:solidFill>
                  <a:srgbClr val="C00000"/>
                </a:solidFill>
              </a:rPr>
              <a:t>× 53 </a:t>
            </a:r>
            <a:r>
              <a:rPr lang="ar-SA" sz="2800" b="1" dirty="0" err="1">
                <a:solidFill>
                  <a:srgbClr val="C00000"/>
                </a:solidFill>
              </a:rPr>
              <a:t>أسبوعاً </a:t>
            </a:r>
            <a:r>
              <a:rPr lang="ar-SA" sz="2800" b="1" dirty="0">
                <a:solidFill>
                  <a:srgbClr val="C00000"/>
                </a:solidFill>
              </a:rPr>
              <a:t>= 5300 </a:t>
            </a:r>
            <a:r>
              <a:rPr lang="ar-SA" sz="2800" b="1" dirty="0" err="1">
                <a:solidFill>
                  <a:srgbClr val="C00000"/>
                </a:solidFill>
              </a:rPr>
              <a:t>دقيقة </a:t>
            </a:r>
            <a:r>
              <a:rPr lang="ar-SA" sz="2800" b="1" dirty="0">
                <a:solidFill>
                  <a:srgbClr val="C00000"/>
                </a:solidFill>
              </a:rPr>
              <a:t>= 88 ساعة </a:t>
            </a:r>
            <a:r>
              <a:rPr lang="ar-SA" sz="2800" b="1" dirty="0" err="1">
                <a:solidFill>
                  <a:srgbClr val="C00000"/>
                </a:solidFill>
              </a:rPr>
              <a:t>تقريباً</a:t>
            </a:r>
            <a:r>
              <a:rPr lang="ar-SA" sz="2800" b="1" dirty="0" err="1" smtClean="0">
                <a:solidFill>
                  <a:srgbClr val="C00000"/>
                </a:solidFill>
              </a:rPr>
              <a:t>!!</a:t>
            </a:r>
            <a:endParaRPr lang="ar-SA" sz="2800" b="1" dirty="0" smtClean="0">
              <a:solidFill>
                <a:srgbClr val="C00000"/>
              </a:solidFill>
            </a:endParaRPr>
          </a:p>
          <a:p>
            <a:r>
              <a:rPr lang="ar-SA" sz="2800" b="1" dirty="0" smtClean="0"/>
              <a:t>لو </a:t>
            </a:r>
            <a:r>
              <a:rPr lang="ar-SA" sz="2800" b="1" dirty="0"/>
              <a:t>قمت باستغلال هذه العشر دقائق يومياً في شيء مفيد لاستفدت من 88 </a:t>
            </a:r>
            <a:r>
              <a:rPr lang="ar-SA" sz="2800" b="1" dirty="0" err="1"/>
              <a:t>ساعة </a:t>
            </a:r>
            <a:r>
              <a:rPr lang="ar-SA" sz="2800" b="1" dirty="0" err="1" smtClean="0"/>
              <a:t>...</a:t>
            </a:r>
            <a:endParaRPr lang="ar-SA" sz="2800" b="1" dirty="0" smtClean="0"/>
          </a:p>
          <a:p>
            <a:r>
              <a:rPr lang="ar-SA" sz="2800" b="1" dirty="0" smtClean="0"/>
              <a:t>تظن </a:t>
            </a:r>
            <a:r>
              <a:rPr lang="ar-SA" sz="2800" b="1" dirty="0"/>
              <a:t>أنت أنها وقت ضائع أو مهدر، كيف تستغل هذه الدقائق </a:t>
            </a:r>
            <a:r>
              <a:rPr lang="ar-SA" sz="2800" b="1" dirty="0" smtClean="0"/>
              <a:t>العشر.</a:t>
            </a:r>
            <a:endParaRPr lang="ar-SA" sz="2800" dirty="0"/>
          </a:p>
        </p:txBody>
      </p:sp>
      <p:pic>
        <p:nvPicPr>
          <p:cNvPr id="5" name="صورة 4" descr="imagesCAWBF8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2143125" cy="422183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88224" y="413792"/>
            <a:ext cx="2160240" cy="566936"/>
          </a:xfrm>
        </p:spPr>
        <p:txBody>
          <a:bodyPr/>
          <a:lstStyle/>
          <a:p>
            <a:r>
              <a:rPr lang="ar-SA" dirty="0" smtClean="0">
                <a:cs typeface="Al-Hadith1" pitchFamily="2" charset="-78"/>
              </a:rPr>
              <a:t>أجمل تعليق</a:t>
            </a:r>
            <a:endParaRPr lang="ar-SA" dirty="0">
              <a:cs typeface="Al-Hadith1" pitchFamily="2" charset="-78"/>
            </a:endParaRPr>
          </a:p>
        </p:txBody>
      </p:sp>
      <p:pic>
        <p:nvPicPr>
          <p:cNvPr id="4" name="Content Placeholder 3" descr="Carecater 4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4752528" cy="5842719"/>
          </a:xfrm>
          <a:prstGeom prst="roundRect">
            <a:avLst>
              <a:gd name="adj" fmla="val 1034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 fov="1800000">
              <a:rot lat="20090636" lon="0" rev="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5472608" cy="796950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cs typeface="Al-Hadith1" pitchFamily="2" charset="-78"/>
              </a:rPr>
              <a:t>ضوابط مهمة في ترتيب </a:t>
            </a:r>
            <a:r>
              <a:rPr lang="ar-SA" sz="3200" dirty="0" err="1" smtClean="0">
                <a:cs typeface="Al-Hadith1" pitchFamily="2" charset="-78"/>
              </a:rPr>
              <a:t>الأولويات ...</a:t>
            </a:r>
            <a:endParaRPr lang="ar-SA" sz="3200" dirty="0">
              <a:cs typeface="Al-Hadith1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136904" cy="3096344"/>
          </a:xfrm>
        </p:spPr>
        <p:txBody>
          <a:bodyPr>
            <a:normAutofit fontScale="92500" lnSpcReduction="10000"/>
          </a:bodyPr>
          <a:lstStyle/>
          <a:p>
            <a:r>
              <a:rPr lang="ar-SA" sz="2800" dirty="0" smtClean="0"/>
              <a:t>ترتيب الأولويات من خلال منهج الإسلام وهديه، لا من خلال العواطف</a:t>
            </a:r>
            <a:r>
              <a:rPr lang="en-US" sz="2800" dirty="0" smtClean="0"/>
              <a:t>.</a:t>
            </a:r>
            <a:endParaRPr lang="ar-SA" sz="2800" dirty="0" smtClean="0"/>
          </a:p>
          <a:p>
            <a:r>
              <a:rPr lang="ar-SA" sz="2800" dirty="0" smtClean="0"/>
              <a:t>الفكر العميق والوزن الصحيح </a:t>
            </a:r>
            <a:r>
              <a:rPr lang="ar-SA" sz="2800" dirty="0" err="1" smtClean="0"/>
              <a:t>للأشياء.</a:t>
            </a:r>
            <a:r>
              <a:rPr lang="ar-SA" sz="2800" dirty="0" smtClean="0"/>
              <a:t> فلا نعطي شيئا فوق وزنه، أو دون وزنه</a:t>
            </a:r>
            <a:r>
              <a:rPr lang="en-US" sz="2800" dirty="0" smtClean="0"/>
              <a:t>.</a:t>
            </a:r>
            <a:endParaRPr lang="ar-SA" sz="2800" dirty="0" smtClean="0"/>
          </a:p>
          <a:p>
            <a:r>
              <a:rPr lang="ar-SA" sz="2800" dirty="0" smtClean="0"/>
              <a:t>الإدراك التام بأن ما يفوتنا من الوقت لا نستطيع </a:t>
            </a:r>
            <a:r>
              <a:rPr lang="ar-SA" sz="2800" dirty="0" err="1" smtClean="0"/>
              <a:t>استرجاعه.</a:t>
            </a:r>
            <a:r>
              <a:rPr lang="ar-SA" sz="2800" dirty="0" smtClean="0"/>
              <a:t> </a:t>
            </a:r>
          </a:p>
          <a:p>
            <a:r>
              <a:rPr lang="ar-SA" sz="2800" dirty="0" smtClean="0"/>
              <a:t>البدء بالأهم ولو كان صعباً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ar-SA" sz="2800" dirty="0"/>
          </a:p>
        </p:txBody>
      </p:sp>
      <p:pic>
        <p:nvPicPr>
          <p:cNvPr id="4" name="صورة 3" descr="تعارض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64557"/>
            <a:ext cx="3096344" cy="34887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43608" y="908720"/>
            <a:ext cx="7467600" cy="4873752"/>
          </a:xfrm>
        </p:spPr>
        <p:txBody>
          <a:bodyPr>
            <a:normAutofit/>
          </a:bodyPr>
          <a:lstStyle/>
          <a:p>
            <a:r>
              <a:rPr lang="ar-SA" sz="2800" dirty="0" smtClean="0">
                <a:cs typeface="AL-Mohanad" pitchFamily="2" charset="-78"/>
              </a:rPr>
              <a:t>تعويد النفس على قبول وتقديم الأولى والأهم على المهم</a:t>
            </a:r>
            <a:r>
              <a:rPr lang="en-US" sz="2800" dirty="0" smtClean="0">
                <a:cs typeface="AL-Mohanad" pitchFamily="2" charset="-78"/>
              </a:rPr>
              <a:t>.</a:t>
            </a:r>
          </a:p>
          <a:p>
            <a:r>
              <a:rPr lang="ar-SA" sz="2800" dirty="0" smtClean="0">
                <a:cs typeface="AL-Mohanad" pitchFamily="2" charset="-78"/>
              </a:rPr>
              <a:t> أولوية الكيف على الكم</a:t>
            </a:r>
            <a:r>
              <a:rPr lang="en-US" sz="2800" dirty="0" smtClean="0">
                <a:cs typeface="AL-Mohanad" pitchFamily="2" charset="-78"/>
              </a:rPr>
              <a:t> </a:t>
            </a:r>
          </a:p>
          <a:p>
            <a:r>
              <a:rPr lang="ar-SA" sz="2800" dirty="0" smtClean="0">
                <a:cs typeface="AL-Mohanad" pitchFamily="2" charset="-78"/>
              </a:rPr>
              <a:t>أولاً: أولوية العلم على العمل.</a:t>
            </a:r>
          </a:p>
          <a:p>
            <a:r>
              <a:rPr lang="ar-SA" sz="2800" dirty="0" smtClean="0">
                <a:cs typeface="AL-Mohanad" pitchFamily="2" charset="-78"/>
              </a:rPr>
              <a:t>أولوية الفهم على </a:t>
            </a:r>
            <a:r>
              <a:rPr lang="ar-SA" sz="2800" dirty="0" err="1" smtClean="0">
                <a:cs typeface="AL-Mohanad" pitchFamily="2" charset="-78"/>
              </a:rPr>
              <a:t>الحفظ .</a:t>
            </a:r>
            <a:endParaRPr lang="ar-SA" sz="2800" dirty="0" smtClean="0">
              <a:cs typeface="AL-Mohanad" pitchFamily="2" charset="-78"/>
            </a:endParaRPr>
          </a:p>
          <a:p>
            <a:r>
              <a:rPr lang="ar-SA" sz="2800" dirty="0" smtClean="0">
                <a:cs typeface="AL-Mohanad" pitchFamily="2" charset="-78"/>
              </a:rPr>
              <a:t>أولوية المقاصد على الظواهر.</a:t>
            </a:r>
          </a:p>
          <a:p>
            <a:r>
              <a:rPr lang="ar-SA" sz="2800" dirty="0" smtClean="0">
                <a:cs typeface="AL-Mohanad" pitchFamily="2" charset="-78"/>
              </a:rPr>
              <a:t>أولوية الاجتهاد على التقليد.</a:t>
            </a:r>
          </a:p>
          <a:p>
            <a:r>
              <a:rPr lang="ar-SA" sz="2800" dirty="0" smtClean="0">
                <a:cs typeface="AL-Mohanad" pitchFamily="2" charset="-78"/>
              </a:rPr>
              <a:t>أولوية العمل الدائم على المنقطع.</a:t>
            </a:r>
          </a:p>
          <a:p>
            <a:r>
              <a:rPr lang="ar-SA" sz="2800" dirty="0" smtClean="0">
                <a:cs typeface="AL-Mohanad" pitchFamily="2" charset="-78"/>
              </a:rPr>
              <a:t>أولوية العمل المتعدي على العمل القاصر.</a:t>
            </a:r>
            <a:endParaRPr lang="ar-SA" sz="2800" dirty="0">
              <a:cs typeface="AL-Mohanad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7467600" cy="4873752"/>
          </a:xfrm>
        </p:spPr>
        <p:txBody>
          <a:bodyPr>
            <a:normAutofit/>
          </a:bodyPr>
          <a:lstStyle/>
          <a:p>
            <a:endParaRPr lang="ar-SA" sz="2800" b="1" dirty="0" smtClean="0">
              <a:cs typeface="AL-Mohanad" pitchFamily="2" charset="-78"/>
            </a:endParaRPr>
          </a:p>
          <a:p>
            <a:r>
              <a:rPr lang="ar-SA" sz="2800" b="1" dirty="0" smtClean="0">
                <a:cs typeface="AL-Mohanad" pitchFamily="2" charset="-78"/>
              </a:rPr>
              <a:t>أولوية العمل الأطول نفعًا </a:t>
            </a:r>
            <a:r>
              <a:rPr lang="ar-SA" sz="2800" b="1" dirty="0" err="1" smtClean="0">
                <a:cs typeface="AL-Mohanad" pitchFamily="2" charset="-78"/>
              </a:rPr>
              <a:t>والأبقى</a:t>
            </a:r>
            <a:r>
              <a:rPr lang="ar-SA" sz="2800" b="1" dirty="0" smtClean="0">
                <a:cs typeface="AL-Mohanad" pitchFamily="2" charset="-78"/>
              </a:rPr>
              <a:t> أثرًا</a:t>
            </a:r>
          </a:p>
          <a:p>
            <a:r>
              <a:rPr lang="ar-SA" sz="2800" b="1" dirty="0" smtClean="0">
                <a:cs typeface="AL-Mohanad" pitchFamily="2" charset="-78"/>
              </a:rPr>
              <a:t>أولوية عمل القلب على عمل الجوارح.</a:t>
            </a:r>
          </a:p>
          <a:p>
            <a:r>
              <a:rPr lang="ar-SA" sz="2800" b="1" dirty="0" smtClean="0">
                <a:cs typeface="AL-Mohanad" pitchFamily="2" charset="-78"/>
              </a:rPr>
              <a:t>أولوية فرض العين على فرض الكفاية.</a:t>
            </a:r>
          </a:p>
          <a:p>
            <a:r>
              <a:rPr lang="ar-SA" sz="2800" b="1" dirty="0" smtClean="0">
                <a:cs typeface="AL-Mohanad" pitchFamily="2" charset="-78"/>
              </a:rPr>
              <a:t>أولوية حقوق العباد على حق الله المجرد.</a:t>
            </a:r>
          </a:p>
          <a:p>
            <a:r>
              <a:rPr lang="ar-SA" sz="2800" b="1" dirty="0" smtClean="0">
                <a:cs typeface="AL-Mohanad" pitchFamily="2" charset="-78"/>
              </a:rPr>
              <a:t>أولوية حقوق الجماعة على حقوق الأفراد.</a:t>
            </a:r>
          </a:p>
          <a:p>
            <a:r>
              <a:rPr lang="ar-SA" sz="2800" b="1" dirty="0" smtClean="0">
                <a:cs typeface="AL-Mohanad" pitchFamily="2" charset="-78"/>
              </a:rPr>
              <a:t>أولوية الولاء للجماعة والأمة على القبيلة </a:t>
            </a:r>
            <a:r>
              <a:rPr lang="ar-SA" sz="2800" b="1" dirty="0" err="1" smtClean="0">
                <a:cs typeface="AL-Mohanad" pitchFamily="2" charset="-78"/>
              </a:rPr>
              <a:t>والفرد .</a:t>
            </a:r>
            <a:r>
              <a:rPr lang="en-US" sz="2800" b="1" dirty="0" smtClean="0">
                <a:cs typeface="AL-Mohanad" pitchFamily="2" charset="-78"/>
              </a:rPr>
              <a:t/>
            </a:r>
            <a:br>
              <a:rPr lang="en-US" sz="2800" b="1" dirty="0" smtClean="0">
                <a:cs typeface="AL-Mohanad" pitchFamily="2" charset="-78"/>
              </a:rPr>
            </a:br>
            <a:endParaRPr lang="ar-SA" sz="2800" dirty="0">
              <a:cs typeface="AL-Mohanad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3614" y="188640"/>
            <a:ext cx="7054850" cy="1312863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ar-SA" sz="6600" dirty="0" smtClean="0">
                <a:cs typeface="AL-Hor" pitchFamily="2" charset="-78"/>
              </a:rPr>
              <a:t>لماذا الحديث عن هذا الموضوع؟</a:t>
            </a:r>
            <a:endParaRPr lang="en-US" sz="6600" dirty="0" smtClean="0">
              <a:cs typeface="AL-Hor" pitchFamily="2" charset="-78"/>
            </a:endParaRPr>
          </a:p>
        </p:txBody>
      </p:sp>
      <p:graphicFrame>
        <p:nvGraphicFramePr>
          <p:cNvPr id="69939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755650" y="2347913"/>
          <a:ext cx="1984375" cy="2825750"/>
        </p:xfrm>
        <a:graphic>
          <a:graphicData uri="http://schemas.openxmlformats.org/presentationml/2006/ole">
            <p:oleObj spid="_x0000_s2050" name="Clip" r:id="rId3" imgW="3848040" imgH="5478120" progId="">
              <p:embed/>
            </p:oleObj>
          </a:graphicData>
        </a:graphic>
      </p:graphicFrame>
      <p:sp>
        <p:nvSpPr>
          <p:cNvPr id="4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C60A1-63A6-449D-ABE3-41885102D8D8}" type="datetime1">
              <a:rPr lang="ar-SA"/>
              <a:pPr>
                <a:defRPr/>
              </a:pPr>
              <a:t>19/05/33</a:t>
            </a:fld>
            <a:endParaRPr lang="en-US"/>
          </a:p>
        </p:txBody>
      </p:sp>
      <p:sp>
        <p:nvSpPr>
          <p:cNvPr id="6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16969C2-932A-4272-A3CA-396BD27D9834}" type="slidenum">
              <a:rPr lang="ar-SA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71800" y="2420888"/>
            <a:ext cx="5974730" cy="3456384"/>
          </a:xfrm>
          <a:prstGeom prst="rect">
            <a:avLst/>
          </a:prstGeom>
          <a:noFill/>
        </p:spPr>
        <p:txBody>
          <a:bodyPr vert="horz">
            <a:normAutofit fontScale="77500" lnSpcReduction="20000"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S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L-Hor" pitchFamily="2" charset="-78"/>
              </a:rPr>
              <a:t>عملنا طوارئ .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S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L-Hor" pitchFamily="2" charset="-78"/>
              </a:rPr>
              <a:t>ضعف الإنتاجية .</a:t>
            </a:r>
            <a:endParaRPr lang="ar-SA" sz="6600" dirty="0" smtClean="0">
              <a:cs typeface="AL-Hor" pitchFamily="2" charset="-78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ar-SA" sz="6600" dirty="0" smtClean="0">
                <a:cs typeface="AL-Hor" pitchFamily="2" charset="-78"/>
              </a:rPr>
              <a:t>تكدس الطاقات .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SA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L-Hor" pitchFamily="2" charset="-78"/>
              </a:rPr>
              <a:t>تعطل </a:t>
            </a:r>
            <a:r>
              <a:rPr lang="ar-SA" sz="6600" dirty="0" smtClean="0">
                <a:cs typeface="AL-Hor" pitchFamily="2" charset="-78"/>
              </a:rPr>
              <a:t>الكثير من المشاريع .</a:t>
            </a:r>
            <a:endParaRPr kumimoji="0" lang="ar-SA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L-Hor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ar-SA" sz="6600" dirty="0" smtClean="0">
                <a:cs typeface="AL-Hor" pitchFamily="2" charset="-78"/>
              </a:rPr>
              <a:t>فقدان الكثير من الفرص 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75240" cy="5997280"/>
          </a:xfrm>
        </p:spPr>
        <p:txBody>
          <a:bodyPr>
            <a:normAutofit/>
          </a:bodyPr>
          <a:lstStyle/>
          <a:p>
            <a:pPr lvl="0"/>
            <a:r>
              <a:rPr lang="ar-SA" b="1" dirty="0" smtClean="0">
                <a:cs typeface="AL-Mohanad" pitchFamily="2" charset="-78"/>
              </a:rPr>
              <a:t>تذكر عند التفكير في الأولويات والتعامل معها وتحديدها، أنها لا تأتي من فراغ، بل لابد من أن تكون هذه الأولويات مبنية على رسالة واضحة</a:t>
            </a:r>
            <a:r>
              <a:rPr lang="en-US" b="1" dirty="0" smtClean="0">
                <a:cs typeface="AL-Mohanad" pitchFamily="2" charset="-78"/>
              </a:rPr>
              <a:t>. </a:t>
            </a:r>
            <a:endParaRPr lang="ar-SA" b="1" dirty="0" smtClean="0">
              <a:cs typeface="AL-Mohanad" pitchFamily="2" charset="-78"/>
            </a:endParaRPr>
          </a:p>
          <a:p>
            <a:pPr lvl="0"/>
            <a:endParaRPr lang="en-US" dirty="0" smtClean="0">
              <a:cs typeface="AL-Mohanad" pitchFamily="2" charset="-78"/>
            </a:endParaRPr>
          </a:p>
          <a:p>
            <a:pPr lvl="0"/>
            <a:r>
              <a:rPr lang="ar-SA" b="1" dirty="0" smtClean="0">
                <a:cs typeface="AL-Mohanad" pitchFamily="2" charset="-78"/>
              </a:rPr>
              <a:t>يجب ممارسة ترتيب الأولويات على جميع مستويات الأهداف، فهناك أولويات للأهداف بعيدة المدى وأولويات للأهداف متوسطة المدى وقريبة المدى</a:t>
            </a:r>
            <a:r>
              <a:rPr lang="en-US" b="1" dirty="0" smtClean="0">
                <a:cs typeface="AL-Mohanad" pitchFamily="2" charset="-78"/>
              </a:rPr>
              <a:t>. </a:t>
            </a:r>
            <a:endParaRPr lang="ar-SA" b="1" dirty="0" smtClean="0">
              <a:cs typeface="AL-Mohanad" pitchFamily="2" charset="-78"/>
            </a:endParaRPr>
          </a:p>
          <a:p>
            <a:pPr lvl="0"/>
            <a:endParaRPr lang="en-US" dirty="0" smtClean="0">
              <a:cs typeface="AL-Mohanad" pitchFamily="2" charset="-78"/>
            </a:endParaRPr>
          </a:p>
          <a:p>
            <a:pPr lvl="0"/>
            <a:r>
              <a:rPr lang="ar-SA" b="1" dirty="0" smtClean="0">
                <a:cs typeface="AL-Mohanad" pitchFamily="2" charset="-78"/>
              </a:rPr>
              <a:t>تذكر أن أفضل شخص يحدّد أولوياتك هو أنت، ولكن لا بأس من الاستعانة بالآخرين والاستفادة مما يقدمونه من أفكار</a:t>
            </a:r>
            <a:r>
              <a:rPr lang="en-US" b="1" dirty="0" smtClean="0">
                <a:cs typeface="AL-Mohanad" pitchFamily="2" charset="-78"/>
              </a:rPr>
              <a:t>. </a:t>
            </a:r>
            <a:endParaRPr lang="ar-SA" b="1" dirty="0" smtClean="0">
              <a:cs typeface="AL-Mohanad" pitchFamily="2" charset="-78"/>
            </a:endParaRPr>
          </a:p>
          <a:p>
            <a:pPr lvl="0"/>
            <a:endParaRPr lang="ar-SA" b="1" dirty="0" smtClean="0">
              <a:cs typeface="AL-Mohanad" pitchFamily="2" charset="-78"/>
            </a:endParaRPr>
          </a:p>
          <a:p>
            <a:r>
              <a:rPr lang="ar-SA" b="1" dirty="0" smtClean="0">
                <a:cs typeface="AL-Mohanad" pitchFamily="2" charset="-78"/>
              </a:rPr>
              <a:t>تغيير الأنفس قبل تغيير </a:t>
            </a:r>
            <a:r>
              <a:rPr lang="ar-SA" b="1" dirty="0" err="1" smtClean="0">
                <a:cs typeface="AL-Mohanad" pitchFamily="2" charset="-78"/>
              </a:rPr>
              <a:t>المجتمع .</a:t>
            </a:r>
            <a:endParaRPr lang="ar-SA" b="1" dirty="0" smtClean="0">
              <a:cs typeface="AL-Mohanad" pitchFamily="2" charset="-78"/>
            </a:endParaRPr>
          </a:p>
          <a:p>
            <a:r>
              <a:rPr lang="ar-SA" b="1" dirty="0" smtClean="0">
                <a:cs typeface="AL-Mohanad" pitchFamily="2" charset="-78"/>
              </a:rPr>
              <a:t>مراعاة </a:t>
            </a:r>
            <a:r>
              <a:rPr lang="ar-SA" b="1" dirty="0" err="1" smtClean="0">
                <a:cs typeface="AL-Mohanad" pitchFamily="2" charset="-78"/>
              </a:rPr>
              <a:t>المصالح .</a:t>
            </a:r>
            <a:endParaRPr lang="ar-SA" b="1" dirty="0" smtClean="0">
              <a:cs typeface="AL-Mohanad" pitchFamily="2" charset="-78"/>
            </a:endParaRPr>
          </a:p>
          <a:p>
            <a:pPr lvl="0"/>
            <a:endParaRPr lang="en-US" dirty="0" smtClean="0">
              <a:cs typeface="AL-Mohanad" pitchFamily="2" charset="-78"/>
            </a:endParaRPr>
          </a:p>
          <a:p>
            <a:endParaRPr lang="ar-SA" dirty="0">
              <a:cs typeface="AL-Mohanad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ar-SA" b="1" dirty="0" smtClean="0"/>
              <a:t>هناك نوعان من الأولويات: نوع ثابت وهو ما يتعلق بالعبادة.</a:t>
            </a:r>
          </a:p>
          <a:p>
            <a:pPr lvl="0"/>
            <a:r>
              <a:rPr lang="ar-SA" b="1" dirty="0" smtClean="0"/>
              <a:t>ونوع متغير وهو ما يتعلق بعملك والظروف الاجتماعية</a:t>
            </a:r>
            <a:r>
              <a:rPr lang="en-US" b="1" dirty="0" smtClean="0"/>
              <a:t>. </a:t>
            </a:r>
            <a:endParaRPr lang="ar-SA" b="1" dirty="0" smtClean="0"/>
          </a:p>
          <a:p>
            <a:pPr lvl="0"/>
            <a:endParaRPr lang="ar-SA" b="1" dirty="0" smtClean="0"/>
          </a:p>
          <a:p>
            <a:pPr lvl="0"/>
            <a:r>
              <a:rPr lang="ar-SA" b="1" dirty="0" smtClean="0"/>
              <a:t>تعلم قول </a:t>
            </a:r>
            <a:r>
              <a:rPr lang="ar-SA" b="1" dirty="0" err="1" smtClean="0"/>
              <a:t>كلمة </a:t>
            </a:r>
            <a:r>
              <a:rPr lang="ar-SA" b="1" dirty="0" smtClean="0"/>
              <a:t>"لا"، ويقصد هنا الاعتذار عن الأعمال والارتباطات والمهام التي لا يُرى منها فائدة</a:t>
            </a:r>
            <a:r>
              <a:rPr lang="en-US" b="1" dirty="0" smtClean="0"/>
              <a:t>. </a:t>
            </a:r>
            <a:endParaRPr lang="ar-SA" b="1" dirty="0" smtClean="0"/>
          </a:p>
          <a:p>
            <a:pPr lvl="0"/>
            <a:endParaRPr lang="en-US" dirty="0" smtClean="0"/>
          </a:p>
          <a:p>
            <a:pPr lvl="0"/>
            <a:r>
              <a:rPr lang="ar-SA" b="1" dirty="0" smtClean="0"/>
              <a:t>يفضل الاحتفاظ بمذكرة أو قائمة يومية تتضمن الأعمال التي يُراد تنفيذها، لأنها تساعد على تحديد الأولويات</a:t>
            </a:r>
            <a:r>
              <a:rPr lang="en-US" b="1" dirty="0" smtClean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5400" dirty="0" smtClean="0">
                <a:solidFill>
                  <a:srgbClr val="FF0000"/>
                </a:solidFill>
                <a:cs typeface="Al-Hadith1" pitchFamily="2" charset="-78"/>
              </a:rPr>
              <a:t>انتبه ..</a:t>
            </a:r>
            <a:endParaRPr lang="ar-SA" sz="54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400" dirty="0" smtClean="0">
                <a:cs typeface="AL-Mateen" pitchFamily="2" charset="-78"/>
              </a:rPr>
              <a:t>أهم ركيزة في ترتيب الأولويات ...</a:t>
            </a:r>
          </a:p>
          <a:p>
            <a:r>
              <a:rPr lang="ar-SA" sz="4400" dirty="0" smtClean="0">
                <a:cs typeface="AL-Mateen" pitchFamily="2" charset="-78"/>
              </a:rPr>
              <a:t>التوازن .</a:t>
            </a:r>
          </a:p>
          <a:p>
            <a:endParaRPr lang="ar-SA" sz="4400" dirty="0">
              <a:cs typeface="AL-Mateen" pitchFamily="2" charset="-78"/>
            </a:endParaRPr>
          </a:p>
        </p:txBody>
      </p:sp>
      <p:pic>
        <p:nvPicPr>
          <p:cNvPr id="4" name="صورة 3" descr="MB900177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2304256" cy="42050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05156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C00000"/>
                </a:solidFill>
                <a:cs typeface="AL-Mateen" pitchFamily="2" charset="-78"/>
              </a:rPr>
              <a:t/>
            </a:r>
            <a:br>
              <a:rPr lang="ar-SA" sz="4000" dirty="0" smtClean="0">
                <a:solidFill>
                  <a:srgbClr val="C00000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C00000"/>
                </a:solidFill>
                <a:cs typeface="AL-Mateen" pitchFamily="2" charset="-78"/>
              </a:rPr>
              <a:t>					قيم نفسك أولا بأول ...</a:t>
            </a:r>
            <a:endParaRPr lang="ar-SA" sz="4000" dirty="0">
              <a:solidFill>
                <a:srgbClr val="C00000"/>
              </a:solidFill>
              <a:cs typeface="AL-Mateen" pitchFamily="2" charset="-78"/>
            </a:endParaRPr>
          </a:p>
        </p:txBody>
      </p:sp>
      <p:pic>
        <p:nvPicPr>
          <p:cNvPr id="4" name="عنصر نائب للمحتوى 3" descr="imagesCA6AAT5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312368" cy="388843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/>
              <a:t>حقوق النسخ متاحة لكل من </a:t>
            </a:r>
            <a:r>
              <a:rPr lang="ar-SA" dirty="0" err="1" smtClean="0"/>
              <a:t>يرغب ...</a:t>
            </a:r>
            <a:r>
              <a:rPr lang="ar-SA" dirty="0" smtClean="0"/>
              <a:t> فقط نريد دعوة بظهر </a:t>
            </a:r>
            <a:r>
              <a:rPr lang="ar-SA" dirty="0" err="1" smtClean="0"/>
              <a:t>الغيب .</a:t>
            </a:r>
            <a:endParaRPr lang="ar-SA" dirty="0" smtClean="0"/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أسعد </a:t>
            </a:r>
            <a:r>
              <a:rPr lang="ar-SA" dirty="0" err="1" smtClean="0"/>
              <a:t>بتواصلكم :</a:t>
            </a:r>
            <a:endParaRPr lang="ar-SA" dirty="0" smtClean="0"/>
          </a:p>
          <a:p>
            <a:pPr algn="ctr"/>
            <a:r>
              <a:rPr lang="ar-SA" dirty="0" smtClean="0"/>
              <a:t>أحمد محمد أحمد </a:t>
            </a:r>
            <a:r>
              <a:rPr lang="ar-SA" dirty="0" err="1" smtClean="0"/>
              <a:t>الخالدي .</a:t>
            </a:r>
            <a:endParaRPr lang="ar-SA" dirty="0" smtClean="0"/>
          </a:p>
          <a:p>
            <a:pPr algn="ctr"/>
            <a:r>
              <a:rPr lang="ar-SA" dirty="0" smtClean="0"/>
              <a:t>0505795943</a:t>
            </a:r>
          </a:p>
          <a:p>
            <a:pPr algn="ctr"/>
            <a:r>
              <a:rPr lang="en-US" dirty="0" smtClean="0"/>
              <a:t>alkhaldi558@gmail.com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79512" y="1052736"/>
            <a:ext cx="4966320" cy="1008112"/>
          </a:xfrm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7030A0"/>
                </a:solidFill>
                <a:cs typeface="AL-Mateen" pitchFamily="2" charset="-78"/>
              </a:rPr>
              <a:t>الإسلام دين الأولويات </a:t>
            </a:r>
            <a:endParaRPr lang="ar-SA" sz="5400" dirty="0">
              <a:cs typeface="AL-Mateen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83568" y="2060848"/>
            <a:ext cx="7920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 smtClean="0">
                <a:cs typeface="AL-Mateen" pitchFamily="2" charset="-78"/>
              </a:rPr>
              <a:t>” فاعلم أن لا إله إلا الله واستغفر لذنبك ”</a:t>
            </a:r>
            <a:endParaRPr lang="ar-SA" sz="3200" dirty="0">
              <a:cs typeface="AL-Mateen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55576" y="2636912"/>
            <a:ext cx="7920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 smtClean="0">
                <a:cs typeface="AL-Mateen" pitchFamily="2" charset="-78"/>
              </a:rPr>
              <a:t>” رب اغفر لي ولوالدي وللمؤمنين يوم يقوم الحساب ”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55576" y="3356992"/>
            <a:ext cx="7920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 smtClean="0">
                <a:cs typeface="AL-Mateen" pitchFamily="2" charset="-78"/>
              </a:rPr>
              <a:t>” وابتغ فيما آتاك الله الدار الآخرة ولا تنس نصيبك من الدنيا ”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55576" y="4077072"/>
            <a:ext cx="7920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 smtClean="0">
                <a:cs typeface="AL-Mateen" pitchFamily="2" charset="-78"/>
              </a:rPr>
              <a:t>” وأنذر عشيرتك الأقربين ”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55576" y="4725144"/>
            <a:ext cx="7920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 smtClean="0">
                <a:cs typeface="AL-Mateen" pitchFamily="2" charset="-78"/>
              </a:rPr>
              <a:t>فليكن أول ما تدعوهم إليه شهادة أن لا إله إلا الله ” 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827584" y="5517232"/>
            <a:ext cx="7920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 smtClean="0">
                <a:cs typeface="AL-Mateen" pitchFamily="2" charset="-78"/>
              </a:rPr>
              <a:t>” فأعط كل ذي حق حقه ”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2952328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 Elham" pitchFamily="2" charset="-78"/>
              </a:rPr>
              <a:t>عصف ذهني..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 Elham" pitchFamily="2" charset="-7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267744" y="3052936"/>
            <a:ext cx="6266656" cy="3040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ar-SA" sz="4000" dirty="0" smtClean="0">
                <a:cs typeface="AL-Mohanad Bold" pitchFamily="2" charset="-78"/>
              </a:rPr>
              <a:t>طارئة .</a:t>
            </a:r>
          </a:p>
          <a:p>
            <a:pPr eaLnBrk="1" hangingPunct="1">
              <a:lnSpc>
                <a:spcPct val="90000"/>
              </a:lnSpc>
            </a:pPr>
            <a:r>
              <a:rPr lang="ar-SA" sz="4000" dirty="0" smtClean="0">
                <a:cs typeface="AL-Mohanad Bold" pitchFamily="2" charset="-78"/>
              </a:rPr>
              <a:t>فريضة .</a:t>
            </a:r>
          </a:p>
          <a:p>
            <a:pPr eaLnBrk="1" hangingPunct="1">
              <a:lnSpc>
                <a:spcPct val="90000"/>
              </a:lnSpc>
            </a:pPr>
            <a:r>
              <a:rPr lang="ar-SA" sz="4000" dirty="0" smtClean="0">
                <a:cs typeface="AL-Mohanad Bold" pitchFamily="2" charset="-78"/>
              </a:rPr>
              <a:t>عمل .</a:t>
            </a:r>
          </a:p>
          <a:p>
            <a:pPr eaLnBrk="1" hangingPunct="1">
              <a:lnSpc>
                <a:spcPct val="90000"/>
              </a:lnSpc>
            </a:pPr>
            <a:r>
              <a:rPr lang="ar-SA" sz="4000" dirty="0" smtClean="0">
                <a:cs typeface="AL-Mohanad Bold" pitchFamily="2" charset="-78"/>
              </a:rPr>
              <a:t>اجتماعية .</a:t>
            </a:r>
          </a:p>
          <a:p>
            <a:pPr eaLnBrk="1" hangingPunct="1">
              <a:lnSpc>
                <a:spcPct val="90000"/>
              </a:lnSpc>
            </a:pPr>
            <a:r>
              <a:rPr lang="ar-SA" sz="4000" dirty="0" smtClean="0">
                <a:cs typeface="AL-Mohanad Bold" pitchFamily="2" charset="-78"/>
              </a:rPr>
              <a:t>شخصية .</a:t>
            </a:r>
          </a:p>
        </p:txBody>
      </p:sp>
      <p:pic>
        <p:nvPicPr>
          <p:cNvPr id="10243" name="Picture 4" descr="C:\Documents and Settings\asus\My Documents\عرض\صور4\GOVT0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84984"/>
            <a:ext cx="2667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/>
          <p:nvPr/>
        </p:nvSpPr>
        <p:spPr>
          <a:xfrm rot="5400000">
            <a:off x="1093676" y="-472988"/>
            <a:ext cx="2888704" cy="4932040"/>
          </a:xfrm>
          <a:prstGeom prst="rtTriangle">
            <a:avLst/>
          </a:prstGeom>
          <a:solidFill>
            <a:srgbClr val="FE96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355976" y="1052736"/>
            <a:ext cx="42484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cs typeface="Al-Mothnna" pitchFamily="2" charset="-78"/>
              </a:rPr>
              <a:t>عرف الأولوية ؟</a:t>
            </a:r>
          </a:p>
          <a:p>
            <a:endParaRPr lang="ar-SA" sz="3200" dirty="0">
              <a:cs typeface="Al-Mothnn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331640" y="1988840"/>
            <a:ext cx="7467600" cy="2232248"/>
          </a:xfrm>
        </p:spPr>
        <p:txBody>
          <a:bodyPr>
            <a:normAutofit/>
          </a:bodyPr>
          <a:lstStyle/>
          <a:p>
            <a:endParaRPr lang="ar-SA" sz="3200" dirty="0" smtClean="0">
              <a:cs typeface="Al-Hadith1" pitchFamily="2" charset="-78"/>
            </a:endParaRPr>
          </a:p>
          <a:p>
            <a:r>
              <a:rPr lang="ar-SA" sz="3200" dirty="0" smtClean="0">
                <a:cs typeface="AL-Mateen" pitchFamily="2" charset="-78"/>
              </a:rPr>
              <a:t>الهدف الذي تسعى إلى تحقيقه والذي يأخذ مساحة كبيرة من وقتك وجهدك .</a:t>
            </a:r>
            <a:endParaRPr lang="en-US" sz="3200" dirty="0" smtClean="0">
              <a:cs typeface="AL-Mateen" pitchFamily="2" charset="-78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5580112" y="260648"/>
            <a:ext cx="3363144" cy="79208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l-Hadith1" pitchFamily="2" charset="-78"/>
            </a:endParaRPr>
          </a:p>
          <a:p>
            <a:r>
              <a:rPr lang="ar-SA" sz="3200" dirty="0" smtClean="0">
                <a:cs typeface="Al-Hadith1" pitchFamily="2" charset="-78"/>
              </a:rPr>
              <a:t>الأولوية التي نريدها هنا :</a:t>
            </a:r>
          </a:p>
        </p:txBody>
      </p:sp>
      <p:pic>
        <p:nvPicPr>
          <p:cNvPr id="5" name="صورة 4" descr="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2448272" cy="29340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3395464"/>
            <a:ext cx="4876800" cy="284184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ar-SA" sz="3200" dirty="0" smtClean="0">
                <a:cs typeface="AL-Mohanad Bold" pitchFamily="2" charset="-78"/>
              </a:rPr>
              <a:t>الشهرة .</a:t>
            </a:r>
          </a:p>
          <a:p>
            <a:r>
              <a:rPr lang="ar-SA" sz="3200" dirty="0" smtClean="0">
                <a:cs typeface="AL-Mohanad Bold" pitchFamily="2" charset="-78"/>
              </a:rPr>
              <a:t>الاقتداء .</a:t>
            </a:r>
          </a:p>
          <a:p>
            <a:r>
              <a:rPr lang="ar-SA" sz="3200" dirty="0" smtClean="0">
                <a:cs typeface="AL-Mohanad Bold" pitchFamily="2" charset="-78"/>
              </a:rPr>
              <a:t>رغبة الغير .</a:t>
            </a:r>
          </a:p>
          <a:p>
            <a:r>
              <a:rPr lang="ar-SA" sz="3200" dirty="0" smtClean="0">
                <a:cs typeface="AL-Mohanad Bold" pitchFamily="2" charset="-78"/>
              </a:rPr>
              <a:t>الجهل بالنفس .</a:t>
            </a:r>
          </a:p>
          <a:p>
            <a:r>
              <a:rPr lang="ar-SA" sz="3200" dirty="0" smtClean="0">
                <a:cs typeface="AL-Mohanad Bold" pitchFamily="2" charset="-78"/>
              </a:rPr>
              <a:t>الحاجة .</a:t>
            </a:r>
            <a:endParaRPr lang="en-US" sz="3200" dirty="0" smtClean="0">
              <a:cs typeface="AL-Mohanad Bol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21190213">
            <a:off x="805870" y="525819"/>
            <a:ext cx="3615093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 Elham" pitchFamily="2" charset="-78"/>
              </a:rPr>
              <a:t>أولويات وهمية 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K Elham" pitchFamily="2" charset="-78"/>
            </a:endParaRPr>
          </a:p>
        </p:txBody>
      </p:sp>
      <p:pic>
        <p:nvPicPr>
          <p:cNvPr id="5" name="صورة 4" descr="تعارض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1733" y="332656"/>
            <a:ext cx="2984723" cy="273630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4509120"/>
            <a:ext cx="7488832" cy="1294656"/>
          </a:xfrm>
          <a:solidFill>
            <a:schemeClr val="bg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ar-SA" sz="4000" cap="none" dirty="0" smtClean="0">
                <a:solidFill>
                  <a:srgbClr val="FE8637"/>
                </a:solidFill>
                <a:cs typeface="Al-Hadith1" pitchFamily="2" charset="-78"/>
              </a:rPr>
              <a:t>حدد ثلاث أهداف لها أولويات في حياتك ؟</a:t>
            </a:r>
            <a:endParaRPr lang="en-US" sz="4000" cap="none" dirty="0" smtClean="0">
              <a:solidFill>
                <a:srgbClr val="FE8637"/>
              </a:solidFill>
              <a:cs typeface="Al-Hadith1" pitchFamily="2" charset="-7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44624"/>
            <a:ext cx="2081213" cy="1080120"/>
            <a:chOff x="304800" y="228600"/>
            <a:chExt cx="2081212" cy="1460500"/>
          </a:xfrm>
        </p:grpSpPr>
        <p:pic>
          <p:nvPicPr>
            <p:cNvPr id="13318" name="Picture 8" descr="E:\CLIPART\BORDERS\BRDRMISC\BDROC00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81000"/>
              <a:ext cx="2081212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533400" y="228600"/>
              <a:ext cx="1400174" cy="1143000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ar-SA" sz="3600" cap="small" dirty="0">
                  <a:solidFill>
                    <a:srgbClr val="FF0000"/>
                  </a:solidFill>
                  <a:latin typeface="+mj-lt"/>
                  <a:ea typeface="+mj-ea"/>
                  <a:cs typeface="K Elham" pitchFamily="2" charset="-78"/>
                </a:rPr>
                <a:t>تمرين</a:t>
              </a:r>
              <a:endParaRPr lang="en-US" sz="3600" cap="small" dirty="0">
                <a:solidFill>
                  <a:srgbClr val="FF0000"/>
                </a:solidFill>
                <a:latin typeface="+mj-lt"/>
                <a:ea typeface="+mj-ea"/>
                <a:cs typeface="K Elham" pitchFamily="2" charset="-78"/>
              </a:endParaRPr>
            </a:p>
          </p:txBody>
        </p:sp>
      </p:grpSp>
      <p:pic>
        <p:nvPicPr>
          <p:cNvPr id="17413" name="Picture 5" descr="C:\Documents and Settings\asus\My Documents\عرض\صور4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44824"/>
            <a:ext cx="24936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965</TotalTime>
  <Words>1610</Words>
  <Application>Microsoft Office PowerPoint</Application>
  <PresentationFormat>عرض على الشاشة (3:4)‏</PresentationFormat>
  <Paragraphs>372</Paragraphs>
  <Slides>44</Slides>
  <Notes>1</Notes>
  <HiddenSlides>0</HiddenSlides>
  <MMClips>0</MMClips>
  <ScaleCrop>false</ScaleCrop>
  <HeadingPairs>
    <vt:vector size="6" baseType="variant">
      <vt:variant>
        <vt:lpstr>سمة</vt:lpstr>
      </vt:variant>
      <vt:variant>
        <vt:i4>9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54" baseType="lpstr">
      <vt:lpstr>موازنة</vt:lpstr>
      <vt:lpstr>ذروة</vt:lpstr>
      <vt:lpstr>1_ألوان متوسطة</vt:lpstr>
      <vt:lpstr>تدفق</vt:lpstr>
      <vt:lpstr>حضري</vt:lpstr>
      <vt:lpstr>مدني</vt:lpstr>
      <vt:lpstr>مشربية</vt:lpstr>
      <vt:lpstr>واجهة</vt:lpstr>
      <vt:lpstr>1_واجهة</vt:lpstr>
      <vt:lpstr>Clip</vt:lpstr>
      <vt:lpstr>الشريحة 1</vt:lpstr>
      <vt:lpstr>الشريحة 2</vt:lpstr>
      <vt:lpstr>الشريحة 3</vt:lpstr>
      <vt:lpstr>الشريحة 4</vt:lpstr>
      <vt:lpstr>الشريحة 5</vt:lpstr>
      <vt:lpstr>عصف ذهني..</vt:lpstr>
      <vt:lpstr>الشريحة 7</vt:lpstr>
      <vt:lpstr>الشريحة 8</vt:lpstr>
      <vt:lpstr>حدد ثلاث أهداف لها أولويات في حياتك ؟</vt:lpstr>
      <vt:lpstr>الشريحة 10</vt:lpstr>
      <vt:lpstr>الشريحة 11</vt:lpstr>
      <vt:lpstr>الشريحة 12</vt:lpstr>
      <vt:lpstr>حدد الوقت المتاح . </vt:lpstr>
      <vt:lpstr>راعي الأنظمة والتعليمات </vt:lpstr>
      <vt:lpstr>رتب أولويات كل مجال :</vt:lpstr>
      <vt:lpstr>الشريحة 16</vt:lpstr>
      <vt:lpstr>ملخص سريع لما سبق </vt:lpstr>
      <vt:lpstr>تذكر</vt:lpstr>
      <vt:lpstr>أنتبه ..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آلية تعبئة الجدول </vt:lpstr>
      <vt:lpstr>ضوابط أولويات العمل المؤسسي :</vt:lpstr>
      <vt:lpstr>مأسأة ...</vt:lpstr>
      <vt:lpstr>همسة ...</vt:lpstr>
      <vt:lpstr>تمرين ...</vt:lpstr>
      <vt:lpstr>الشريحة 33</vt:lpstr>
      <vt:lpstr>فرصة ذهبية ...</vt:lpstr>
      <vt:lpstr>الشريحة 35</vt:lpstr>
      <vt:lpstr>أجمل تعليق</vt:lpstr>
      <vt:lpstr>ضوابط مهمة في ترتيب الأولويات ...</vt:lpstr>
      <vt:lpstr>الشريحة 38</vt:lpstr>
      <vt:lpstr>الشريحة 39</vt:lpstr>
      <vt:lpstr>الشريحة 40</vt:lpstr>
      <vt:lpstr>الشريحة 41</vt:lpstr>
      <vt:lpstr>انتبه ..</vt:lpstr>
      <vt:lpstr>      قيم نفسك أولا بأول ...</vt:lpstr>
      <vt:lpstr>الشريحة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nw</dc:creator>
  <cp:lastModifiedBy>Dell</cp:lastModifiedBy>
  <cp:revision>110</cp:revision>
  <dcterms:created xsi:type="dcterms:W3CDTF">2011-04-23T13:57:11Z</dcterms:created>
  <dcterms:modified xsi:type="dcterms:W3CDTF">2012-04-10T06:07:08Z</dcterms:modified>
</cp:coreProperties>
</file>