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handoutMasterIdLst>
    <p:handoutMasterId r:id="rId16"/>
  </p:handoutMasterIdLst>
  <p:sldIdLst>
    <p:sldId id="260" r:id="rId2"/>
    <p:sldId id="258" r:id="rId3"/>
    <p:sldId id="277" r:id="rId4"/>
    <p:sldId id="278" r:id="rId5"/>
    <p:sldId id="276" r:id="rId6"/>
    <p:sldId id="280" r:id="rId7"/>
    <p:sldId id="279" r:id="rId8"/>
    <p:sldId id="269" r:id="rId9"/>
    <p:sldId id="275" r:id="rId10"/>
    <p:sldId id="273" r:id="rId11"/>
    <p:sldId id="281" r:id="rId12"/>
    <p:sldId id="272" r:id="rId13"/>
    <p:sldId id="271" r:id="rId14"/>
    <p:sldId id="267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45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8FC88F1-1E6B-4D8A-BAFB-95553C9E8C92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4CB56C0-DD7D-42FA-A1CE-CD0C6F4ABEF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C2DA5E-BBCA-43BB-9FD4-DCE8AAE17688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AD7674-C238-4F63-87CD-288EE5196085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305800" cy="1000132"/>
          </a:xfrm>
          <a:ln>
            <a:noFill/>
          </a:ln>
          <a:effectLst>
            <a:innerShdw blurRad="139700">
              <a:prstClr val="black">
                <a:alpha val="52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 ... </a:t>
            </a:r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endParaRPr lang="ar-SA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1857356" y="4572008"/>
            <a:ext cx="5357850" cy="1000132"/>
          </a:xfrm>
          <a:prstGeom prst="rect">
            <a:avLst/>
          </a:prstGeom>
          <a:ln w="9525" cap="flat" cmpd="sng" algn="ctr">
            <a:noFill/>
            <a:prstDash val="solid"/>
          </a:ln>
          <a:effectLst>
            <a:innerShdw blurRad="139700">
              <a:prstClr val="black">
                <a:alpha val="52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Hacen Digital Arabia LT" pitchFamily="2" charset="-78"/>
                <a:ea typeface="+mj-ea"/>
                <a:cs typeface="Hacen Digital Arabia LT" pitchFamily="2" charset="-78"/>
              </a:rPr>
              <a:t>أ . عوض بن محمد </a:t>
            </a:r>
            <a:r>
              <a:rPr kumimoji="0" lang="ar-SA" sz="2000" b="1" i="0" u="none" strike="noStrike" kern="1200" normalizeH="0" baseline="0" noProof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Hacen Digital Arabia LT" pitchFamily="2" charset="-78"/>
                <a:ea typeface="+mj-ea"/>
                <a:cs typeface="Hacen Digital Arabia LT" pitchFamily="2" charset="-78"/>
              </a:rPr>
              <a:t>القحطاني</a:t>
            </a:r>
            <a:endParaRPr kumimoji="0" lang="ar-SA" sz="20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Hacen Digital Arabia LT" pitchFamily="2" charset="-78"/>
              <a:ea typeface="+mj-ea"/>
              <a:cs typeface="Hacen Digital Arabia LT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acen Digital Arabia LT" pitchFamily="2" charset="-78"/>
                <a:ea typeface="+mj-ea"/>
                <a:cs typeface="Hacen Digital Arabia LT" pitchFamily="2" charset="-78"/>
              </a:rPr>
              <a:t> 1433هـ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Hacen Digital Arabia LT" pitchFamily="2" charset="-78"/>
                <a:ea typeface="+mj-ea"/>
                <a:cs typeface="Hacen Digital Arabia LT" pitchFamily="2" charset="-78"/>
              </a:rPr>
              <a:t>awadkahtani@yahoo.com</a:t>
            </a:r>
            <a:endParaRPr kumimoji="0" lang="ar-SA" sz="12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عنصر نائب للمحتوى 3" descr="شعار المرك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785794"/>
            <a:ext cx="1785950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428736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1-اهتمام معلم القرآن بجودة الحفظ وحسن التلاوة في نفسه ومع طلابه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14480" y="85723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L-Mateen" pitchFamily="2" charset="-78"/>
              </a:rPr>
              <a:t>أولاً / في جانب تقوية وإتقان حفظ القرآن الكريم :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714480" y="314324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L-Mateen" pitchFamily="2" charset="-78"/>
              </a:rPr>
              <a:t>ثانياً / التربية على الجوانب التعبدية والإيمانية: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14480" y="1912859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2-إجلال معلم القرآن لكلام الله والتأدب بآداب حامله ومعلمه 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480" y="2412925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3-الاطلاع على النماذج المتميزة في هذا الجانب ، وإبرازها من داخل الحلقة وخارجها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714480" y="3686234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1-إخلاص النية لا يمنع 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أ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ن 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يكون المربي قدوة فقد قال 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  <a:sym typeface="AGA Arabesque"/>
              </a:rPr>
              <a:t> : ( صلوا كما رأيتموني أصلى )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714480" y="4170357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2-يكمن هنا الامتحان الأكبر للمربي فبصلاح سريرته وما بينه وبين الله تنطق الجوارح فيصلح ما بينه وبين الناس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14480" y="4962669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3-التعاون المشروع على أداء العبادات بالحث المباشر والتوافق والاجتماع المشروع لها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071702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مجالات التأثير بالقدوة على طلاب الحلقات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714480" y="5429264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4-تعهد المربي لما فيه صلاح القلب والسريرة  وأعمال السر،  والاهتمام بأعمال القلوب ، وتوجيه المتربي بذلك باستغلال المواقف والأحداث حوله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714480" y="624360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5-يغرس المربي مفهوم العناية الفائقة بالعبادات عملياً ، خصوصا الفرائض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57161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1-التزام المعلم عمليا بالأنظمة الرسمية ( المرورية مثلاً ) وغيرها من الأنظمة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14480" y="85723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L-Mateen" pitchFamily="2" charset="-78"/>
              </a:rPr>
              <a:t>ثالثاً / التربية على احترام النظام وتحمل المسؤولية :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714480" y="374327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L-Mateen" pitchFamily="2" charset="-78"/>
              </a:rPr>
              <a:t>رابعاً / التربية على حسن الخلق ومراعاة الآداب الشرعية :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14480" y="2055735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2-تقيد المعلم ببرامج الحلقة وتوجيه المشرف العام وتطبيقها على نفسه ومن تحته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480" y="2555801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3-حرصه على إتمام وإتقان المهام والمسؤوليات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الموكله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إليه في حلقته ومجتمعه القريب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714480" y="4473593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1-تحلى المعلم بمكارم الأخلاق ومحاسن الآداب في نفسه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714480" y="4957716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2-امتثال المعلم بأدب الاحترام وحسن الخلق مع الآخرين 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14480" y="545778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3-التزام المعلم بالوقار وآداب المروءة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والسمت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الحسن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071702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مجالات التأثير بالقدوة على طلاب الحلقات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714480" y="600076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4-يبرز دور المعلم في المواقف الطارئة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714480" y="310032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4-بث روح المسؤولية فيمن حوله وتشجيعه للطالب الحريص في هذا الجانب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928802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2-عناية المعلم بالبرامج العلمية الجادة وإشراك الطالب فيها بما يلبي هذه الحاجة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وبالتوزان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مع بقية الحاجات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14480" y="85723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L-Mateen" pitchFamily="2" charset="-78"/>
              </a:rPr>
              <a:t>خامساً / التربية على تقوية الملكة العلمية :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714480" y="4435626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L-Mateen" pitchFamily="2" charset="-78"/>
              </a:rPr>
              <a:t>سادساً / التربية على حب البذل والعمل للدين والدعوة إلى الله :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14480" y="2743138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3-العناية بالطرق الحديثة في التعليم ، وتدريبه عمليا على طرق الوصول للمعلومة وتوفير بعض مستلزمات التعلم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480" y="3600394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4-تدريبه على السؤال كمصدر للمعلومة ، مع تطبيق  آدابه من قبل المعلم نفسه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714480" y="5023073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1-أن يلمس الطالب من معلمه حرصه على إيصال الخير والبذل للطالب نفسه وزملائه.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714480" y="5507196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2-أن يباشر المعلم جانب من جوانب الدعوة مع إشراكه في هذا الجوانب والوسائل الدعوية بما يناسبه خصوصا في مجتمع الطالب ( المنزل ، المدرسة ، الحي ) وبالمشاركة يزداد اعتيادا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071702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مجالات التأثير بالقدوة على طلاب الحلقات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714480" y="1385816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1-تقدير المعلم للعلم والعلماء ، والعناية بالاستدلال  والأدب مع النصوص.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0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35729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1-تطبيق أساسيات الحوار مع الطالب نفسه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14480" y="785794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L-Mateen" pitchFamily="2" charset="-78"/>
              </a:rPr>
              <a:t>سابعاًً / التربية على حسن الحوار والتفكير المنطقي :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714480" y="421481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L-Mateen" pitchFamily="2" charset="-78"/>
              </a:rPr>
              <a:t>ثامناً / التربية على تطوير الذات :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14480" y="1841421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2-امتثال المعلم الحوار الفعال مع الآخرين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480" y="3192662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4-التباحث معا وتدريبه عمليا على التفكير المنطقي كطلب بحث مشكله ما بالنظر إلى المظاهر فالأسباب فالعلاج ، التفكير الإبداعي كالعصف الذهني وغيرها.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714480" y="4757804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1-تطبيق المعلم مبدأ التعليم المستمر مع المتربي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714480" y="5241927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2-تعهد المعلم حاجاته لبناء شخصيته في كافة الجوانب الإيمانية والعلمية والاجتماعية ، حتى لا توجد نواقص جوهرية في بنائي مما يضعف تأثيره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14480" y="6056263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3-إشراك المتربي في برامج ودورات التطوير ، ومشروع القراءة المنهجية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071702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مجالات التأثير بالقدوة على طلاب الحلقات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714480" y="2357430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3-تطبيق المعلم لأسس التفكير الرئيسة في اتجاهاته وتحليله وبرامجه وتجنب معوقات التفكير السليم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71470" y="3775205"/>
            <a:ext cx="3071834" cy="1225431"/>
          </a:xfrm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>ختاماً ...</a:t>
            </a:r>
            <a:b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</a:b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>هنيئاً لكم هذه الخيرية ...</a:t>
            </a:r>
            <a:b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</a:b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>وجعلكم الله مباركين أينما كنتم ...</a:t>
            </a:r>
            <a:b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</a:b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/>
            </a:r>
            <a:b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</a:br>
            <a: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>أخوكم / عوض بن محمد </a:t>
            </a:r>
            <a:r>
              <a:rPr lang="ar-SA" sz="1600" dirty="0" err="1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>القحطاني</a:t>
            </a:r>
            <a: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/>
            </a:r>
            <a:b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</a:br>
            <a: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>المشرف التربوي </a:t>
            </a:r>
            <a:b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</a:br>
            <a: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>ورئيس قسم شؤون الحلقات</a:t>
            </a:r>
            <a:b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</a:br>
            <a: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>بالجمعية الخيرية لتحفيظ القرآن الكريم بالرياض</a:t>
            </a:r>
            <a:b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</a:br>
            <a:r>
              <a:rPr lang="ar-SA" sz="1600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ea typeface="+mn-ea"/>
                <a:cs typeface="AL-Mateen" pitchFamily="2" charset="-78"/>
              </a:rPr>
              <a:t>مركز الروضة</a:t>
            </a:r>
            <a:endParaRPr lang="ar-SA" sz="2400" dirty="0">
              <a:solidFill>
                <a:schemeClr val="accent1">
                  <a:lumMod val="75000"/>
                </a:schemeClr>
              </a:solidFill>
              <a:latin typeface="Arabic Typesetting" pitchFamily="66" charset="-78"/>
              <a:ea typeface="+mn-ea"/>
              <a:cs typeface="AL-Mateen" pitchFamily="2" charset="-78"/>
            </a:endParaRPr>
          </a:p>
        </p:txBody>
      </p:sp>
      <p:pic>
        <p:nvPicPr>
          <p:cNvPr id="5" name="عنصر نائب للصورة 4" descr="IMG_067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837" r="1083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285860"/>
            <a:ext cx="6778617" cy="334707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600" b="1" dirty="0" smtClean="0">
                <a:latin typeface="Arabic Typesetting" pitchFamily="66" charset="-78"/>
                <a:cs typeface="AL-Mateen" pitchFamily="2" charset="-78"/>
              </a:rPr>
              <a:t>قال تعالى :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ar-SA" sz="3600" b="1" dirty="0" smtClean="0">
                <a:latin typeface="Arabic Typesetting" pitchFamily="66" charset="-78"/>
                <a:cs typeface="AL-Mateen" pitchFamily="2" charset="-78"/>
              </a:rPr>
              <a:t>( لقد كان لكم في رسول الله أسوة حسنة )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ar-SA" sz="3600" b="1" dirty="0" smtClean="0">
                <a:latin typeface="Arabic Typesetting" pitchFamily="66" charset="-78"/>
                <a:cs typeface="AL-Mateen" pitchFamily="2" charset="-78"/>
              </a:rPr>
              <a:t>( أولئك الذين هدى الله فبهداهم اقتده )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ar-SA" sz="3600" b="1" dirty="0" smtClean="0">
                <a:latin typeface="Arabic Typesetting" pitchFamily="66" charset="-78"/>
                <a:cs typeface="AL-Mateen" pitchFamily="2" charset="-78"/>
              </a:rPr>
              <a:t>( واجعلنا للمتقين أماما )</a:t>
            </a: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428596" y="1500174"/>
            <a:ext cx="1000132" cy="2214578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err="1" smtClean="0">
                <a:latin typeface="Arabic Typesetting" pitchFamily="66" charset="-78"/>
                <a:cs typeface="AL-Mateen" pitchFamily="2" charset="-78"/>
              </a:rPr>
              <a:t>القدوات</a:t>
            </a:r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 الأوائل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28586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1-من وظائف الأنبياء .</a:t>
            </a:r>
            <a:endParaRPr lang="en-US" sz="20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14480" y="188588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2-طريقة للتأثير موافقة للطبيعة البشرية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480" y="2528824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</a:t>
            </a:r>
            <a:r>
              <a:rPr lang="ar-SA" sz="2000" dirty="0" smtClean="0">
                <a:cs typeface="AdvertisingLight" pitchFamily="2" charset="-78"/>
              </a:rPr>
              <a:t> 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إيصال سريع وتأثير مباشر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714480" y="314324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 تجسيد الأقوال بالأفعال 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714480" y="374327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5-الواقعية وإمكانية الاقتداء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214578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أهمية التأثير بالقدوة</a:t>
            </a:r>
            <a:endParaRPr lang="ar-SA" sz="16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14480" y="438621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6-تتيح رؤية الأثر في التطبيق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714480" y="5000636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7-لعلاج ندرة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القدوات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714480" y="557214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8-داعم للمربي في بناء نفسه وتكميلها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7" grpId="0" animBg="1"/>
      <p:bldP spid="18" grpId="0" animBg="1"/>
      <p:bldP spid="20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71448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1-الصدق ، والبعد عن المثالية والتصنع ( فالنائحة الثكلى ليست كالنائحة المستأجرة ) .</a:t>
            </a:r>
            <a:endParaRPr lang="en-US" sz="20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14480" y="231451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2-الإخلاص  ( فهو شرط قبول العمل ، والعمل الفاسد منزوع البركة والتأثير )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480" y="295745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</a:t>
            </a:r>
            <a:r>
              <a:rPr lang="ar-SA" sz="2000" dirty="0" smtClean="0">
                <a:cs typeface="AdvertisingLight" pitchFamily="2" charset="-78"/>
              </a:rPr>
              <a:t> 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الوضوح ( ويظهر عند وجود احتمال للفهم الخاطئ ، مثل جهل لدافع المربي في موقف ما ).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714480" y="3571876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 الديمومة والثبات ( فيعتاد المتربي العمل ويألفه )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714480" y="417189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5-موافقة القول العمل ( فيقبح أن يكون واقع المربي مخالف لما يدعوا إليه )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214578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عوامل قوة للتأثير من خلال القدوة</a:t>
            </a:r>
          </a:p>
          <a:p>
            <a:pPr algn="ctr"/>
            <a:r>
              <a:rPr lang="ar-SA" sz="1600" b="1" dirty="0" smtClean="0">
                <a:latin typeface="Arabic Typesetting" pitchFamily="66" charset="-78"/>
                <a:cs typeface="AL-Mateen" pitchFamily="2" charset="-78"/>
              </a:rPr>
              <a:t>(شروط التأثير)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14480" y="481484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6-اقتداء المربي بمن هم أفضل منه ( فمربي في أمس الحاجة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للقدوات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)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7" grpId="0" animBg="1"/>
      <p:bldP spid="18" grpId="0" animBg="1"/>
      <p:bldP spid="20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714488"/>
            <a:ext cx="6778617" cy="2308324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ar-SA" sz="3200" b="1" dirty="0" smtClean="0">
                <a:latin typeface="Arabic Typesetting" pitchFamily="66" charset="-78"/>
                <a:cs typeface="AL-Mateen" pitchFamily="2" charset="-78"/>
              </a:rPr>
              <a:t>قال عمر بن عتبة لمعلم ولده : ( ليكن أول إصلاحك لولدي إصلاحك لنفسك ، فإن عيونهم معقودة بك ، فالحسن عندهم ما صنعت ، والقبيح عندهم ما تركت )</a:t>
            </a:r>
            <a:endParaRPr lang="en-US" sz="32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071702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3600" b="1" dirty="0" smtClean="0">
                <a:latin typeface="Arabic Typesetting" pitchFamily="66" charset="-78"/>
                <a:cs typeface="AL-Mateen" pitchFamily="2" charset="-78"/>
              </a:rPr>
              <a:t>وقفه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71448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1-وجود الرغبة للمحاكاة والاقتداء في الشاب لما يعجبه .</a:t>
            </a:r>
            <a:endParaRPr lang="en-US" sz="20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14480" y="286399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3-اقتران الهدف النبيل مع حاجة الاقتداء تضمن للشاب الاستفادة من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القدوات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الحسنة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480" y="3506932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</a:t>
            </a:r>
            <a:r>
              <a:rPr lang="ar-SA" sz="2000" dirty="0" smtClean="0">
                <a:cs typeface="AdvertisingLight" pitchFamily="2" charset="-78"/>
              </a:rPr>
              <a:t> 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حاجة الشاب للفت النظر  وتقبل واستحسان الآخرين له لا تعفي الشاب عن كسب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القدوات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بل تبرز تعزيز أهمية القدوة هنا، وعند تصدر الشاب نفسه قدوة للآخرين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714480" y="440710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5- تقل هذه الرغبة بتقدم الشاب في السن حين تظهر نزعة الاستقلالية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714480" y="5007130"/>
            <a:ext cx="6778617" cy="707886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6-يتاح للشاب من خلال التربية الجماعية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ـ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مجموعة الرفاق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ـ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اكتساب القدوة ، حيث حاجته للرفقة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071702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نظره نفسية لعميلة الاقتداء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14480" y="231451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2-المحبة فرع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للتلقى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 .</a:t>
            </a:r>
            <a:endParaRPr lang="en-US" sz="2000" b="1" dirty="0" smtClean="0">
              <a:latin typeface="Arabic Typesetting" pitchFamily="66" charset="-78"/>
              <a:cs typeface="AL-Matee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7" grpId="0" animBg="1"/>
      <p:bldP spid="18" grpId="0" animBg="1"/>
      <p:bldP spid="20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357298"/>
            <a:ext cx="6778617" cy="4524315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القدوة والاقتداء : متابعة الغير  على وجه المحبة والرغبة فيما يراه الشخص حسناً .</a:t>
            </a:r>
          </a:p>
          <a:p>
            <a:pPr>
              <a:lnSpc>
                <a:spcPct val="150000"/>
              </a:lnSpc>
            </a:pPr>
            <a:endParaRPr lang="ar-SA" sz="2400" b="1" dirty="0" smtClean="0">
              <a:latin typeface="Arabic Typesetting" pitchFamily="66" charset="-78"/>
              <a:cs typeface="AL-Mateen" pitchFamily="2" charset="-78"/>
            </a:endParaRP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الأسوة تشمل الإتباع في الخير والشر ، قال في تاج العروس : ( الحال التي يكون الإنسان عليها في </a:t>
            </a:r>
            <a:r>
              <a:rPr lang="ar-SA" sz="2400" b="1" dirty="0" err="1" smtClean="0">
                <a:latin typeface="Arabic Typesetting" pitchFamily="66" charset="-78"/>
                <a:cs typeface="AL-Mateen" pitchFamily="2" charset="-78"/>
              </a:rPr>
              <a:t>اتباع</a:t>
            </a:r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 غيره إن حسنا وإن قبيحا وإن سارا أو ضارا ) .</a:t>
            </a:r>
          </a:p>
          <a:p>
            <a:pPr>
              <a:lnSpc>
                <a:spcPct val="150000"/>
              </a:lnSpc>
            </a:pPr>
            <a:endParaRPr lang="ar-SA" sz="2400" b="1" dirty="0" smtClean="0">
              <a:latin typeface="Arabic Typesetting" pitchFamily="66" charset="-78"/>
              <a:cs typeface="AL-Mateen" pitchFamily="2" charset="-78"/>
            </a:endParaRP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الاقتداء يزيد عن مفهوم التقليد لوجود دليل على حسن الاقتداء والهدف منه والوعي بفوائده ، إذ التقليد : الإتباع بلا دليل  .</a:t>
            </a:r>
            <a:endParaRPr lang="en-US" sz="24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071702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مفاهيم للاقتداء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71448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 دليل تجرد المربي وواقعيته وعدم الدعوة لنفسه .</a:t>
            </a:r>
            <a:endParaRPr lang="en-US" sz="20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14480" y="231451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 ترسم المنهج السليم للمتربي في كافة مراحل نموه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480" y="295745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</a:t>
            </a:r>
            <a:r>
              <a:rPr lang="ar-SA" sz="2000" dirty="0" smtClean="0">
                <a:cs typeface="AdvertisingLight" pitchFamily="2" charset="-78"/>
              </a:rPr>
              <a:t> 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الاستفادة الشاملة من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القدوات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الماضية والمعاصرة وبكل أشكالها .</a:t>
            </a:r>
            <a:endParaRPr lang="en-US" sz="20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071702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ضرورة تدريب الطالب على اختيار </a:t>
            </a:r>
            <a:r>
              <a:rPr lang="ar-SA" sz="2400" b="1" dirty="0" err="1" smtClean="0">
                <a:latin typeface="Arabic Typesetting" pitchFamily="66" charset="-78"/>
                <a:cs typeface="AL-Mateen" pitchFamily="2" charset="-78"/>
              </a:rPr>
              <a:t>القدوات</a:t>
            </a:r>
            <a:endParaRPr lang="ar-SA" sz="24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714480" y="3528956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</a:t>
            </a:r>
            <a:r>
              <a:rPr lang="ar-SA" sz="2000" dirty="0" smtClean="0">
                <a:cs typeface="AdvertisingLight" pitchFamily="2" charset="-78"/>
              </a:rPr>
              <a:t> 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عند خطأ القدوة يتمثل الشاب المقولة : ( فلان حبيب إلينا ، ولكن الحق أحب إلينا منه ) .</a:t>
            </a:r>
            <a:endParaRPr lang="en-US" sz="2000" b="1" dirty="0" smtClean="0">
              <a:latin typeface="Arabic Typesetting" pitchFamily="66" charset="-78"/>
              <a:cs typeface="AL-Matee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20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1000132" cy="1714512"/>
          </a:xfr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القدوة الحسنة</a:t>
            </a:r>
            <a:b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 </a:t>
            </a:r>
            <a:r>
              <a:rPr lang="ar-S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>وأثرها على طلاب الحلقات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  <a:t/>
            </a:r>
            <a:b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cen Digital Arabia LT" pitchFamily="2" charset="-78"/>
                <a:cs typeface="Hacen Digital Arabia LT" pitchFamily="2" charset="-78"/>
              </a:rPr>
            </a:br>
            <a:endParaRPr lang="ar-SA" sz="10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cen Digital Arabia LT" pitchFamily="2" charset="-78"/>
              <a:cs typeface="Hacen Digital Arabia LT" pitchFamily="2" charset="-78"/>
            </a:endParaRPr>
          </a:p>
        </p:txBody>
      </p:sp>
      <p:pic>
        <p:nvPicPr>
          <p:cNvPr id="4" name="عنصر نائب للمحتوى 3" descr="شعار المرك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" y="4071942"/>
            <a:ext cx="1785950" cy="1071570"/>
          </a:xfr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14480" y="171448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1-إدراكه مفهوم القدوة بأنواعها واستشعاره أهميتها .</a:t>
            </a:r>
            <a:endParaRPr lang="en-US" sz="2000" b="1" dirty="0" smtClean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14480" y="2314510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2-القراءة الموجهة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480" y="2957452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3-</a:t>
            </a:r>
            <a:r>
              <a:rPr lang="ar-SA" sz="2000" dirty="0" smtClean="0">
                <a:cs typeface="AdvertisingLight" pitchFamily="2" charset="-78"/>
              </a:rPr>
              <a:t> 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البحوث العلمية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714480" y="3571876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4- زيارة أهل العلم والفضل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714480" y="4171898"/>
            <a:ext cx="6778617" cy="400110"/>
          </a:xfrm>
          <a:prstGeom prst="rect">
            <a:avLst/>
          </a:prstGeom>
          <a:solidFill>
            <a:schemeClr val="accent6">
              <a:lumMod val="75000"/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5-ربط الطالب بالواقع المحيط </a:t>
            </a:r>
            <a:r>
              <a:rPr lang="ar-SA" sz="2000" b="1" dirty="0" err="1" smtClean="0">
                <a:latin typeface="Arabic Typesetting" pitchFamily="66" charset="-78"/>
                <a:cs typeface="AL-Mateen" pitchFamily="2" charset="-78"/>
              </a:rPr>
              <a:t>به</a:t>
            </a:r>
            <a:r>
              <a:rPr lang="ar-SA" sz="2000" b="1" dirty="0" smtClean="0">
                <a:latin typeface="Arabic Typesetting" pitchFamily="66" charset="-78"/>
                <a:cs typeface="AL-Mateen" pitchFamily="2" charset="-78"/>
              </a:rPr>
              <a:t> والتعرف على الشخصيات الفاعلة .</a:t>
            </a:r>
            <a:endParaRPr lang="en-US" sz="2000" b="1" dirty="0">
              <a:latin typeface="Arabic Typesetting" pitchFamily="66" charset="-78"/>
              <a:cs typeface="AL-Mateen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28596" y="1500174"/>
            <a:ext cx="1000132" cy="2071702"/>
          </a:xfrm>
          <a:prstGeom prst="rect">
            <a:avLst/>
          </a:pr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vert="horz" lIns="0" rIns="0" bIns="0" anchor="ctr">
            <a:noAutofit/>
          </a:bodyPr>
          <a:lstStyle/>
          <a:p>
            <a:pPr algn="ctr"/>
            <a:r>
              <a:rPr lang="ar-SA" sz="2400" b="1" dirty="0" smtClean="0">
                <a:latin typeface="Arabic Typesetting" pitchFamily="66" charset="-78"/>
                <a:cs typeface="AL-Mateen" pitchFamily="2" charset="-78"/>
              </a:rPr>
              <a:t>طرق عملية لتدريب الطالب على اختيار </a:t>
            </a:r>
            <a:r>
              <a:rPr lang="ar-SA" sz="2400" b="1" dirty="0" err="1" smtClean="0">
                <a:latin typeface="Arabic Typesetting" pitchFamily="66" charset="-78"/>
                <a:cs typeface="AL-Mateen" pitchFamily="2" charset="-78"/>
              </a:rPr>
              <a:t>القدوات</a:t>
            </a:r>
            <a:endParaRPr lang="ar-SA" sz="2400" b="1" dirty="0" smtClean="0">
              <a:latin typeface="Arabic Typesetting" pitchFamily="66" charset="-78"/>
              <a:cs typeface="AL-Matee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7" grpId="0" animBg="1"/>
      <p:bldP spid="18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كلاسيكي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4029</TotalTime>
  <Words>988</Words>
  <Application>Microsoft Office PowerPoint</Application>
  <PresentationFormat>عرض على الشاشة (3:4)‏</PresentationFormat>
  <Paragraphs>106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تدفق</vt:lpstr>
      <vt:lpstr>القدوة الحسنة ... وأثرها على طلاب الحلقات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القدوة الحسنة  وأثرها على طلاب الحلقات </vt:lpstr>
      <vt:lpstr>ختاماً ... هنيئاً لكم هذه الخيرية ... وجعلكم الله مباركين أينما كنتم ...  أخوكم / عوض بن محمد القحطاني المشرف التربوي  ورئيس قسم شؤون الحلقات بالجمعية الخيرية لتحفيظ القرآن الكريم بالرياض مركز الروضة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117</cp:revision>
  <dcterms:created xsi:type="dcterms:W3CDTF">2012-03-09T14:48:20Z</dcterms:created>
  <dcterms:modified xsi:type="dcterms:W3CDTF">2012-04-04T01:28:11Z</dcterms:modified>
</cp:coreProperties>
</file>