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60" r:id="rId4"/>
    <p:sldId id="261" r:id="rId5"/>
    <p:sldId id="262" r:id="rId6"/>
    <p:sldId id="263" r:id="rId7"/>
    <p:sldId id="264" r:id="rId8"/>
    <p:sldId id="266" r:id="rId9"/>
    <p:sldId id="282" r:id="rId10"/>
    <p:sldId id="267" r:id="rId11"/>
    <p:sldId id="268" r:id="rId12"/>
    <p:sldId id="269" r:id="rId13"/>
    <p:sldId id="270" r:id="rId14"/>
    <p:sldId id="283" r:id="rId15"/>
    <p:sldId id="271" r:id="rId16"/>
    <p:sldId id="272" r:id="rId17"/>
    <p:sldId id="273" r:id="rId18"/>
    <p:sldId id="275" r:id="rId19"/>
    <p:sldId id="274" r:id="rId20"/>
    <p:sldId id="276" r:id="rId21"/>
    <p:sldId id="277" r:id="rId22"/>
    <p:sldId id="278" r:id="rId23"/>
    <p:sldId id="279" r:id="rId24"/>
    <p:sldId id="298" r:id="rId25"/>
    <p:sldId id="300" r:id="rId26"/>
    <p:sldId id="317" r:id="rId27"/>
    <p:sldId id="312" r:id="rId28"/>
    <p:sldId id="305" r:id="rId29"/>
    <p:sldId id="308" r:id="rId30"/>
    <p:sldId id="313" r:id="rId31"/>
    <p:sldId id="315" r:id="rId32"/>
    <p:sldId id="306" r:id="rId33"/>
    <p:sldId id="284" r:id="rId34"/>
    <p:sldId id="296" r:id="rId35"/>
    <p:sldId id="319" r:id="rId36"/>
    <p:sldId id="321" r:id="rId37"/>
    <p:sldId id="293" r:id="rId38"/>
    <p:sldId id="294" r:id="rId39"/>
    <p:sldId id="295" r:id="rId40"/>
    <p:sldId id="322" r:id="rId41"/>
    <p:sldId id="323" r:id="rId42"/>
    <p:sldId id="324" r:id="rId43"/>
    <p:sldId id="333" r:id="rId44"/>
    <p:sldId id="350" r:id="rId45"/>
    <p:sldId id="328" r:id="rId46"/>
    <p:sldId id="334" r:id="rId47"/>
    <p:sldId id="335" r:id="rId48"/>
    <p:sldId id="344" r:id="rId49"/>
    <p:sldId id="336" r:id="rId50"/>
    <p:sldId id="345" r:id="rId51"/>
    <p:sldId id="337" r:id="rId52"/>
    <p:sldId id="338" r:id="rId53"/>
    <p:sldId id="325" r:id="rId54"/>
    <p:sldId id="339" r:id="rId55"/>
    <p:sldId id="340" r:id="rId56"/>
    <p:sldId id="341" r:id="rId57"/>
    <p:sldId id="348" r:id="rId58"/>
    <p:sldId id="349" r:id="rId59"/>
    <p:sldId id="346" r:id="rId6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98" d="100"/>
          <a:sy n="98" d="100"/>
        </p:scale>
        <p:origin x="-72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D34C081-8917-4138-8EF7-01531926D83E}" type="datetimeFigureOut">
              <a:rPr lang="ar-SA" smtClean="0"/>
              <a:t>20/03/1433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234427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D34C081-8917-4138-8EF7-01531926D83E}" type="datetimeFigureOut">
              <a:rPr lang="ar-SA" smtClean="0"/>
              <a:t>20/03/1433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122639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D34C081-8917-4138-8EF7-01531926D83E}" type="datetimeFigureOut">
              <a:rPr lang="ar-SA" smtClean="0"/>
              <a:t>20/03/1433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68219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D34C081-8917-4138-8EF7-01531926D83E}" type="datetimeFigureOut">
              <a:rPr lang="ar-SA" smtClean="0"/>
              <a:t>20/03/1433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2788624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D34C081-8917-4138-8EF7-01531926D83E}" type="datetimeFigureOut">
              <a:rPr lang="ar-SA" smtClean="0"/>
              <a:t>20/03/1433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290289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D34C081-8917-4138-8EF7-01531926D83E}" type="datetimeFigureOut">
              <a:rPr lang="ar-SA" smtClean="0"/>
              <a:t>20/03/1433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373571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D34C081-8917-4138-8EF7-01531926D83E}" type="datetimeFigureOut">
              <a:rPr lang="ar-SA" smtClean="0"/>
              <a:t>20/03/1433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3056158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D34C081-8917-4138-8EF7-01531926D83E}" type="datetimeFigureOut">
              <a:rPr lang="ar-SA" smtClean="0"/>
              <a:t>20/03/1433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2124330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D34C081-8917-4138-8EF7-01531926D83E}" type="datetimeFigureOut">
              <a:rPr lang="ar-SA" smtClean="0"/>
              <a:t>20/03/1433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1196067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D34C081-8917-4138-8EF7-01531926D83E}" type="datetimeFigureOut">
              <a:rPr lang="ar-SA" smtClean="0"/>
              <a:t>20/03/1433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1134392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D34C081-8917-4138-8EF7-01531926D83E}" type="datetimeFigureOut">
              <a:rPr lang="ar-SA" smtClean="0"/>
              <a:t>20/03/1433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5E7CFB4-C1EB-40D7-AB7D-D3CD8CEE462F}" type="slidenum">
              <a:rPr lang="ar-SA" smtClean="0"/>
              <a:t>‹#›</a:t>
            </a:fld>
            <a:endParaRPr lang="ar-SA"/>
          </a:p>
        </p:txBody>
      </p:sp>
    </p:spTree>
    <p:extLst>
      <p:ext uri="{BB962C8B-B14F-4D97-AF65-F5344CB8AC3E}">
        <p14:creationId xmlns:p14="http://schemas.microsoft.com/office/powerpoint/2010/main" val="2303235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D34C081-8917-4138-8EF7-01531926D83E}" type="datetimeFigureOut">
              <a:rPr lang="ar-SA" smtClean="0"/>
              <a:t>20/03/1433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5E7CFB4-C1EB-40D7-AB7D-D3CD8CEE462F}" type="slidenum">
              <a:rPr lang="ar-SA" smtClean="0"/>
              <a:t>‹#›</a:t>
            </a:fld>
            <a:endParaRPr lang="ar-SA"/>
          </a:p>
        </p:txBody>
      </p:sp>
    </p:spTree>
    <p:extLst>
      <p:ext uri="{BB962C8B-B14F-4D97-AF65-F5344CB8AC3E}">
        <p14:creationId xmlns:p14="http://schemas.microsoft.com/office/powerpoint/2010/main" val="1977014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jinndemons.com/tag/evide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 aims of the </a:t>
            </a:r>
            <a:r>
              <a:rPr lang="en-US" dirty="0" err="1" smtClean="0"/>
              <a:t>shaytaan</a:t>
            </a:r>
            <a:endParaRPr lang="ar-SA" dirty="0"/>
          </a:p>
        </p:txBody>
      </p:sp>
      <p:sp>
        <p:nvSpPr>
          <p:cNvPr id="3" name="عنصر نائب للمحتوى 2"/>
          <p:cNvSpPr>
            <a:spLocks noGrp="1"/>
          </p:cNvSpPr>
          <p:nvPr>
            <p:ph idx="1"/>
          </p:nvPr>
        </p:nvSpPr>
        <p:spPr>
          <a:xfrm>
            <a:off x="179512" y="1340768"/>
            <a:ext cx="8856984" cy="4525963"/>
          </a:xfrm>
        </p:spPr>
        <p:txBody>
          <a:bodyPr>
            <a:normAutofit fontScale="92500" lnSpcReduction="10000"/>
          </a:bodyPr>
          <a:lstStyle/>
          <a:p>
            <a:pPr marL="514350" indent="-514350" algn="l" rtl="0">
              <a:buAutoNum type="arabicPeriod"/>
            </a:pPr>
            <a:r>
              <a:rPr lang="en-US" sz="4000" b="1" dirty="0" smtClean="0">
                <a:solidFill>
                  <a:schemeClr val="tx2"/>
                </a:solidFill>
              </a:rPr>
              <a:t>To </a:t>
            </a:r>
            <a:r>
              <a:rPr lang="en-US" sz="4000" b="1" dirty="0">
                <a:solidFill>
                  <a:schemeClr val="tx2"/>
                </a:solidFill>
              </a:rPr>
              <a:t>get the slave involved in disbelief </a:t>
            </a:r>
            <a:endParaRPr lang="en-US" sz="4000" b="1" dirty="0" smtClean="0">
              <a:solidFill>
                <a:schemeClr val="tx2"/>
              </a:solidFill>
            </a:endParaRPr>
          </a:p>
          <a:p>
            <a:pPr marL="0" indent="0" algn="l" rtl="0">
              <a:buNone/>
            </a:pPr>
            <a:r>
              <a:rPr lang="en-US" sz="4000" dirty="0" smtClean="0">
                <a:solidFill>
                  <a:srgbClr val="C00000"/>
                </a:solidFill>
              </a:rPr>
              <a:t>“I have created my servants with a natural inclination toward My worship but the Devils turn them away from the right religion and he makes the things that are unlawful to be</a:t>
            </a:r>
          </a:p>
          <a:p>
            <a:pPr marL="0" indent="0" algn="l" rtl="0">
              <a:buNone/>
            </a:pPr>
            <a:r>
              <a:rPr lang="en-US" sz="4000" dirty="0" smtClean="0">
                <a:solidFill>
                  <a:srgbClr val="C00000"/>
                </a:solidFill>
              </a:rPr>
              <a:t>lawful and he orders them to make partners with Me although they have no authority to do so.”</a:t>
            </a:r>
          </a:p>
          <a:p>
            <a:pPr marL="0" indent="0" algn="l" rtl="0">
              <a:buNone/>
            </a:pPr>
            <a:endParaRPr lang="ar-SA" dirty="0"/>
          </a:p>
        </p:txBody>
      </p:sp>
    </p:spTree>
    <p:extLst>
      <p:ext uri="{BB962C8B-B14F-4D97-AF65-F5344CB8AC3E}">
        <p14:creationId xmlns:p14="http://schemas.microsoft.com/office/powerpoint/2010/main" val="874966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539552" y="3105835"/>
            <a:ext cx="7992888" cy="1446550"/>
          </a:xfrm>
          <a:prstGeom prst="rect">
            <a:avLst/>
          </a:prstGeom>
        </p:spPr>
        <p:txBody>
          <a:bodyPr wrap="square">
            <a:spAutoFit/>
          </a:bodyPr>
          <a:lstStyle/>
          <a:p>
            <a:pPr algn="ctr"/>
            <a:r>
              <a:rPr lang="en-US" sz="4400" dirty="0" smtClean="0">
                <a:solidFill>
                  <a:srgbClr val="C00000"/>
                </a:solidFill>
              </a:rPr>
              <a:t>Indeed, The devil is an enemy for you, so treat him as an enemy</a:t>
            </a:r>
            <a:endParaRPr lang="ar-SA" sz="4400" dirty="0">
              <a:solidFill>
                <a:srgbClr val="C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0903" y="1268760"/>
            <a:ext cx="871537"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مربع نص 1"/>
          <p:cNvSpPr txBox="1"/>
          <p:nvPr/>
        </p:nvSpPr>
        <p:spPr>
          <a:xfrm>
            <a:off x="539552" y="1268760"/>
            <a:ext cx="8280920" cy="830997"/>
          </a:xfrm>
          <a:prstGeom prst="rect">
            <a:avLst/>
          </a:prstGeom>
          <a:noFill/>
        </p:spPr>
        <p:txBody>
          <a:bodyPr wrap="square" rtlCol="1">
            <a:spAutoFit/>
          </a:bodyPr>
          <a:lstStyle/>
          <a:p>
            <a:r>
              <a:rPr lang="ar-SA" sz="4800" dirty="0" smtClean="0"/>
              <a:t>     </a:t>
            </a:r>
            <a:r>
              <a:rPr lang="ar-SA" sz="4800" dirty="0" smtClean="0">
                <a:solidFill>
                  <a:schemeClr val="accent1">
                    <a:lumMod val="75000"/>
                  </a:schemeClr>
                </a:solidFill>
              </a:rPr>
              <a:t>إنَّ الشَّيْطَانَ لَكمْ عَدُوٌّ فاتَّخِذُوهُ عَدُوًّا</a:t>
            </a:r>
            <a:r>
              <a:rPr lang="en-US" sz="4800" b="1" dirty="0">
                <a:solidFill>
                  <a:schemeClr val="accent1">
                    <a:lumMod val="75000"/>
                  </a:schemeClr>
                </a:solidFill>
                <a:sym typeface="AGA Arabesque"/>
              </a:rPr>
              <a:t> </a:t>
            </a:r>
            <a:r>
              <a:rPr lang="en-US" sz="4800" b="1" dirty="0" smtClean="0">
                <a:solidFill>
                  <a:schemeClr val="accent1">
                    <a:lumMod val="75000"/>
                  </a:schemeClr>
                </a:solidFill>
                <a:sym typeface="AGA Arabesque"/>
              </a:rPr>
              <a:t></a:t>
            </a:r>
            <a:r>
              <a:rPr lang="en-US" sz="4800" b="1" dirty="0" smtClean="0">
                <a:solidFill>
                  <a:schemeClr val="tx2"/>
                </a:solidFill>
                <a:sym typeface="AGA Arabesque"/>
              </a:rPr>
              <a:t> </a:t>
            </a:r>
            <a:endParaRPr lang="ar-SA" sz="4800" dirty="0"/>
          </a:p>
        </p:txBody>
      </p:sp>
    </p:spTree>
    <p:extLst>
      <p:ext uri="{BB962C8B-B14F-4D97-AF65-F5344CB8AC3E}">
        <p14:creationId xmlns:p14="http://schemas.microsoft.com/office/powerpoint/2010/main" val="2089719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124744"/>
            <a:ext cx="6528725"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710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477071" y="2518450"/>
            <a:ext cx="8343401" cy="1938992"/>
          </a:xfrm>
          <a:prstGeom prst="rect">
            <a:avLst/>
          </a:prstGeom>
        </p:spPr>
        <p:txBody>
          <a:bodyPr wrap="square">
            <a:spAutoFit/>
          </a:bodyPr>
          <a:lstStyle/>
          <a:p>
            <a:pPr algn="l"/>
            <a:r>
              <a:rPr lang="en-US" sz="4000" dirty="0">
                <a:solidFill>
                  <a:srgbClr val="C00000"/>
                </a:solidFill>
              </a:rPr>
              <a:t>“Anger is the effect of </a:t>
            </a:r>
            <a:r>
              <a:rPr lang="en-US" sz="4000" dirty="0" err="1">
                <a:solidFill>
                  <a:srgbClr val="C00000"/>
                </a:solidFill>
              </a:rPr>
              <a:t>shaytaan</a:t>
            </a:r>
            <a:r>
              <a:rPr lang="en-US" sz="4000" dirty="0">
                <a:solidFill>
                  <a:srgbClr val="C00000"/>
                </a:solidFill>
              </a:rPr>
              <a:t> and </a:t>
            </a:r>
            <a:r>
              <a:rPr lang="en-US" sz="4000" dirty="0" err="1">
                <a:solidFill>
                  <a:srgbClr val="C00000"/>
                </a:solidFill>
              </a:rPr>
              <a:t>shaytaan</a:t>
            </a:r>
            <a:r>
              <a:rPr lang="en-US" sz="4000" dirty="0">
                <a:solidFill>
                  <a:srgbClr val="C00000"/>
                </a:solidFill>
              </a:rPr>
              <a:t> was created from fire. And water extinguishes fire."</a:t>
            </a:r>
            <a:endParaRPr lang="ar-SA" sz="4000" dirty="0">
              <a:solidFill>
                <a:srgbClr val="C00000"/>
              </a:solidFill>
            </a:endParaRPr>
          </a:p>
        </p:txBody>
      </p:sp>
      <p:sp>
        <p:nvSpPr>
          <p:cNvPr id="6" name="مربع نص 5"/>
          <p:cNvSpPr txBox="1"/>
          <p:nvPr/>
        </p:nvSpPr>
        <p:spPr>
          <a:xfrm>
            <a:off x="179512" y="548680"/>
            <a:ext cx="8640960" cy="3908762"/>
          </a:xfrm>
          <a:prstGeom prst="rect">
            <a:avLst/>
          </a:prstGeom>
          <a:noFill/>
        </p:spPr>
        <p:txBody>
          <a:bodyPr wrap="square" rtlCol="1">
            <a:spAutoFit/>
          </a:bodyPr>
          <a:lstStyle/>
          <a:p>
            <a:pPr algn="ctr"/>
            <a:r>
              <a:rPr lang="en-US" sz="4800" b="1" dirty="0" smtClean="0"/>
              <a:t>Creation of the </a:t>
            </a:r>
            <a:r>
              <a:rPr lang="en-US" sz="4800" b="1" dirty="0" err="1" smtClean="0"/>
              <a:t>Shaytaan</a:t>
            </a:r>
            <a:endParaRPr lang="en-US" sz="4800" b="1" dirty="0" smtClean="0"/>
          </a:p>
          <a:p>
            <a:pPr algn="l" rtl="0"/>
            <a:r>
              <a:rPr lang="en-US" sz="4000" b="1" dirty="0" smtClean="0">
                <a:solidFill>
                  <a:schemeClr val="accent1">
                    <a:lumMod val="75000"/>
                  </a:schemeClr>
                </a:solidFill>
              </a:rPr>
              <a:t>- He is created from a smokeless flame of fire</a:t>
            </a:r>
          </a:p>
          <a:p>
            <a:pPr algn="l" rtl="0"/>
            <a:endParaRPr lang="en-US" sz="4000" b="1" dirty="0" smtClean="0">
              <a:solidFill>
                <a:schemeClr val="accent1">
                  <a:lumMod val="75000"/>
                </a:schemeClr>
              </a:solidFill>
            </a:endParaRPr>
          </a:p>
          <a:p>
            <a:pPr algn="l"/>
            <a:endParaRPr lang="en-US" sz="4000" b="1" dirty="0" smtClean="0">
              <a:solidFill>
                <a:schemeClr val="accent1">
                  <a:lumMod val="75000"/>
                </a:schemeClr>
              </a:solidFill>
            </a:endParaRPr>
          </a:p>
          <a:p>
            <a:pPr algn="l"/>
            <a:endParaRPr lang="ar-SA" sz="4000" b="1" dirty="0">
              <a:solidFill>
                <a:schemeClr val="accent1">
                  <a:lumMod val="75000"/>
                </a:schemeClr>
              </a:solidFill>
            </a:endParaRPr>
          </a:p>
        </p:txBody>
      </p:sp>
      <p:sp>
        <p:nvSpPr>
          <p:cNvPr id="2" name="مستطيل 1"/>
          <p:cNvSpPr/>
          <p:nvPr/>
        </p:nvSpPr>
        <p:spPr>
          <a:xfrm>
            <a:off x="490922" y="4492599"/>
            <a:ext cx="7105413" cy="1323439"/>
          </a:xfrm>
          <a:prstGeom prst="rect">
            <a:avLst/>
          </a:prstGeom>
        </p:spPr>
        <p:txBody>
          <a:bodyPr wrap="square">
            <a:spAutoFit/>
          </a:bodyPr>
          <a:lstStyle/>
          <a:p>
            <a:pPr algn="l" rtl="0"/>
            <a:r>
              <a:rPr lang="en-US" sz="4000" b="1" dirty="0">
                <a:solidFill>
                  <a:schemeClr val="accent1">
                    <a:lumMod val="75000"/>
                  </a:schemeClr>
                </a:solidFill>
              </a:rPr>
              <a:t>- He has an ugly appearance</a:t>
            </a:r>
            <a:br>
              <a:rPr lang="en-US" sz="4000" b="1" dirty="0">
                <a:solidFill>
                  <a:schemeClr val="accent1">
                    <a:lumMod val="75000"/>
                  </a:schemeClr>
                </a:solidFill>
              </a:rPr>
            </a:br>
            <a:r>
              <a:rPr lang="en-US" sz="4000" b="1" dirty="0">
                <a:solidFill>
                  <a:schemeClr val="accent1">
                    <a:lumMod val="75000"/>
                  </a:schemeClr>
                </a:solidFill>
              </a:rPr>
              <a:t>- He has two horns</a:t>
            </a:r>
          </a:p>
        </p:txBody>
      </p:sp>
    </p:spTree>
    <p:extLst>
      <p:ext uri="{BB962C8B-B14F-4D97-AF65-F5344CB8AC3E}">
        <p14:creationId xmlns:p14="http://schemas.microsoft.com/office/powerpoint/2010/main" val="1391528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996952"/>
            <a:ext cx="8712968" cy="1143000"/>
          </a:xfrm>
        </p:spPr>
        <p:txBody>
          <a:bodyPr>
            <a:normAutofit fontScale="90000"/>
          </a:bodyPr>
          <a:lstStyle/>
          <a:p>
            <a:pPr algn="l" rtl="0"/>
            <a:r>
              <a:rPr lang="en-US" sz="4900" b="1" dirty="0" smtClean="0"/>
              <a:t>The food, drink of jinn</a:t>
            </a:r>
            <a:br>
              <a:rPr lang="en-US" sz="4900" b="1" dirty="0" smtClean="0"/>
            </a:br>
            <a:r>
              <a:rPr lang="en-US" sz="4900" b="1" dirty="0" smtClean="0"/>
              <a:t>- </a:t>
            </a:r>
            <a:r>
              <a:rPr lang="en-US" sz="4000" b="1" dirty="0" smtClean="0">
                <a:solidFill>
                  <a:schemeClr val="accent1"/>
                </a:solidFill>
              </a:rPr>
              <a:t>He eats with his left hand</a:t>
            </a:r>
            <a:br>
              <a:rPr lang="en-US" sz="4000" b="1" dirty="0" smtClean="0">
                <a:solidFill>
                  <a:schemeClr val="accent1"/>
                </a:solidFill>
              </a:rPr>
            </a:br>
            <a:r>
              <a:rPr lang="en-US" sz="4000" b="1" dirty="0" smtClean="0">
                <a:solidFill>
                  <a:schemeClr val="accent1"/>
                </a:solidFill>
              </a:rPr>
              <a:t>- The believing  Jinn eats any bone that has had the name of Allah pronounced over it.</a:t>
            </a:r>
            <a:br>
              <a:rPr lang="en-US" sz="4000" b="1" dirty="0" smtClean="0">
                <a:solidFill>
                  <a:schemeClr val="accent1"/>
                </a:solidFill>
              </a:rPr>
            </a:br>
            <a:r>
              <a:rPr lang="en-US" sz="3600" dirty="0" smtClean="0">
                <a:solidFill>
                  <a:srgbClr val="C00000"/>
                </a:solidFill>
              </a:rPr>
              <a:t>The Prophet (peace be upon him) said, ”Do not clean yourselves with dung or with bones for they are food for your brothers among the jinn”</a:t>
            </a:r>
            <a:br>
              <a:rPr lang="en-US" sz="3600" dirty="0" smtClean="0">
                <a:solidFill>
                  <a:srgbClr val="C00000"/>
                </a:solidFill>
              </a:rPr>
            </a:br>
            <a:r>
              <a:rPr lang="en-US" sz="3600" dirty="0" smtClean="0">
                <a:solidFill>
                  <a:srgbClr val="C00000"/>
                </a:solidFill>
              </a:rPr>
              <a:t/>
            </a:r>
            <a:br>
              <a:rPr lang="en-US" sz="3600" dirty="0" smtClean="0">
                <a:solidFill>
                  <a:srgbClr val="C00000"/>
                </a:solidFill>
              </a:rPr>
            </a:br>
            <a:endParaRPr lang="ar-SA" sz="3600" dirty="0"/>
          </a:p>
        </p:txBody>
      </p:sp>
    </p:spTree>
    <p:extLst>
      <p:ext uri="{BB962C8B-B14F-4D97-AF65-F5344CB8AC3E}">
        <p14:creationId xmlns:p14="http://schemas.microsoft.com/office/powerpoint/2010/main" val="2187930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16831"/>
            <a:ext cx="8229600" cy="4141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مستطيل 3"/>
          <p:cNvSpPr/>
          <p:nvPr/>
        </p:nvSpPr>
        <p:spPr>
          <a:xfrm>
            <a:off x="467544" y="692696"/>
            <a:ext cx="8280920" cy="1200329"/>
          </a:xfrm>
          <a:prstGeom prst="rect">
            <a:avLst/>
          </a:prstGeom>
        </p:spPr>
        <p:txBody>
          <a:bodyPr wrap="square">
            <a:spAutoFit/>
          </a:bodyPr>
          <a:lstStyle/>
          <a:p>
            <a:pPr algn="l" rtl="0"/>
            <a:r>
              <a:rPr lang="en-US" dirty="0"/>
              <a:t>- </a:t>
            </a:r>
            <a:r>
              <a:rPr lang="en-US" sz="3600" dirty="0">
                <a:solidFill>
                  <a:schemeClr val="accent1">
                    <a:lumMod val="75000"/>
                  </a:schemeClr>
                </a:solidFill>
              </a:rPr>
              <a:t>The </a:t>
            </a:r>
            <a:r>
              <a:rPr lang="en-US" sz="3600" dirty="0" err="1">
                <a:solidFill>
                  <a:schemeClr val="accent1">
                    <a:lumMod val="75000"/>
                  </a:schemeClr>
                </a:solidFill>
              </a:rPr>
              <a:t>Shaytaan</a:t>
            </a:r>
            <a:r>
              <a:rPr lang="en-US" sz="3600" dirty="0">
                <a:solidFill>
                  <a:schemeClr val="accent1">
                    <a:lumMod val="75000"/>
                  </a:schemeClr>
                </a:solidFill>
              </a:rPr>
              <a:t>  eat food that has had not the name of Allah pronounced over it</a:t>
            </a:r>
            <a:r>
              <a:rPr lang="en-US" sz="3600" dirty="0" smtClean="0"/>
              <a:t>.</a:t>
            </a:r>
            <a:endParaRPr lang="ar-SA" sz="3600" dirty="0"/>
          </a:p>
        </p:txBody>
      </p:sp>
    </p:spTree>
    <p:extLst>
      <p:ext uri="{BB962C8B-B14F-4D97-AF65-F5344CB8AC3E}">
        <p14:creationId xmlns:p14="http://schemas.microsoft.com/office/powerpoint/2010/main" val="2935346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1645" y="1196752"/>
            <a:ext cx="8229600" cy="1143000"/>
          </a:xfrm>
        </p:spPr>
        <p:txBody>
          <a:bodyPr>
            <a:normAutofit/>
          </a:bodyPr>
          <a:lstStyle/>
          <a:p>
            <a:r>
              <a:rPr lang="en-US" dirty="0" smtClean="0"/>
              <a:t>The Jinn get married and multiply</a:t>
            </a:r>
            <a:endParaRPr lang="ar-SA" dirty="0"/>
          </a:p>
        </p:txBody>
      </p:sp>
      <p:sp>
        <p:nvSpPr>
          <p:cNvPr id="4" name="مستطيل 3"/>
          <p:cNvSpPr/>
          <p:nvPr/>
        </p:nvSpPr>
        <p:spPr>
          <a:xfrm>
            <a:off x="403369" y="3140968"/>
            <a:ext cx="8280920" cy="1754326"/>
          </a:xfrm>
          <a:prstGeom prst="rect">
            <a:avLst/>
          </a:prstGeom>
        </p:spPr>
        <p:txBody>
          <a:bodyPr wrap="square">
            <a:spAutoFit/>
          </a:bodyPr>
          <a:lstStyle/>
          <a:p>
            <a:pPr algn="l"/>
            <a:r>
              <a:rPr lang="en-US" sz="3600" dirty="0" smtClean="0">
                <a:solidFill>
                  <a:srgbClr val="C00000"/>
                </a:solidFill>
              </a:rPr>
              <a:t>“The jinn have children in the same way that the sons of Adam have children, but theirs are more in number”</a:t>
            </a:r>
            <a:endParaRPr lang="ar-SA" dirty="0"/>
          </a:p>
        </p:txBody>
      </p:sp>
    </p:spTree>
    <p:extLst>
      <p:ext uri="{BB962C8B-B14F-4D97-AF65-F5344CB8AC3E}">
        <p14:creationId xmlns:p14="http://schemas.microsoft.com/office/powerpoint/2010/main" val="513806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 </a:t>
            </a:r>
            <a:r>
              <a:rPr lang="en-US" dirty="0" err="1" smtClean="0"/>
              <a:t>shaytaan</a:t>
            </a:r>
            <a:r>
              <a:rPr lang="en-US" dirty="0" smtClean="0"/>
              <a:t> dies </a:t>
            </a:r>
            <a:endParaRPr lang="ar-SA" dirty="0"/>
          </a:p>
        </p:txBody>
      </p:sp>
      <p:sp>
        <p:nvSpPr>
          <p:cNvPr id="3" name="عنصر نائب للمحتوى 2"/>
          <p:cNvSpPr>
            <a:spLocks noGrp="1"/>
          </p:cNvSpPr>
          <p:nvPr>
            <p:ph idx="1"/>
          </p:nvPr>
        </p:nvSpPr>
        <p:spPr>
          <a:xfrm>
            <a:off x="395536" y="1844824"/>
            <a:ext cx="8229600" cy="2404864"/>
          </a:xfrm>
        </p:spPr>
        <p:txBody>
          <a:bodyPr>
            <a:normAutofit fontScale="85000" lnSpcReduction="10000"/>
          </a:bodyPr>
          <a:lstStyle/>
          <a:p>
            <a:pPr marL="0" indent="0" algn="l">
              <a:buNone/>
            </a:pPr>
            <a:r>
              <a:rPr lang="en-US" sz="4000" b="1" dirty="0">
                <a:solidFill>
                  <a:schemeClr val="tx2"/>
                </a:solidFill>
                <a:sym typeface="AGA Arabesque"/>
              </a:rPr>
              <a:t> </a:t>
            </a:r>
            <a:r>
              <a:rPr lang="ar-SA" sz="3900" dirty="0" smtClean="0">
                <a:solidFill>
                  <a:schemeClr val="tx2"/>
                </a:solidFill>
              </a:rPr>
              <a:t>كُلُّ مَنْ عَلَيْها فانٍ * وَيَبْقَى وَجْهُ رَبِّكَ ذُو الْجَلالِ والإِكْرَامِ </a:t>
            </a:r>
            <a:r>
              <a:rPr lang="en-US" sz="3600" b="1" dirty="0">
                <a:solidFill>
                  <a:schemeClr val="tx2"/>
                </a:solidFill>
                <a:sym typeface="AGA Arabesque"/>
              </a:rPr>
              <a:t></a:t>
            </a:r>
            <a:endParaRPr lang="ar-SA" sz="3900" dirty="0" smtClean="0">
              <a:solidFill>
                <a:schemeClr val="tx2"/>
              </a:solidFill>
            </a:endParaRPr>
          </a:p>
          <a:p>
            <a:pPr marL="0" indent="0" algn="l">
              <a:buNone/>
            </a:pPr>
            <a:r>
              <a:rPr lang="ar-SA" dirty="0" smtClean="0">
                <a:solidFill>
                  <a:schemeClr val="tx2"/>
                </a:solidFill>
              </a:rPr>
              <a:t> </a:t>
            </a:r>
            <a:endParaRPr lang="en-US" dirty="0" smtClean="0">
              <a:solidFill>
                <a:schemeClr val="tx2"/>
              </a:solidFill>
            </a:endParaRPr>
          </a:p>
          <a:p>
            <a:pPr marL="0" indent="0" algn="l">
              <a:buNone/>
            </a:pPr>
            <a:r>
              <a:rPr lang="en-US" dirty="0" smtClean="0">
                <a:solidFill>
                  <a:srgbClr val="C00000"/>
                </a:solidFill>
              </a:rPr>
              <a:t>Everyone that  there in will pass away; There remains but the countenance of your Lord of Might and Glory.</a:t>
            </a:r>
            <a:r>
              <a:rPr lang="en-US" dirty="0" smtClean="0"/>
              <a:t>.</a:t>
            </a:r>
            <a:endParaRPr lang="ar-SA" dirty="0"/>
          </a:p>
        </p:txBody>
      </p:sp>
    </p:spTree>
    <p:extLst>
      <p:ext uri="{BB962C8B-B14F-4D97-AF65-F5344CB8AC3E}">
        <p14:creationId xmlns:p14="http://schemas.microsoft.com/office/powerpoint/2010/main" val="3429162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1143000"/>
          </a:xfrm>
        </p:spPr>
        <p:txBody>
          <a:bodyPr>
            <a:noAutofit/>
          </a:bodyPr>
          <a:lstStyle/>
          <a:p>
            <a:r>
              <a:rPr lang="en-US" sz="3600" b="1" dirty="0" smtClean="0"/>
              <a:t>The residence of the jinn and their places</a:t>
            </a:r>
            <a:endParaRPr lang="ar-SA" sz="3600" b="1" dirty="0"/>
          </a:p>
        </p:txBody>
      </p:sp>
      <p:sp>
        <p:nvSpPr>
          <p:cNvPr id="3" name="عنصر نائب للمحتوى 2"/>
          <p:cNvSpPr>
            <a:spLocks noGrp="1"/>
          </p:cNvSpPr>
          <p:nvPr>
            <p:ph idx="1"/>
          </p:nvPr>
        </p:nvSpPr>
        <p:spPr>
          <a:xfrm>
            <a:off x="251520" y="1988840"/>
            <a:ext cx="8748464" cy="4525963"/>
          </a:xfrm>
        </p:spPr>
        <p:txBody>
          <a:bodyPr>
            <a:normAutofit/>
          </a:bodyPr>
          <a:lstStyle/>
          <a:p>
            <a:pPr algn="l" rtl="0">
              <a:buFontTx/>
              <a:buChar char="-"/>
            </a:pPr>
            <a:r>
              <a:rPr lang="en-US" dirty="0" smtClean="0">
                <a:solidFill>
                  <a:schemeClr val="tx1">
                    <a:lumMod val="65000"/>
                    <a:lumOff val="35000"/>
                  </a:schemeClr>
                </a:solidFill>
              </a:rPr>
              <a:t>Among the ruins and dilapidated areas</a:t>
            </a:r>
          </a:p>
          <a:p>
            <a:pPr algn="l" rtl="0">
              <a:buFontTx/>
              <a:buChar char="-"/>
            </a:pPr>
            <a:r>
              <a:rPr lang="en-US" dirty="0" smtClean="0">
                <a:solidFill>
                  <a:schemeClr val="tx1">
                    <a:lumMod val="65000"/>
                    <a:lumOff val="35000"/>
                  </a:schemeClr>
                </a:solidFill>
              </a:rPr>
              <a:t>bathrooms, hashish dens, the places of the camels, cemeteries.</a:t>
            </a:r>
          </a:p>
          <a:p>
            <a:pPr marL="0" indent="0" algn="l" rtl="0">
              <a:buNone/>
            </a:pPr>
            <a:r>
              <a:rPr lang="en-US" dirty="0" smtClean="0">
                <a:solidFill>
                  <a:schemeClr val="tx1">
                    <a:lumMod val="65000"/>
                    <a:lumOff val="35000"/>
                  </a:schemeClr>
                </a:solidFill>
              </a:rPr>
              <a:t>- They often gather in the marketplaces</a:t>
            </a:r>
          </a:p>
          <a:p>
            <a:pPr marL="0" indent="0" algn="l" rtl="0">
              <a:buNone/>
            </a:pPr>
            <a:r>
              <a:rPr lang="en-US" dirty="0" smtClean="0">
                <a:solidFill>
                  <a:srgbClr val="C00000"/>
                </a:solidFill>
              </a:rPr>
              <a:t>“If you can, do not be the first one to enter the marketplace. And do not be the last to leave it. For they are the places of Satan and therein he raises his banner.” (Muslim).</a:t>
            </a:r>
          </a:p>
          <a:p>
            <a:pPr marL="0" indent="0" algn="l" rtl="0">
              <a:buNone/>
            </a:pPr>
            <a:endParaRPr lang="ar-SA" dirty="0">
              <a:solidFill>
                <a:schemeClr val="tx1">
                  <a:lumMod val="65000"/>
                  <a:lumOff val="35000"/>
                </a:schemeClr>
              </a:solidFill>
            </a:endParaRPr>
          </a:p>
        </p:txBody>
      </p:sp>
    </p:spTree>
    <p:extLst>
      <p:ext uri="{BB962C8B-B14F-4D97-AF65-F5344CB8AC3E}">
        <p14:creationId xmlns:p14="http://schemas.microsoft.com/office/powerpoint/2010/main" val="2214727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620688"/>
            <a:ext cx="8928992" cy="5184576"/>
          </a:xfrm>
        </p:spPr>
        <p:txBody>
          <a:bodyPr>
            <a:normAutofit/>
          </a:bodyPr>
          <a:lstStyle/>
          <a:p>
            <a:pPr marL="0" indent="0" algn="l" rtl="0">
              <a:buNone/>
            </a:pPr>
            <a:r>
              <a:rPr lang="en-US" dirty="0" smtClean="0">
                <a:solidFill>
                  <a:schemeClr val="accent1">
                    <a:lumMod val="75000"/>
                  </a:schemeClr>
                </a:solidFill>
              </a:rPr>
              <a:t>-The devils  may live in the same houses in which people live. One can stop them from entering or repel them from such houses by mentioning Allaah upon entering those houses </a:t>
            </a:r>
            <a:r>
              <a:rPr lang="en-US" dirty="0">
                <a:solidFill>
                  <a:schemeClr val="accent1">
                    <a:lumMod val="75000"/>
                  </a:schemeClr>
                </a:solidFill>
              </a:rPr>
              <a:t>reciting the Quran, in particular, surah </a:t>
            </a:r>
            <a:r>
              <a:rPr lang="en-US" dirty="0" smtClean="0">
                <a:solidFill>
                  <a:schemeClr val="accent1">
                    <a:lumMod val="75000"/>
                  </a:schemeClr>
                </a:solidFill>
              </a:rPr>
              <a:t>al-</a:t>
            </a:r>
            <a:r>
              <a:rPr lang="en-US" dirty="0" err="1" smtClean="0">
                <a:solidFill>
                  <a:schemeClr val="accent1">
                    <a:lumMod val="75000"/>
                  </a:schemeClr>
                </a:solidFill>
              </a:rPr>
              <a:t>Baqarah</a:t>
            </a:r>
            <a:r>
              <a:rPr lang="en-US" dirty="0" smtClean="0">
                <a:solidFill>
                  <a:schemeClr val="accent1">
                    <a:lumMod val="75000"/>
                  </a:schemeClr>
                </a:solidFill>
              </a:rPr>
              <a:t> </a:t>
            </a:r>
            <a:r>
              <a:rPr lang="en-US" dirty="0">
                <a:solidFill>
                  <a:schemeClr val="accent1">
                    <a:lumMod val="75000"/>
                  </a:schemeClr>
                </a:solidFill>
              </a:rPr>
              <a:t>and </a:t>
            </a:r>
            <a:r>
              <a:rPr lang="en-US" dirty="0" smtClean="0">
                <a:solidFill>
                  <a:schemeClr val="accent1">
                    <a:lumMod val="75000"/>
                  </a:schemeClr>
                </a:solidFill>
              </a:rPr>
              <a:t>the verse </a:t>
            </a:r>
            <a:r>
              <a:rPr lang="en-US" dirty="0">
                <a:solidFill>
                  <a:schemeClr val="accent1">
                    <a:lumMod val="75000"/>
                  </a:schemeClr>
                </a:solidFill>
              </a:rPr>
              <a:t>of the </a:t>
            </a:r>
            <a:r>
              <a:rPr lang="en-US" dirty="0" smtClean="0">
                <a:solidFill>
                  <a:schemeClr val="accent1">
                    <a:lumMod val="75000"/>
                  </a:schemeClr>
                </a:solidFill>
              </a:rPr>
              <a:t>Throne</a:t>
            </a:r>
          </a:p>
          <a:p>
            <a:pPr marL="0" indent="0" algn="l" rtl="0">
              <a:buNone/>
            </a:pPr>
            <a:endParaRPr lang="en-US" dirty="0" smtClean="0"/>
          </a:p>
          <a:p>
            <a:pPr marL="0" indent="0" algn="l" rtl="0">
              <a:buNone/>
            </a:pPr>
            <a:r>
              <a:rPr lang="en-US" dirty="0" smtClean="0">
                <a:solidFill>
                  <a:srgbClr val="C00000"/>
                </a:solidFill>
              </a:rPr>
              <a:t>- </a:t>
            </a:r>
            <a:r>
              <a:rPr lang="en-US" dirty="0">
                <a:solidFill>
                  <a:srgbClr val="C00000"/>
                </a:solidFill>
              </a:rPr>
              <a:t>The devils love to sit between the shade and the sunlight. </a:t>
            </a:r>
            <a:r>
              <a:rPr lang="en-US" dirty="0" smtClean="0">
                <a:solidFill>
                  <a:srgbClr val="C00000"/>
                </a:solidFill>
              </a:rPr>
              <a:t>For this </a:t>
            </a:r>
            <a:r>
              <a:rPr lang="en-US" dirty="0">
                <a:solidFill>
                  <a:srgbClr val="C00000"/>
                </a:solidFill>
              </a:rPr>
              <a:t>reason the Prophet (peace be upon him) forbade the Muslims to </a:t>
            </a:r>
            <a:r>
              <a:rPr lang="en-US" dirty="0" smtClean="0">
                <a:solidFill>
                  <a:srgbClr val="C00000"/>
                </a:solidFill>
              </a:rPr>
              <a:t>sit in </a:t>
            </a:r>
            <a:r>
              <a:rPr lang="en-US" dirty="0">
                <a:solidFill>
                  <a:srgbClr val="C00000"/>
                </a:solidFill>
              </a:rPr>
              <a:t>such places.</a:t>
            </a:r>
            <a:endParaRPr lang="ar-SA" dirty="0">
              <a:solidFill>
                <a:srgbClr val="C00000"/>
              </a:solidFill>
            </a:endParaRPr>
          </a:p>
        </p:txBody>
      </p:sp>
    </p:spTree>
    <p:extLst>
      <p:ext uri="{BB962C8B-B14F-4D97-AF65-F5344CB8AC3E}">
        <p14:creationId xmlns:p14="http://schemas.microsoft.com/office/powerpoint/2010/main" val="4152169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The times that they can be found</a:t>
            </a:r>
            <a:endParaRPr lang="ar-SA" dirty="0"/>
          </a:p>
        </p:txBody>
      </p:sp>
      <p:sp>
        <p:nvSpPr>
          <p:cNvPr id="3" name="عنصر نائب للمحتوى 2"/>
          <p:cNvSpPr>
            <a:spLocks noGrp="1"/>
          </p:cNvSpPr>
          <p:nvPr>
            <p:ph idx="1"/>
          </p:nvPr>
        </p:nvSpPr>
        <p:spPr/>
        <p:txBody>
          <a:bodyPr/>
          <a:lstStyle/>
          <a:p>
            <a:pPr algn="l" rtl="0">
              <a:buFontTx/>
              <a:buChar char="-"/>
            </a:pPr>
            <a:r>
              <a:rPr lang="en-US" dirty="0" smtClean="0">
                <a:solidFill>
                  <a:schemeClr val="accent1">
                    <a:lumMod val="75000"/>
                  </a:schemeClr>
                </a:solidFill>
              </a:rPr>
              <a:t>the devils spread out and roam about increasingly when the dark first comes, and, therefore, he has advised Muslims to bring in their children during that period of time.</a:t>
            </a:r>
          </a:p>
          <a:p>
            <a:pPr algn="l" rtl="0">
              <a:buFontTx/>
              <a:buChar char="-"/>
            </a:pPr>
            <a:endParaRPr lang="en-US" dirty="0" smtClean="0">
              <a:solidFill>
                <a:schemeClr val="accent1">
                  <a:lumMod val="75000"/>
                </a:schemeClr>
              </a:solidFill>
            </a:endParaRPr>
          </a:p>
          <a:p>
            <a:pPr algn="l" rtl="0">
              <a:buFontTx/>
              <a:buChar char="-"/>
            </a:pPr>
            <a:r>
              <a:rPr lang="en-US" dirty="0" smtClean="0">
                <a:solidFill>
                  <a:srgbClr val="C00000"/>
                </a:solidFill>
              </a:rPr>
              <a:t>the devils run away from the call to prayer and cannot stand listening to it. And in the month of </a:t>
            </a:r>
            <a:r>
              <a:rPr lang="en-US" dirty="0" err="1" smtClean="0">
                <a:solidFill>
                  <a:srgbClr val="C00000"/>
                </a:solidFill>
              </a:rPr>
              <a:t>Ramadhaan</a:t>
            </a:r>
            <a:r>
              <a:rPr lang="en-US" dirty="0" smtClean="0">
                <a:solidFill>
                  <a:srgbClr val="C00000"/>
                </a:solidFill>
              </a:rPr>
              <a:t> they are chained.</a:t>
            </a:r>
          </a:p>
          <a:p>
            <a:pPr algn="l" rtl="0">
              <a:buFontTx/>
              <a:buChar char="-"/>
            </a:pPr>
            <a:endParaRPr lang="ar-SA" dirty="0">
              <a:solidFill>
                <a:srgbClr val="C00000"/>
              </a:solidFill>
            </a:endParaRPr>
          </a:p>
        </p:txBody>
      </p:sp>
    </p:spTree>
    <p:extLst>
      <p:ext uri="{BB962C8B-B14F-4D97-AF65-F5344CB8AC3E}">
        <p14:creationId xmlns:p14="http://schemas.microsoft.com/office/powerpoint/2010/main" val="1823156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1520" y="2276872"/>
            <a:ext cx="8507288" cy="1143000"/>
          </a:xfrm>
        </p:spPr>
        <p:txBody>
          <a:bodyPr>
            <a:normAutofit fontScale="90000"/>
          </a:bodyPr>
          <a:lstStyle/>
          <a:p>
            <a:pPr marL="514350" indent="-514350"/>
            <a:r>
              <a:rPr lang="en-US" b="1" dirty="0" smtClean="0">
                <a:solidFill>
                  <a:schemeClr val="tx2"/>
                </a:solidFill>
              </a:rPr>
              <a:t>2- He leads them to sins</a:t>
            </a:r>
            <a:br>
              <a:rPr lang="en-US" b="1" dirty="0" smtClean="0">
                <a:solidFill>
                  <a:schemeClr val="tx2"/>
                </a:solidFill>
              </a:rPr>
            </a:br>
            <a:r>
              <a:rPr lang="en-US" b="1" dirty="0" smtClean="0">
                <a:solidFill>
                  <a:schemeClr val="tx2"/>
                </a:solidFill>
              </a:rPr>
              <a:t/>
            </a:r>
            <a:br>
              <a:rPr lang="en-US" b="1" dirty="0" smtClean="0">
                <a:solidFill>
                  <a:schemeClr val="tx2"/>
                </a:solidFill>
              </a:rPr>
            </a:br>
            <a:r>
              <a:rPr lang="en-US" b="1" dirty="0" smtClean="0">
                <a:solidFill>
                  <a:schemeClr val="tx2"/>
                </a:solidFill>
                <a:sym typeface="AGA Arabesque"/>
              </a:rPr>
              <a:t></a:t>
            </a:r>
            <a:r>
              <a:rPr lang="ar-SA" b="1" dirty="0" smtClean="0">
                <a:solidFill>
                  <a:schemeClr val="accent5">
                    <a:lumMod val="75000"/>
                  </a:schemeClr>
                </a:solidFill>
              </a:rPr>
              <a:t>إنَّمَّا يَأمُرُكُمْ بالسُّوءِ والْفَحْشاءِ وأَن تَقُولُوا عَلَى اللهِ ما لا تَعْلَمُونَ</a:t>
            </a:r>
            <a:r>
              <a:rPr lang="en-US" b="1" dirty="0">
                <a:solidFill>
                  <a:schemeClr val="tx2"/>
                </a:solidFill>
                <a:sym typeface="AGA Arabesque"/>
              </a:rPr>
              <a:t></a:t>
            </a:r>
            <a:r>
              <a:rPr lang="en-US" b="1" dirty="0" smtClean="0">
                <a:solidFill>
                  <a:schemeClr val="tx2"/>
                </a:solidFill>
              </a:rPr>
              <a:t/>
            </a:r>
            <a:br>
              <a:rPr lang="en-US" b="1" dirty="0" smtClean="0">
                <a:solidFill>
                  <a:schemeClr val="tx2"/>
                </a:solidFill>
              </a:rPr>
            </a:br>
            <a:r>
              <a:rPr lang="en-US" dirty="0" smtClean="0">
                <a:solidFill>
                  <a:srgbClr val="C00000"/>
                </a:solidFill>
              </a:rPr>
              <a:t>He enjoins upon you only the evil and the foul, and that you should say</a:t>
            </a:r>
            <a:br>
              <a:rPr lang="en-US" dirty="0" smtClean="0">
                <a:solidFill>
                  <a:srgbClr val="C00000"/>
                </a:solidFill>
              </a:rPr>
            </a:br>
            <a:r>
              <a:rPr lang="en-US" dirty="0" smtClean="0">
                <a:solidFill>
                  <a:srgbClr val="C00000"/>
                </a:solidFill>
              </a:rPr>
              <a:t>concerning Allah that which you know not</a:t>
            </a:r>
            <a:endParaRPr lang="ar-SA" dirty="0"/>
          </a:p>
        </p:txBody>
      </p:sp>
    </p:spTree>
    <p:extLst>
      <p:ext uri="{BB962C8B-B14F-4D97-AF65-F5344CB8AC3E}">
        <p14:creationId xmlns:p14="http://schemas.microsoft.com/office/powerpoint/2010/main" val="294464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Their ability and strength</a:t>
            </a:r>
            <a:endParaRPr lang="ar-SA" dirty="0"/>
          </a:p>
        </p:txBody>
      </p:sp>
      <p:sp>
        <p:nvSpPr>
          <p:cNvPr id="3" name="عنصر نائب للمحتوى 2"/>
          <p:cNvSpPr>
            <a:spLocks noGrp="1"/>
          </p:cNvSpPr>
          <p:nvPr>
            <p:ph idx="1"/>
          </p:nvPr>
        </p:nvSpPr>
        <p:spPr>
          <a:xfrm>
            <a:off x="457200" y="1268760"/>
            <a:ext cx="8229600" cy="5256584"/>
          </a:xfrm>
        </p:spPr>
        <p:txBody>
          <a:bodyPr>
            <a:normAutofit fontScale="92500" lnSpcReduction="10000"/>
          </a:bodyPr>
          <a:lstStyle/>
          <a:p>
            <a:pPr marL="0" indent="0" algn="l" rtl="0">
              <a:buNone/>
            </a:pPr>
            <a:r>
              <a:rPr lang="en-US" dirty="0" smtClean="0"/>
              <a:t>- They can reach  places high up in the space but till a certain limit</a:t>
            </a:r>
          </a:p>
          <a:p>
            <a:pPr marL="0" indent="0" algn="l" rtl="0">
              <a:buNone/>
            </a:pPr>
            <a:r>
              <a:rPr lang="en-US" dirty="0">
                <a:solidFill>
                  <a:srgbClr val="C00000"/>
                </a:solidFill>
              </a:rPr>
              <a:t>Then the </a:t>
            </a:r>
            <a:r>
              <a:rPr lang="en-US" dirty="0" smtClean="0">
                <a:solidFill>
                  <a:srgbClr val="C00000"/>
                </a:solidFill>
              </a:rPr>
              <a:t>jinn listen </a:t>
            </a:r>
            <a:r>
              <a:rPr lang="en-US" dirty="0">
                <a:solidFill>
                  <a:srgbClr val="C00000"/>
                </a:solidFill>
              </a:rPr>
              <a:t>in and pass on the word to their servants</a:t>
            </a:r>
            <a:r>
              <a:rPr lang="en-US" dirty="0" smtClean="0"/>
              <a:t>.</a:t>
            </a:r>
          </a:p>
          <a:p>
            <a:pPr algn="l" rtl="0">
              <a:buFontTx/>
              <a:buChar char="-"/>
            </a:pPr>
            <a:r>
              <a:rPr lang="en-US" dirty="0" smtClean="0"/>
              <a:t>They have </a:t>
            </a:r>
            <a:r>
              <a:rPr lang="en-US" dirty="0"/>
              <a:t>knowledge in building and other </a:t>
            </a:r>
            <a:r>
              <a:rPr lang="en-US" dirty="0" smtClean="0"/>
              <a:t>crafts</a:t>
            </a:r>
          </a:p>
          <a:p>
            <a:pPr algn="l" rtl="0">
              <a:buFontTx/>
              <a:buChar char="-"/>
            </a:pPr>
            <a:r>
              <a:rPr lang="en-US" dirty="0"/>
              <a:t>Their ability to take on other </a:t>
            </a:r>
            <a:r>
              <a:rPr lang="en-US" dirty="0" smtClean="0"/>
              <a:t>shapes (man – animal – snake …)</a:t>
            </a:r>
          </a:p>
          <a:p>
            <a:pPr algn="l" rtl="0">
              <a:buFontTx/>
              <a:buChar char="-"/>
            </a:pPr>
            <a:r>
              <a:rPr lang="en-US" dirty="0" smtClean="0"/>
              <a:t>Satan is able to flow in the descendants of Adam like blood flows through a vein.</a:t>
            </a:r>
          </a:p>
          <a:p>
            <a:pPr algn="l" rtl="0">
              <a:buFontTx/>
              <a:buChar char="-"/>
            </a:pPr>
            <a:r>
              <a:rPr lang="en-US" dirty="0" smtClean="0"/>
              <a:t>He whisper to human or takes shapes and can talk to him </a:t>
            </a:r>
          </a:p>
          <a:p>
            <a:pPr marL="0" indent="0" algn="l" rtl="0">
              <a:buNone/>
            </a:pPr>
            <a:endParaRPr lang="ar-SA" dirty="0"/>
          </a:p>
        </p:txBody>
      </p:sp>
    </p:spTree>
    <p:extLst>
      <p:ext uri="{BB962C8B-B14F-4D97-AF65-F5344CB8AC3E}">
        <p14:creationId xmlns:p14="http://schemas.microsoft.com/office/powerpoint/2010/main" val="97206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Their weaknesses and inabilities</a:t>
            </a:r>
            <a:endParaRPr lang="ar-SA" dirty="0"/>
          </a:p>
        </p:txBody>
      </p:sp>
      <p:sp>
        <p:nvSpPr>
          <p:cNvPr id="3" name="عنصر نائب للمحتوى 2"/>
          <p:cNvSpPr>
            <a:spLocks noGrp="1"/>
          </p:cNvSpPr>
          <p:nvPr>
            <p:ph idx="1"/>
          </p:nvPr>
        </p:nvSpPr>
        <p:spPr>
          <a:xfrm>
            <a:off x="457200" y="1600200"/>
            <a:ext cx="8229600" cy="4781128"/>
          </a:xfrm>
        </p:spPr>
        <p:txBody>
          <a:bodyPr>
            <a:normAutofit fontScale="85000" lnSpcReduction="10000"/>
          </a:bodyPr>
          <a:lstStyle/>
          <a:p>
            <a:pPr marL="0" indent="0" algn="ctr">
              <a:buNone/>
            </a:pPr>
            <a:r>
              <a:rPr lang="ar-SA" sz="5400" dirty="0"/>
              <a:t> </a:t>
            </a:r>
            <a:r>
              <a:rPr lang="en-US" sz="5400" b="1" dirty="0">
                <a:solidFill>
                  <a:schemeClr val="tx2"/>
                </a:solidFill>
                <a:sym typeface="AGA Arabesque"/>
              </a:rPr>
              <a:t></a:t>
            </a:r>
            <a:r>
              <a:rPr lang="ar-SA" sz="5400" dirty="0" smtClean="0"/>
              <a:t> </a:t>
            </a:r>
            <a:r>
              <a:rPr lang="ar-SA" sz="4800" dirty="0" smtClean="0"/>
              <a:t>إِنَّ كَيْدَ الشَّيْطَانِ كانَ ضَعِيفًا</a:t>
            </a:r>
            <a:r>
              <a:rPr lang="en-US" sz="5400" b="1" dirty="0">
                <a:solidFill>
                  <a:schemeClr val="tx2"/>
                </a:solidFill>
                <a:sym typeface="AGA Arabesque"/>
              </a:rPr>
              <a:t> </a:t>
            </a:r>
            <a:r>
              <a:rPr lang="en-US" sz="5400" b="1" dirty="0" smtClean="0">
                <a:solidFill>
                  <a:schemeClr val="tx2"/>
                </a:solidFill>
                <a:sym typeface="AGA Arabesque"/>
              </a:rPr>
              <a:t> </a:t>
            </a:r>
            <a:endParaRPr lang="en-US" sz="5400" dirty="0" smtClean="0"/>
          </a:p>
          <a:p>
            <a:pPr marL="0" indent="0" algn="l" rtl="0">
              <a:buNone/>
            </a:pPr>
            <a:r>
              <a:rPr lang="en-US" sz="4000" dirty="0" smtClean="0">
                <a:solidFill>
                  <a:srgbClr val="C00000"/>
                </a:solidFill>
              </a:rPr>
              <a:t>     ”Verily, the plot of Satan is weak”.</a:t>
            </a:r>
          </a:p>
          <a:p>
            <a:pPr algn="l" rtl="0">
              <a:buFontTx/>
              <a:buChar char="-"/>
            </a:pPr>
            <a:r>
              <a:rPr lang="en-US" sz="3900" dirty="0" smtClean="0">
                <a:solidFill>
                  <a:schemeClr val="accent1"/>
                </a:solidFill>
              </a:rPr>
              <a:t>They  have no power over righteous slaves</a:t>
            </a:r>
          </a:p>
          <a:p>
            <a:pPr algn="l" rtl="0">
              <a:buFontTx/>
              <a:buChar char="-"/>
            </a:pPr>
            <a:r>
              <a:rPr lang="en-US" sz="3900" dirty="0" smtClean="0">
                <a:solidFill>
                  <a:schemeClr val="accent1"/>
                </a:solidFill>
              </a:rPr>
              <a:t>They flees of righteous people like Omar</a:t>
            </a:r>
          </a:p>
          <a:p>
            <a:pPr algn="l" rtl="0">
              <a:buFontTx/>
              <a:buChar char="-"/>
            </a:pPr>
            <a:r>
              <a:rPr lang="en-US" sz="3900" dirty="0" smtClean="0">
                <a:solidFill>
                  <a:schemeClr val="accent1"/>
                </a:solidFill>
              </a:rPr>
              <a:t>They were subjugated to  prophet </a:t>
            </a:r>
            <a:r>
              <a:rPr lang="en-US" sz="3900" dirty="0" err="1" smtClean="0">
                <a:solidFill>
                  <a:schemeClr val="accent1"/>
                </a:solidFill>
              </a:rPr>
              <a:t>Sulaymaan</a:t>
            </a:r>
            <a:endParaRPr lang="en-US" sz="3900" dirty="0" smtClean="0">
              <a:solidFill>
                <a:schemeClr val="accent1"/>
              </a:solidFill>
            </a:endParaRPr>
          </a:p>
          <a:p>
            <a:pPr algn="l" rtl="0">
              <a:buFontTx/>
              <a:buChar char="-"/>
            </a:pPr>
            <a:r>
              <a:rPr lang="en-US" sz="3900" dirty="0" smtClean="0">
                <a:solidFill>
                  <a:schemeClr val="accent1"/>
                </a:solidFill>
              </a:rPr>
              <a:t>They cannot produce miracles</a:t>
            </a:r>
          </a:p>
          <a:p>
            <a:pPr algn="l" rtl="0">
              <a:buFontTx/>
              <a:buChar char="-"/>
            </a:pPr>
            <a:r>
              <a:rPr lang="en-US" sz="3900" dirty="0" smtClean="0">
                <a:solidFill>
                  <a:schemeClr val="accent1"/>
                </a:solidFill>
              </a:rPr>
              <a:t>They cannot appear in the form of the messenger in the dreams </a:t>
            </a:r>
          </a:p>
          <a:p>
            <a:pPr algn="l" rtl="0">
              <a:buFontTx/>
              <a:buChar char="-"/>
            </a:pPr>
            <a:endParaRPr lang="ar-SA" dirty="0">
              <a:solidFill>
                <a:schemeClr val="accent1"/>
              </a:solidFill>
            </a:endParaRPr>
          </a:p>
        </p:txBody>
      </p:sp>
    </p:spTree>
    <p:extLst>
      <p:ext uri="{BB962C8B-B14F-4D97-AF65-F5344CB8AC3E}">
        <p14:creationId xmlns:p14="http://schemas.microsoft.com/office/powerpoint/2010/main" val="3570699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08920"/>
            <a:ext cx="8229600" cy="1143000"/>
          </a:xfrm>
        </p:spPr>
        <p:txBody>
          <a:bodyPr>
            <a:normAutofit fontScale="90000"/>
          </a:bodyPr>
          <a:lstStyle/>
          <a:p>
            <a:r>
              <a:rPr lang="en-US" dirty="0" smtClean="0">
                <a:solidFill>
                  <a:schemeClr val="accent1">
                    <a:lumMod val="75000"/>
                  </a:schemeClr>
                </a:solidFill>
              </a:rPr>
              <a:t> </a:t>
            </a:r>
            <a:r>
              <a:rPr lang="en-US" b="1" dirty="0">
                <a:solidFill>
                  <a:schemeClr val="accent1">
                    <a:lumMod val="75000"/>
                  </a:schemeClr>
                </a:solidFill>
                <a:sym typeface="AGA Arabesque"/>
              </a:rPr>
              <a:t> </a:t>
            </a:r>
            <a:r>
              <a:rPr lang="ar-SA" dirty="0" smtClean="0">
                <a:solidFill>
                  <a:schemeClr val="accent1">
                    <a:lumMod val="75000"/>
                  </a:schemeClr>
                </a:solidFill>
              </a:rPr>
              <a:t>وَمَا خَلَقْتُ الْجِنَّ والإِنْسَ إلا لِيَعْبدُونِ</a:t>
            </a:r>
            <a:r>
              <a:rPr lang="en-US" b="1" dirty="0">
                <a:solidFill>
                  <a:schemeClr val="tx2"/>
                </a:solidFill>
                <a:sym typeface="AGA Arabesque"/>
              </a:rPr>
              <a:t> </a:t>
            </a:r>
            <a:r>
              <a:rPr lang="en-US" b="1" dirty="0" smtClean="0">
                <a:solidFill>
                  <a:schemeClr val="tx2"/>
                </a:solidFill>
                <a:sym typeface="AGA Arabesque"/>
              </a:rPr>
              <a:t> </a:t>
            </a:r>
            <a:r>
              <a:rPr lang="en-US" dirty="0" smtClean="0"/>
              <a:t/>
            </a:r>
            <a:br>
              <a:rPr lang="en-US" dirty="0" smtClean="0"/>
            </a:br>
            <a:r>
              <a:rPr lang="en-US" dirty="0" smtClean="0"/>
              <a:t/>
            </a:r>
            <a:br>
              <a:rPr lang="en-US" dirty="0" smtClean="0"/>
            </a:br>
            <a:r>
              <a:rPr lang="en-US" dirty="0" smtClean="0">
                <a:solidFill>
                  <a:srgbClr val="C00000"/>
                </a:solidFill>
              </a:rPr>
              <a:t>I created </a:t>
            </a:r>
            <a:r>
              <a:rPr lang="en-US" dirty="0">
                <a:solidFill>
                  <a:srgbClr val="C00000"/>
                </a:solidFill>
              </a:rPr>
              <a:t>the jinn and humankind only that they worship Me.</a:t>
            </a:r>
            <a:endParaRPr lang="ar-SA" dirty="0">
              <a:solidFill>
                <a:srgbClr val="C00000"/>
              </a:solidFill>
            </a:endParaRPr>
          </a:p>
        </p:txBody>
      </p:sp>
    </p:spTree>
    <p:extLst>
      <p:ext uri="{BB962C8B-B14F-4D97-AF65-F5344CB8AC3E}">
        <p14:creationId xmlns:p14="http://schemas.microsoft.com/office/powerpoint/2010/main" val="192946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340768"/>
            <a:ext cx="8229600" cy="1143000"/>
          </a:xfrm>
        </p:spPr>
        <p:txBody>
          <a:bodyPr>
            <a:normAutofit fontScale="90000"/>
          </a:bodyPr>
          <a:lstStyle/>
          <a:p>
            <a:pPr algn="l" rtl="0"/>
            <a:r>
              <a:rPr lang="en-US" dirty="0" smtClean="0">
                <a:solidFill>
                  <a:srgbClr val="C00000"/>
                </a:solidFill>
              </a:rPr>
              <a:t>              </a:t>
            </a:r>
            <a:r>
              <a:rPr lang="en-US" sz="6000" dirty="0" smtClean="0">
                <a:solidFill>
                  <a:srgbClr val="C00000"/>
                </a:solidFill>
              </a:rPr>
              <a:t>They </a:t>
            </a:r>
            <a:r>
              <a:rPr lang="en-US" sz="6000" dirty="0">
                <a:solidFill>
                  <a:srgbClr val="C00000"/>
                </a:solidFill>
              </a:rPr>
              <a:t>are </a:t>
            </a:r>
            <a:r>
              <a:rPr lang="en-US" sz="6000" dirty="0" smtClean="0">
                <a:solidFill>
                  <a:srgbClr val="C00000"/>
                </a:solidFill>
              </a:rPr>
              <a:t>responsible</a:t>
            </a:r>
            <a:r>
              <a:rPr lang="en-US" sz="6000" dirty="0" smtClean="0"/>
              <a:t/>
            </a:r>
            <a:br>
              <a:rPr lang="en-US" sz="6000" dirty="0" smtClean="0"/>
            </a:br>
            <a:r>
              <a:rPr lang="en-US" dirty="0" smtClean="0"/>
              <a:t>- </a:t>
            </a:r>
            <a:r>
              <a:rPr lang="en-US" dirty="0" smtClean="0">
                <a:solidFill>
                  <a:schemeClr val="accent1">
                    <a:lumMod val="75000"/>
                  </a:schemeClr>
                </a:solidFill>
              </a:rPr>
              <a:t>Allaah sent messengers </a:t>
            </a:r>
            <a:r>
              <a:rPr lang="en-US" dirty="0">
                <a:solidFill>
                  <a:schemeClr val="accent1">
                    <a:lumMod val="75000"/>
                  </a:schemeClr>
                </a:solidFill>
              </a:rPr>
              <a:t>to them</a:t>
            </a:r>
            <a:br>
              <a:rPr lang="en-US" dirty="0">
                <a:solidFill>
                  <a:schemeClr val="accent1">
                    <a:lumMod val="75000"/>
                  </a:schemeClr>
                </a:solidFill>
              </a:rPr>
            </a:br>
            <a:r>
              <a:rPr lang="en-US" dirty="0" smtClean="0">
                <a:solidFill>
                  <a:schemeClr val="accent1">
                    <a:lumMod val="75000"/>
                  </a:schemeClr>
                </a:solidFill>
              </a:rPr>
              <a:t>- They </a:t>
            </a:r>
            <a:r>
              <a:rPr lang="en-US" dirty="0">
                <a:solidFill>
                  <a:schemeClr val="accent1">
                    <a:lumMod val="75000"/>
                  </a:schemeClr>
                </a:solidFill>
              </a:rPr>
              <a:t>are at different levels of good and evil</a:t>
            </a:r>
            <a:endParaRPr lang="ar-SA" dirty="0">
              <a:solidFill>
                <a:schemeClr val="accent1">
                  <a:lumMod val="75000"/>
                </a:schemeClr>
              </a:solidFill>
            </a:endParaRPr>
          </a:p>
        </p:txBody>
      </p:sp>
      <p:sp>
        <p:nvSpPr>
          <p:cNvPr id="3" name="عنصر نائب للمحتوى 2"/>
          <p:cNvSpPr>
            <a:spLocks noGrp="1"/>
          </p:cNvSpPr>
          <p:nvPr>
            <p:ph idx="1"/>
          </p:nvPr>
        </p:nvSpPr>
        <p:spPr>
          <a:xfrm>
            <a:off x="323528" y="3284985"/>
            <a:ext cx="8229600" cy="3456384"/>
          </a:xfrm>
        </p:spPr>
        <p:txBody>
          <a:bodyPr>
            <a:normAutofit/>
          </a:bodyPr>
          <a:lstStyle/>
          <a:p>
            <a:pPr marL="0" indent="0" algn="l" rtl="0">
              <a:buNone/>
            </a:pPr>
            <a:r>
              <a:rPr lang="en-US" sz="3600" dirty="0" err="1"/>
              <a:t>Ibn</a:t>
            </a:r>
            <a:r>
              <a:rPr lang="en-US" sz="3600" dirty="0"/>
              <a:t> </a:t>
            </a:r>
            <a:r>
              <a:rPr lang="en-US" sz="3600" dirty="0" err="1"/>
              <a:t>Taimiya</a:t>
            </a:r>
            <a:r>
              <a:rPr lang="en-US" sz="3600" dirty="0"/>
              <a:t> said</a:t>
            </a:r>
            <a:r>
              <a:rPr lang="en-US" sz="3600" dirty="0" smtClean="0"/>
              <a:t>, </a:t>
            </a:r>
            <a:r>
              <a:rPr lang="en-US" sz="3600" dirty="0"/>
              <a:t>they have in common with humans responsibility </a:t>
            </a:r>
            <a:r>
              <a:rPr lang="en-US" sz="3600" dirty="0" smtClean="0"/>
              <a:t>for doing </a:t>
            </a:r>
            <a:r>
              <a:rPr lang="en-US" sz="3600" dirty="0"/>
              <a:t>what they have been ordered to, and to abstain </a:t>
            </a:r>
            <a:r>
              <a:rPr lang="en-US" sz="3600" dirty="0" smtClean="0"/>
              <a:t>from </a:t>
            </a:r>
            <a:r>
              <a:rPr lang="en-US" sz="3600" dirty="0"/>
              <a:t>what they have been forbidden. On this point, </a:t>
            </a:r>
            <a:r>
              <a:rPr lang="en-US" sz="3600" dirty="0">
                <a:solidFill>
                  <a:srgbClr val="C00000"/>
                </a:solidFill>
              </a:rPr>
              <a:t>I know </a:t>
            </a:r>
            <a:r>
              <a:rPr lang="en-US" sz="3600" dirty="0" smtClean="0">
                <a:solidFill>
                  <a:srgbClr val="C00000"/>
                </a:solidFill>
              </a:rPr>
              <a:t>of no </a:t>
            </a:r>
            <a:r>
              <a:rPr lang="en-US" sz="3600" dirty="0">
                <a:solidFill>
                  <a:srgbClr val="C00000"/>
                </a:solidFill>
              </a:rPr>
              <a:t>dispute among the </a:t>
            </a:r>
            <a:r>
              <a:rPr lang="en-US" sz="3600" dirty="0" smtClean="0">
                <a:solidFill>
                  <a:srgbClr val="C00000"/>
                </a:solidFill>
              </a:rPr>
              <a:t>Muslims</a:t>
            </a:r>
            <a:endParaRPr lang="ar-SA" sz="3600" dirty="0">
              <a:solidFill>
                <a:srgbClr val="C00000"/>
              </a:solidFill>
            </a:endParaRPr>
          </a:p>
        </p:txBody>
      </p:sp>
    </p:spTree>
    <p:extLst>
      <p:ext uri="{BB962C8B-B14F-4D97-AF65-F5344CB8AC3E}">
        <p14:creationId xmlns:p14="http://schemas.microsoft.com/office/powerpoint/2010/main" val="3594912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3600" dirty="0">
                <a:latin typeface="MSTT31d367"/>
              </a:rPr>
              <a:t>THE WEAPONS OF THE </a:t>
            </a:r>
            <a:r>
              <a:rPr lang="en-US" sz="3600" dirty="0" smtClean="0">
                <a:latin typeface="MSTT31d367"/>
              </a:rPr>
              <a:t>BELIEVER</a:t>
            </a:r>
            <a:endParaRPr lang="ar-SA" sz="3600" dirty="0"/>
          </a:p>
        </p:txBody>
      </p:sp>
      <p:sp>
        <p:nvSpPr>
          <p:cNvPr id="3" name="عنصر نائب للمحتوى 2"/>
          <p:cNvSpPr>
            <a:spLocks noGrp="1"/>
          </p:cNvSpPr>
          <p:nvPr>
            <p:ph idx="1"/>
          </p:nvPr>
        </p:nvSpPr>
        <p:spPr>
          <a:xfrm>
            <a:off x="457200" y="1196752"/>
            <a:ext cx="8507288" cy="5328592"/>
          </a:xfrm>
        </p:spPr>
        <p:txBody>
          <a:bodyPr>
            <a:normAutofit fontScale="77500" lnSpcReduction="20000"/>
          </a:bodyPr>
          <a:lstStyle/>
          <a:p>
            <a:pPr marL="0" indent="0" algn="l" rtl="0">
              <a:buNone/>
            </a:pPr>
            <a:r>
              <a:rPr lang="en-US" dirty="0" smtClean="0"/>
              <a:t>1</a:t>
            </a:r>
            <a:r>
              <a:rPr lang="en-US" dirty="0"/>
              <a:t>. Caution and </a:t>
            </a:r>
            <a:r>
              <a:rPr lang="en-US" dirty="0" smtClean="0"/>
              <a:t>care</a:t>
            </a:r>
          </a:p>
          <a:p>
            <a:pPr marL="0" indent="0" algn="l" rtl="0">
              <a:buNone/>
            </a:pPr>
            <a:r>
              <a:rPr lang="en-US" dirty="0"/>
              <a:t>2. Sticking to the Book and the </a:t>
            </a:r>
            <a:r>
              <a:rPr lang="en-US" dirty="0" err="1" smtClean="0"/>
              <a:t>sunnah</a:t>
            </a:r>
            <a:endParaRPr lang="en-US" dirty="0" smtClean="0"/>
          </a:p>
          <a:p>
            <a:pPr marL="0" indent="0" algn="l" rtl="0">
              <a:buNone/>
            </a:pPr>
            <a:r>
              <a:rPr lang="en-US" dirty="0" smtClean="0"/>
              <a:t>3. </a:t>
            </a:r>
            <a:r>
              <a:rPr lang="en-US" dirty="0"/>
              <a:t>Being busy with the remembrance of </a:t>
            </a:r>
            <a:r>
              <a:rPr lang="en-US" dirty="0" smtClean="0"/>
              <a:t>Allah</a:t>
            </a:r>
          </a:p>
          <a:p>
            <a:pPr marL="0" indent="0" algn="l" rtl="0">
              <a:buNone/>
            </a:pPr>
            <a:r>
              <a:rPr lang="en-US" dirty="0" smtClean="0">
                <a:solidFill>
                  <a:srgbClr val="C00000"/>
                </a:solidFill>
              </a:rPr>
              <a:t>Specially </a:t>
            </a:r>
            <a:r>
              <a:rPr lang="en-US" dirty="0" err="1" smtClean="0">
                <a:solidFill>
                  <a:srgbClr val="C00000"/>
                </a:solidFill>
              </a:rPr>
              <a:t>Adhkaar</a:t>
            </a:r>
            <a:r>
              <a:rPr lang="en-US" dirty="0" smtClean="0">
                <a:solidFill>
                  <a:srgbClr val="C00000"/>
                </a:solidFill>
              </a:rPr>
              <a:t> of morning and evening </a:t>
            </a:r>
            <a:endParaRPr lang="en-US" dirty="0">
              <a:solidFill>
                <a:srgbClr val="C00000"/>
              </a:solidFill>
            </a:endParaRPr>
          </a:p>
          <a:p>
            <a:pPr marL="0" indent="0" algn="l" rtl="0">
              <a:buNone/>
            </a:pPr>
            <a:r>
              <a:rPr lang="en-US" dirty="0" smtClean="0"/>
              <a:t>4. </a:t>
            </a:r>
            <a:r>
              <a:rPr lang="en-US" dirty="0"/>
              <a:t>Sticking to the Muslim community</a:t>
            </a:r>
          </a:p>
          <a:p>
            <a:pPr marL="0" indent="0" algn="l" rtl="0">
              <a:buNone/>
            </a:pPr>
            <a:r>
              <a:rPr lang="en-US" dirty="0" smtClean="0"/>
              <a:t>5. </a:t>
            </a:r>
            <a:r>
              <a:rPr lang="en-US" dirty="0"/>
              <a:t>Uncovering designs and plans of </a:t>
            </a:r>
            <a:r>
              <a:rPr lang="en-US" dirty="0" err="1"/>
              <a:t>Shaytaan</a:t>
            </a:r>
            <a:endParaRPr lang="en-US" dirty="0"/>
          </a:p>
          <a:p>
            <a:pPr marL="0" indent="0" algn="l" rtl="0">
              <a:buNone/>
            </a:pPr>
            <a:r>
              <a:rPr lang="en-US" dirty="0" smtClean="0"/>
              <a:t>6. </a:t>
            </a:r>
            <a:r>
              <a:rPr lang="en-US" dirty="0"/>
              <a:t>Differing from </a:t>
            </a:r>
            <a:r>
              <a:rPr lang="en-US" dirty="0" smtClean="0"/>
              <a:t>Satan</a:t>
            </a:r>
          </a:p>
          <a:p>
            <a:pPr marL="0" indent="0" algn="l" rtl="0">
              <a:buNone/>
            </a:pPr>
            <a:r>
              <a:rPr lang="en-US" dirty="0" smtClean="0"/>
              <a:t>7. Repentance </a:t>
            </a:r>
            <a:r>
              <a:rPr lang="en-US" dirty="0"/>
              <a:t>and seeking </a:t>
            </a:r>
            <a:r>
              <a:rPr lang="en-US" dirty="0" smtClean="0"/>
              <a:t>forgiveness</a:t>
            </a:r>
          </a:p>
          <a:p>
            <a:pPr marL="0" indent="0" algn="l" rtl="0">
              <a:buNone/>
            </a:pPr>
            <a:r>
              <a:rPr lang="en-US" dirty="0" smtClean="0"/>
              <a:t>8</a:t>
            </a:r>
            <a:r>
              <a:rPr lang="en-US" dirty="0"/>
              <a:t>. To put an end to the suspicious aspects </a:t>
            </a:r>
            <a:r>
              <a:rPr lang="en-US" dirty="0" smtClean="0"/>
              <a:t>by </a:t>
            </a:r>
            <a:r>
              <a:rPr lang="en-US" dirty="0"/>
              <a:t>which Satan </a:t>
            </a:r>
            <a:r>
              <a:rPr lang="en-US" dirty="0" smtClean="0"/>
              <a:t>enters into </a:t>
            </a:r>
            <a:r>
              <a:rPr lang="en-US" dirty="0"/>
              <a:t>the </a:t>
            </a:r>
            <a:r>
              <a:rPr lang="en-US" dirty="0" smtClean="0"/>
              <a:t>soul</a:t>
            </a:r>
          </a:p>
          <a:p>
            <a:pPr marL="0" indent="0" algn="l" rtl="0">
              <a:buNone/>
            </a:pPr>
            <a:r>
              <a:rPr lang="en-US" dirty="0" smtClean="0"/>
              <a:t>9- Keep </a:t>
            </a:r>
            <a:r>
              <a:rPr lang="en-US" dirty="0" err="1" smtClean="0"/>
              <a:t>taharah</a:t>
            </a:r>
            <a:endParaRPr lang="en-US" dirty="0" smtClean="0"/>
          </a:p>
          <a:p>
            <a:pPr marL="0" indent="0" algn="l" rtl="0">
              <a:buNone/>
            </a:pPr>
            <a:r>
              <a:rPr lang="en-US" dirty="0" smtClean="0"/>
              <a:t>10- Take care of prayer ( in the mosque for men)</a:t>
            </a:r>
          </a:p>
          <a:p>
            <a:pPr marL="0" indent="0" algn="l" rtl="0">
              <a:buNone/>
            </a:pPr>
            <a:r>
              <a:rPr lang="en-US" dirty="0" smtClean="0"/>
              <a:t>11- Not to listen to music and not to use bells</a:t>
            </a:r>
          </a:p>
          <a:p>
            <a:pPr marL="0" indent="0" algn="l" rtl="0">
              <a:buNone/>
            </a:pPr>
            <a:r>
              <a:rPr lang="en-US" dirty="0" smtClean="0"/>
              <a:t>12- Remove statues pictures from the house</a:t>
            </a:r>
            <a:endParaRPr lang="en-US" dirty="0"/>
          </a:p>
          <a:p>
            <a:pPr marL="0" indent="0" algn="l" rtl="0">
              <a:buNone/>
            </a:pPr>
            <a:endParaRPr lang="en-US" dirty="0" smtClean="0"/>
          </a:p>
          <a:p>
            <a:pPr marL="0" indent="0" algn="l" rtl="0">
              <a:buNone/>
            </a:pPr>
            <a:endParaRPr lang="en-US" dirty="0"/>
          </a:p>
        </p:txBody>
      </p:sp>
    </p:spTree>
    <p:extLst>
      <p:ext uri="{BB962C8B-B14F-4D97-AF65-F5344CB8AC3E}">
        <p14:creationId xmlns:p14="http://schemas.microsoft.com/office/powerpoint/2010/main" val="1062233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980728"/>
            <a:ext cx="8229600" cy="4525963"/>
          </a:xfrm>
        </p:spPr>
        <p:txBody>
          <a:bodyPr>
            <a:normAutofit lnSpcReduction="10000"/>
          </a:bodyPr>
          <a:lstStyle/>
          <a:p>
            <a:pPr marL="0" indent="0" algn="l" rtl="0">
              <a:buNone/>
            </a:pPr>
            <a:r>
              <a:rPr lang="en-US" dirty="0" smtClean="0"/>
              <a:t>9. </a:t>
            </a:r>
            <a:r>
              <a:rPr lang="en-US" dirty="0"/>
              <a:t>Seeking refuge with Allaah</a:t>
            </a:r>
          </a:p>
          <a:p>
            <a:pPr marL="0" indent="0" algn="l" rtl="0">
              <a:buNone/>
            </a:pPr>
            <a:r>
              <a:rPr lang="en-US" dirty="0">
                <a:solidFill>
                  <a:srgbClr val="C00000"/>
                </a:solidFill>
              </a:rPr>
              <a:t>a- upon entering bathrooms</a:t>
            </a:r>
          </a:p>
          <a:p>
            <a:pPr marL="0" indent="0" algn="l" rtl="0">
              <a:buNone/>
            </a:pPr>
            <a:r>
              <a:rPr lang="en-US" dirty="0">
                <a:solidFill>
                  <a:srgbClr val="C00000"/>
                </a:solidFill>
              </a:rPr>
              <a:t>b- during the time of anger</a:t>
            </a:r>
          </a:p>
          <a:p>
            <a:pPr marL="0" indent="0" algn="l" rtl="0">
              <a:buNone/>
            </a:pPr>
            <a:r>
              <a:rPr lang="en-US" dirty="0">
                <a:solidFill>
                  <a:srgbClr val="C00000"/>
                </a:solidFill>
              </a:rPr>
              <a:t>c- during the time of sexual intercourse</a:t>
            </a:r>
          </a:p>
          <a:p>
            <a:pPr marL="0" indent="0" algn="l" rtl="0">
              <a:buNone/>
            </a:pPr>
            <a:r>
              <a:rPr lang="en-US" dirty="0">
                <a:solidFill>
                  <a:srgbClr val="C00000"/>
                </a:solidFill>
              </a:rPr>
              <a:t>d- upon hearing the braying of a donkey</a:t>
            </a:r>
          </a:p>
          <a:p>
            <a:pPr marL="0" indent="0" algn="l" rtl="0">
              <a:buNone/>
            </a:pPr>
            <a:r>
              <a:rPr lang="en-US" dirty="0">
                <a:solidFill>
                  <a:srgbClr val="C00000"/>
                </a:solidFill>
              </a:rPr>
              <a:t>e- before reciting the Quran</a:t>
            </a:r>
          </a:p>
          <a:p>
            <a:pPr marL="0" indent="0" algn="l" rtl="0">
              <a:buNone/>
            </a:pPr>
            <a:r>
              <a:rPr lang="en-US" dirty="0">
                <a:solidFill>
                  <a:srgbClr val="C00000"/>
                </a:solidFill>
              </a:rPr>
              <a:t>f- Upon Entering a Valley or a Strange </a:t>
            </a:r>
            <a:r>
              <a:rPr lang="en-US" dirty="0" smtClean="0">
                <a:solidFill>
                  <a:srgbClr val="C00000"/>
                </a:solidFill>
              </a:rPr>
              <a:t>land</a:t>
            </a:r>
          </a:p>
          <a:p>
            <a:pPr marL="0" indent="0" algn="l" rtl="0">
              <a:buNone/>
            </a:pPr>
            <a:r>
              <a:rPr lang="en-US" dirty="0">
                <a:solidFill>
                  <a:srgbClr val="C00000"/>
                </a:solidFill>
              </a:rPr>
              <a:t>g- </a:t>
            </a:r>
            <a:r>
              <a:rPr lang="en-US" dirty="0" smtClean="0">
                <a:solidFill>
                  <a:srgbClr val="C00000"/>
                </a:solidFill>
              </a:rPr>
              <a:t>for children </a:t>
            </a:r>
            <a:r>
              <a:rPr lang="en-US" dirty="0">
                <a:solidFill>
                  <a:srgbClr val="C00000"/>
                </a:solidFill>
              </a:rPr>
              <a:t>and </a:t>
            </a:r>
            <a:r>
              <a:rPr lang="en-US" dirty="0" smtClean="0">
                <a:solidFill>
                  <a:srgbClr val="C00000"/>
                </a:solidFill>
              </a:rPr>
              <a:t>family </a:t>
            </a:r>
            <a:endParaRPr lang="en-US" dirty="0">
              <a:solidFill>
                <a:srgbClr val="C00000"/>
              </a:solidFill>
            </a:endParaRPr>
          </a:p>
          <a:p>
            <a:endParaRPr lang="ar-SA" dirty="0"/>
          </a:p>
        </p:txBody>
      </p:sp>
    </p:spTree>
    <p:extLst>
      <p:ext uri="{BB962C8B-B14F-4D97-AF65-F5344CB8AC3E}">
        <p14:creationId xmlns:p14="http://schemas.microsoft.com/office/powerpoint/2010/main" val="2000754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err="1" smtClean="0"/>
              <a:t>الاستعاذة</a:t>
            </a:r>
            <a:r>
              <a:rPr lang="en-US" dirty="0"/>
              <a:t>I seek refuge in Allah from the outcast Satan</a:t>
            </a:r>
            <a:endParaRPr lang="ar-SA" dirty="0"/>
          </a:p>
        </p:txBody>
      </p:sp>
      <p:sp>
        <p:nvSpPr>
          <p:cNvPr id="3" name="عنصر نائب للمحتوى 2"/>
          <p:cNvSpPr>
            <a:spLocks noGrp="1"/>
          </p:cNvSpPr>
          <p:nvPr>
            <p:ph idx="1"/>
          </p:nvPr>
        </p:nvSpPr>
        <p:spPr>
          <a:xfrm>
            <a:off x="179512" y="1600200"/>
            <a:ext cx="8856984" cy="4525963"/>
          </a:xfrm>
        </p:spPr>
        <p:txBody>
          <a:bodyPr>
            <a:normAutofit lnSpcReduction="10000"/>
          </a:bodyPr>
          <a:lstStyle/>
          <a:p>
            <a:pPr marL="0" indent="0" algn="l" rtl="0">
              <a:buNone/>
            </a:pPr>
            <a:r>
              <a:rPr lang="en-US" dirty="0" smtClean="0">
                <a:solidFill>
                  <a:srgbClr val="C00000"/>
                </a:solidFill>
              </a:rPr>
              <a:t>the </a:t>
            </a:r>
            <a:r>
              <a:rPr lang="en-US" dirty="0">
                <a:solidFill>
                  <a:srgbClr val="C00000"/>
                </a:solidFill>
              </a:rPr>
              <a:t>Prophet said, </a:t>
            </a:r>
            <a:r>
              <a:rPr lang="en-US" dirty="0" smtClean="0">
                <a:solidFill>
                  <a:srgbClr val="C00000"/>
                </a:solidFill>
              </a:rPr>
              <a:t>The</a:t>
            </a:r>
            <a:r>
              <a:rPr lang="en-US" dirty="0">
                <a:solidFill>
                  <a:srgbClr val="C00000"/>
                </a:solidFill>
              </a:rPr>
              <a:t> </a:t>
            </a:r>
            <a:r>
              <a:rPr lang="en-US" dirty="0" smtClean="0">
                <a:solidFill>
                  <a:srgbClr val="C00000"/>
                </a:solidFill>
              </a:rPr>
              <a:t>people </a:t>
            </a:r>
            <a:r>
              <a:rPr lang="en-US" dirty="0">
                <a:solidFill>
                  <a:srgbClr val="C00000"/>
                </a:solidFill>
              </a:rPr>
              <a:t>did not make invocation like these two: </a:t>
            </a:r>
            <a:r>
              <a:rPr lang="en-US" dirty="0" smtClean="0">
                <a:solidFill>
                  <a:srgbClr val="C00000"/>
                </a:solidFill>
              </a:rPr>
              <a:t>Say</a:t>
            </a:r>
            <a:r>
              <a:rPr lang="en-US" dirty="0">
                <a:solidFill>
                  <a:srgbClr val="C00000"/>
                </a:solidFill>
              </a:rPr>
              <a:t>, </a:t>
            </a:r>
            <a:r>
              <a:rPr lang="en-US" dirty="0" smtClean="0">
                <a:solidFill>
                  <a:srgbClr val="C00000"/>
                </a:solidFill>
              </a:rPr>
              <a:t>I </a:t>
            </a:r>
            <a:r>
              <a:rPr lang="en-US" dirty="0">
                <a:solidFill>
                  <a:srgbClr val="C00000"/>
                </a:solidFill>
              </a:rPr>
              <a:t>seek refuge in the</a:t>
            </a:r>
          </a:p>
          <a:p>
            <a:pPr marL="0" indent="0" algn="l" rtl="0">
              <a:buNone/>
            </a:pPr>
            <a:r>
              <a:rPr lang="en-US" dirty="0">
                <a:solidFill>
                  <a:srgbClr val="C00000"/>
                </a:solidFill>
              </a:rPr>
              <a:t>Lord of Daybreak,. and </a:t>
            </a:r>
            <a:r>
              <a:rPr lang="en-US" dirty="0" smtClean="0">
                <a:solidFill>
                  <a:srgbClr val="C00000"/>
                </a:solidFill>
              </a:rPr>
              <a:t>Say</a:t>
            </a:r>
            <a:r>
              <a:rPr lang="en-US" dirty="0">
                <a:solidFill>
                  <a:srgbClr val="C00000"/>
                </a:solidFill>
              </a:rPr>
              <a:t>, .I seek refuge in the Lord of Mankind</a:t>
            </a:r>
            <a:r>
              <a:rPr lang="en-US" dirty="0" smtClean="0">
                <a:solidFill>
                  <a:srgbClr val="C00000"/>
                </a:solidFill>
              </a:rPr>
              <a:t>...(</a:t>
            </a:r>
            <a:r>
              <a:rPr lang="en-US" b="1" dirty="0" smtClean="0">
                <a:solidFill>
                  <a:srgbClr val="C00000"/>
                </a:solidFill>
              </a:rPr>
              <a:t>al-</a:t>
            </a:r>
            <a:r>
              <a:rPr lang="en-US" b="1" dirty="0" err="1" smtClean="0">
                <a:solidFill>
                  <a:srgbClr val="C00000"/>
                </a:solidFill>
              </a:rPr>
              <a:t>Nasaai</a:t>
            </a:r>
            <a:r>
              <a:rPr lang="en-US" b="1" dirty="0" smtClean="0">
                <a:solidFill>
                  <a:srgbClr val="C00000"/>
                </a:solidFill>
              </a:rPr>
              <a:t>)</a:t>
            </a:r>
          </a:p>
          <a:p>
            <a:pPr marL="0" indent="0" algn="l" rtl="0">
              <a:buNone/>
            </a:pPr>
            <a:endParaRPr lang="en-US" dirty="0" smtClean="0"/>
          </a:p>
          <a:p>
            <a:pPr marL="0" indent="0" algn="l" rtl="0">
              <a:buNone/>
            </a:pPr>
            <a:r>
              <a:rPr lang="en-US" dirty="0" smtClean="0"/>
              <a:t>It is </a:t>
            </a:r>
            <a:r>
              <a:rPr lang="en-US" dirty="0"/>
              <a:t>like a sword that is in the hands of a warrior. If his arm is strong, he is able to penetrate and kill his enemy. If his arm is weak, he may leave no mark at all on his opponent, even if it is a very sharp sword</a:t>
            </a:r>
            <a:endParaRPr lang="ar-SA" dirty="0"/>
          </a:p>
          <a:p>
            <a:pPr marL="0" indent="0" algn="l" rtl="0">
              <a:buNone/>
            </a:pPr>
            <a:endParaRPr lang="ar-SA" b="1" dirty="0"/>
          </a:p>
        </p:txBody>
      </p:sp>
    </p:spTree>
    <p:extLst>
      <p:ext uri="{BB962C8B-B14F-4D97-AF65-F5344CB8AC3E}">
        <p14:creationId xmlns:p14="http://schemas.microsoft.com/office/powerpoint/2010/main" val="2133442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lstStyle/>
          <a:p>
            <a:r>
              <a:rPr lang="en-US" dirty="0" smtClean="0"/>
              <a:t>The great understanding</a:t>
            </a:r>
            <a:endParaRPr lang="ar-SA" dirty="0"/>
          </a:p>
        </p:txBody>
      </p:sp>
      <p:sp>
        <p:nvSpPr>
          <p:cNvPr id="3" name="عنصر نائب للمحتوى 2"/>
          <p:cNvSpPr>
            <a:spLocks noGrp="1"/>
          </p:cNvSpPr>
          <p:nvPr>
            <p:ph idx="1"/>
          </p:nvPr>
        </p:nvSpPr>
        <p:spPr>
          <a:xfrm>
            <a:off x="395536" y="1052736"/>
            <a:ext cx="8640960" cy="4525963"/>
          </a:xfrm>
        </p:spPr>
        <p:txBody>
          <a:bodyPr>
            <a:noAutofit/>
          </a:bodyPr>
          <a:lstStyle/>
          <a:p>
            <a:pPr marL="0" indent="0" algn="l" rtl="0">
              <a:buNone/>
            </a:pPr>
            <a:r>
              <a:rPr lang="en-US" sz="2800" dirty="0"/>
              <a:t>One of the early scholars said to his student, </a:t>
            </a:r>
            <a:r>
              <a:rPr lang="en-US" sz="2800" dirty="0" smtClean="0">
                <a:solidFill>
                  <a:srgbClr val="C00000"/>
                </a:solidFill>
              </a:rPr>
              <a:t>What </a:t>
            </a:r>
            <a:r>
              <a:rPr lang="en-US" sz="2800" dirty="0">
                <a:solidFill>
                  <a:srgbClr val="C00000"/>
                </a:solidFill>
              </a:rPr>
              <a:t>would </a:t>
            </a:r>
            <a:r>
              <a:rPr lang="en-US" sz="2800" dirty="0" smtClean="0">
                <a:solidFill>
                  <a:srgbClr val="C00000"/>
                </a:solidFill>
              </a:rPr>
              <a:t>you do </a:t>
            </a:r>
            <a:r>
              <a:rPr lang="en-US" sz="2800" dirty="0">
                <a:solidFill>
                  <a:srgbClr val="C00000"/>
                </a:solidFill>
              </a:rPr>
              <a:t>if Satan entices you to sin</a:t>
            </a:r>
            <a:r>
              <a:rPr lang="en-US" sz="2800" dirty="0" smtClean="0">
                <a:solidFill>
                  <a:srgbClr val="C00000"/>
                </a:solidFill>
              </a:rPr>
              <a:t>?. </a:t>
            </a:r>
          </a:p>
          <a:p>
            <a:pPr marL="0" indent="0" algn="l" rtl="0">
              <a:buNone/>
            </a:pPr>
            <a:r>
              <a:rPr lang="en-US" sz="2800" dirty="0" smtClean="0">
                <a:solidFill>
                  <a:schemeClr val="accent1">
                    <a:lumMod val="75000"/>
                  </a:schemeClr>
                </a:solidFill>
              </a:rPr>
              <a:t>I </a:t>
            </a:r>
            <a:r>
              <a:rPr lang="en-US" sz="2800" dirty="0">
                <a:solidFill>
                  <a:schemeClr val="accent1">
                    <a:lumMod val="75000"/>
                  </a:schemeClr>
                </a:solidFill>
              </a:rPr>
              <a:t>would struggle against him</a:t>
            </a:r>
            <a:r>
              <a:rPr lang="en-US" sz="2800" dirty="0" smtClean="0">
                <a:solidFill>
                  <a:schemeClr val="accent1">
                    <a:lumMod val="75000"/>
                  </a:schemeClr>
                </a:solidFill>
              </a:rPr>
              <a:t>.</a:t>
            </a:r>
            <a:endParaRPr lang="en-US" sz="2800" dirty="0">
              <a:solidFill>
                <a:schemeClr val="accent1">
                  <a:lumMod val="75000"/>
                </a:schemeClr>
              </a:solidFill>
            </a:endParaRPr>
          </a:p>
          <a:p>
            <a:pPr marL="0" indent="0" algn="l" rtl="0">
              <a:buNone/>
            </a:pPr>
            <a:r>
              <a:rPr lang="en-US" sz="2800" dirty="0" smtClean="0">
                <a:solidFill>
                  <a:srgbClr val="C00000"/>
                </a:solidFill>
              </a:rPr>
              <a:t>And </a:t>
            </a:r>
            <a:r>
              <a:rPr lang="en-US" sz="2800" dirty="0">
                <a:solidFill>
                  <a:srgbClr val="C00000"/>
                </a:solidFill>
              </a:rPr>
              <a:t>if he </a:t>
            </a:r>
            <a:r>
              <a:rPr lang="en-US" sz="2800" dirty="0" smtClean="0">
                <a:solidFill>
                  <a:srgbClr val="C00000"/>
                </a:solidFill>
              </a:rPr>
              <a:t>returns ? </a:t>
            </a:r>
            <a:r>
              <a:rPr lang="en-US" sz="2800" dirty="0" smtClean="0">
                <a:solidFill>
                  <a:schemeClr val="accent1">
                    <a:lumMod val="75000"/>
                  </a:schemeClr>
                </a:solidFill>
              </a:rPr>
              <a:t>I </a:t>
            </a:r>
            <a:r>
              <a:rPr lang="en-US" sz="2800" dirty="0">
                <a:solidFill>
                  <a:schemeClr val="accent1">
                    <a:lumMod val="75000"/>
                  </a:schemeClr>
                </a:solidFill>
              </a:rPr>
              <a:t>would struggle against </a:t>
            </a:r>
            <a:r>
              <a:rPr lang="en-US" sz="2800" dirty="0" smtClean="0">
                <a:solidFill>
                  <a:schemeClr val="accent1">
                    <a:lumMod val="75000"/>
                  </a:schemeClr>
                </a:solidFill>
              </a:rPr>
              <a:t>him</a:t>
            </a:r>
            <a:r>
              <a:rPr lang="en-US" sz="2800" dirty="0" smtClean="0"/>
              <a:t>. </a:t>
            </a:r>
          </a:p>
          <a:p>
            <a:pPr marL="0" indent="0" algn="l" rtl="0">
              <a:buNone/>
            </a:pPr>
            <a:r>
              <a:rPr lang="en-US" sz="2800" dirty="0" smtClean="0">
                <a:solidFill>
                  <a:srgbClr val="C00000"/>
                </a:solidFill>
              </a:rPr>
              <a:t>And </a:t>
            </a:r>
            <a:r>
              <a:rPr lang="en-US" sz="2800" dirty="0">
                <a:solidFill>
                  <a:srgbClr val="C00000"/>
                </a:solidFill>
              </a:rPr>
              <a:t>if he returns </a:t>
            </a:r>
            <a:r>
              <a:rPr lang="en-US" sz="2800" dirty="0" smtClean="0">
                <a:solidFill>
                  <a:srgbClr val="C00000"/>
                </a:solidFill>
              </a:rPr>
              <a:t>again? </a:t>
            </a:r>
            <a:r>
              <a:rPr lang="en-US" sz="2800" dirty="0" smtClean="0">
                <a:solidFill>
                  <a:schemeClr val="accent1">
                    <a:lumMod val="75000"/>
                  </a:schemeClr>
                </a:solidFill>
              </a:rPr>
              <a:t>I would struggle </a:t>
            </a:r>
            <a:r>
              <a:rPr lang="en-US" sz="2800" dirty="0">
                <a:solidFill>
                  <a:schemeClr val="accent1">
                    <a:lumMod val="75000"/>
                  </a:schemeClr>
                </a:solidFill>
              </a:rPr>
              <a:t>against him</a:t>
            </a:r>
            <a:r>
              <a:rPr lang="en-US" sz="2800" dirty="0" smtClean="0">
                <a:solidFill>
                  <a:schemeClr val="accent1">
                    <a:lumMod val="75000"/>
                  </a:schemeClr>
                </a:solidFill>
              </a:rPr>
              <a:t>.</a:t>
            </a:r>
            <a:r>
              <a:rPr lang="en-US" sz="2800" dirty="0" smtClean="0"/>
              <a:t> </a:t>
            </a:r>
          </a:p>
          <a:p>
            <a:pPr marL="0" indent="0" algn="l" rtl="0">
              <a:buNone/>
            </a:pPr>
            <a:r>
              <a:rPr lang="en-US" sz="2800" dirty="0" smtClean="0">
                <a:solidFill>
                  <a:srgbClr val="C00000"/>
                </a:solidFill>
              </a:rPr>
              <a:t>This </a:t>
            </a:r>
            <a:r>
              <a:rPr lang="en-US" sz="2800" dirty="0">
                <a:solidFill>
                  <a:srgbClr val="C00000"/>
                </a:solidFill>
              </a:rPr>
              <a:t>can take </a:t>
            </a:r>
            <a:r>
              <a:rPr lang="en-US" sz="2800" dirty="0" smtClean="0">
                <a:solidFill>
                  <a:srgbClr val="C00000"/>
                </a:solidFill>
              </a:rPr>
              <a:t>forever. What </a:t>
            </a:r>
            <a:r>
              <a:rPr lang="en-US" sz="2800" dirty="0">
                <a:solidFill>
                  <a:srgbClr val="C00000"/>
                </a:solidFill>
              </a:rPr>
              <a:t>if you are passing by some sheep and their watchdog starts </a:t>
            </a:r>
            <a:r>
              <a:rPr lang="en-US" sz="2800" dirty="0" smtClean="0">
                <a:solidFill>
                  <a:srgbClr val="C00000"/>
                </a:solidFill>
              </a:rPr>
              <a:t>barking at </a:t>
            </a:r>
            <a:r>
              <a:rPr lang="en-US" sz="2800" dirty="0">
                <a:solidFill>
                  <a:srgbClr val="C00000"/>
                </a:solidFill>
              </a:rPr>
              <a:t>you, preventing you from passing, what would your action be</a:t>
            </a:r>
            <a:r>
              <a:rPr lang="en-US" sz="2800" dirty="0" smtClean="0">
                <a:solidFill>
                  <a:srgbClr val="C00000"/>
                </a:solidFill>
              </a:rPr>
              <a:t>?</a:t>
            </a:r>
            <a:r>
              <a:rPr lang="en-US" sz="2800" dirty="0" smtClean="0"/>
              <a:t> </a:t>
            </a:r>
            <a:r>
              <a:rPr lang="en-US" sz="2800" dirty="0" smtClean="0">
                <a:solidFill>
                  <a:schemeClr val="accent1">
                    <a:lumMod val="75000"/>
                  </a:schemeClr>
                </a:solidFill>
              </a:rPr>
              <a:t>I </a:t>
            </a:r>
            <a:r>
              <a:rPr lang="en-US" sz="2800" dirty="0">
                <a:solidFill>
                  <a:schemeClr val="accent1">
                    <a:lumMod val="75000"/>
                  </a:schemeClr>
                </a:solidFill>
              </a:rPr>
              <a:t>would wear it down by struggle and repel </a:t>
            </a:r>
            <a:r>
              <a:rPr lang="en-US" sz="2800" dirty="0" smtClean="0">
                <a:solidFill>
                  <a:schemeClr val="accent1">
                    <a:lumMod val="75000"/>
                  </a:schemeClr>
                </a:solidFill>
              </a:rPr>
              <a:t>it. </a:t>
            </a:r>
          </a:p>
          <a:p>
            <a:pPr marL="0" indent="0" algn="l" rtl="0">
              <a:buNone/>
            </a:pPr>
            <a:r>
              <a:rPr lang="en-US" sz="2800" dirty="0" smtClean="0">
                <a:solidFill>
                  <a:srgbClr val="C00000"/>
                </a:solidFill>
              </a:rPr>
              <a:t>This </a:t>
            </a:r>
            <a:r>
              <a:rPr lang="en-US" sz="2800" dirty="0">
                <a:solidFill>
                  <a:srgbClr val="C00000"/>
                </a:solidFill>
              </a:rPr>
              <a:t>is a lengthy process. If you go instead to </a:t>
            </a:r>
            <a:r>
              <a:rPr lang="en-US" sz="2800" dirty="0" smtClean="0">
                <a:solidFill>
                  <a:srgbClr val="C00000"/>
                </a:solidFill>
              </a:rPr>
              <a:t>the owner </a:t>
            </a:r>
            <a:r>
              <a:rPr lang="en-US" sz="2800" dirty="0">
                <a:solidFill>
                  <a:srgbClr val="C00000"/>
                </a:solidFill>
              </a:rPr>
              <a:t>of the sheep, he will be able to make the dog desist...</a:t>
            </a:r>
            <a:endParaRPr lang="ar-SA" sz="2800" dirty="0">
              <a:solidFill>
                <a:srgbClr val="C00000"/>
              </a:solidFill>
            </a:endParaRPr>
          </a:p>
        </p:txBody>
      </p:sp>
    </p:spTree>
    <p:extLst>
      <p:ext uri="{BB962C8B-B14F-4D97-AF65-F5344CB8AC3E}">
        <p14:creationId xmlns:p14="http://schemas.microsoft.com/office/powerpoint/2010/main" val="14249531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25252"/>
            <a:ext cx="8229600" cy="1143000"/>
          </a:xfrm>
        </p:spPr>
        <p:txBody>
          <a:bodyPr>
            <a:normAutofit fontScale="90000"/>
          </a:bodyPr>
          <a:lstStyle/>
          <a:p>
            <a:r>
              <a:rPr lang="en-US" dirty="0" err="1" smtClean="0"/>
              <a:t>Ha</a:t>
            </a:r>
            <a:r>
              <a:rPr lang="en-US" u="sng" dirty="0" err="1" smtClean="0"/>
              <a:t>s</a:t>
            </a:r>
            <a:r>
              <a:rPr lang="en-US" dirty="0" err="1" smtClean="0"/>
              <a:t>ad</a:t>
            </a:r>
            <a:r>
              <a:rPr lang="en-US" dirty="0" smtClean="0"/>
              <a:t/>
            </a:r>
            <a:br>
              <a:rPr lang="en-US" dirty="0" smtClean="0"/>
            </a:br>
            <a:endParaRPr lang="ar-SA" dirty="0"/>
          </a:p>
        </p:txBody>
      </p:sp>
      <p:sp>
        <p:nvSpPr>
          <p:cNvPr id="4" name="مستطيل 3"/>
          <p:cNvSpPr/>
          <p:nvPr/>
        </p:nvSpPr>
        <p:spPr>
          <a:xfrm>
            <a:off x="1043608" y="1196752"/>
            <a:ext cx="7560840" cy="1508105"/>
          </a:xfrm>
          <a:prstGeom prst="rect">
            <a:avLst/>
          </a:prstGeom>
        </p:spPr>
        <p:txBody>
          <a:bodyPr wrap="square">
            <a:spAutoFit/>
          </a:bodyPr>
          <a:lstStyle/>
          <a:p>
            <a:pPr algn="ctr"/>
            <a:r>
              <a:rPr lang="en-US" sz="3600" b="1" dirty="0">
                <a:solidFill>
                  <a:schemeClr val="accent1">
                    <a:lumMod val="75000"/>
                  </a:schemeClr>
                </a:solidFill>
                <a:sym typeface="AGA Arabesque"/>
              </a:rPr>
              <a:t> </a:t>
            </a:r>
            <a:r>
              <a:rPr lang="ar-SA" sz="3600" dirty="0">
                <a:solidFill>
                  <a:schemeClr val="accent1">
                    <a:lumMod val="75000"/>
                  </a:schemeClr>
                </a:solidFill>
              </a:rPr>
              <a:t>وَمِن شَرِّ حَاسِدٍ إِذا حَسَدَ</a:t>
            </a:r>
            <a:r>
              <a:rPr lang="en-US" sz="3600" b="1" dirty="0">
                <a:solidFill>
                  <a:schemeClr val="accent1">
                    <a:lumMod val="75000"/>
                  </a:schemeClr>
                </a:solidFill>
                <a:sym typeface="AGA Arabesque"/>
              </a:rPr>
              <a:t> </a:t>
            </a:r>
            <a:r>
              <a:rPr lang="en-US" sz="3600" b="1" dirty="0">
                <a:solidFill>
                  <a:schemeClr val="tx2"/>
                </a:solidFill>
                <a:sym typeface="AGA Arabesque"/>
              </a:rPr>
              <a:t></a:t>
            </a:r>
            <a:endParaRPr lang="en-US" sz="3600" dirty="0"/>
          </a:p>
          <a:p>
            <a:pPr algn="ctr"/>
            <a:r>
              <a:rPr lang="en-US" sz="2800" dirty="0">
                <a:solidFill>
                  <a:srgbClr val="C00000"/>
                </a:solidFill>
              </a:rPr>
              <a:t>“And from the evil of the envier when he envies</a:t>
            </a:r>
            <a:r>
              <a:rPr lang="en-US" sz="2800" dirty="0" smtClean="0">
                <a:solidFill>
                  <a:srgbClr val="C00000"/>
                </a:solidFill>
              </a:rPr>
              <a:t>”</a:t>
            </a:r>
          </a:p>
          <a:p>
            <a:pPr algn="ctr"/>
            <a:endParaRPr lang="en-US" sz="2800" dirty="0">
              <a:solidFill>
                <a:srgbClr val="C00000"/>
              </a:solidFill>
            </a:endParaRPr>
          </a:p>
        </p:txBody>
      </p:sp>
      <p:sp>
        <p:nvSpPr>
          <p:cNvPr id="5" name="عنصر نائب للمحتوى 4"/>
          <p:cNvSpPr>
            <a:spLocks noGrp="1"/>
          </p:cNvSpPr>
          <p:nvPr>
            <p:ph idx="1"/>
          </p:nvPr>
        </p:nvSpPr>
        <p:spPr>
          <a:xfrm>
            <a:off x="467544" y="2246511"/>
            <a:ext cx="8496944" cy="4525963"/>
          </a:xfrm>
        </p:spPr>
        <p:txBody>
          <a:bodyPr>
            <a:noAutofit/>
          </a:bodyPr>
          <a:lstStyle/>
          <a:p>
            <a:pPr marL="0" indent="0" algn="l" rtl="0">
              <a:buNone/>
            </a:pPr>
            <a:r>
              <a:rPr lang="en-US" sz="2000" b="1" dirty="0" smtClean="0"/>
              <a:t>- The </a:t>
            </a:r>
            <a:r>
              <a:rPr lang="en-US" sz="2000" b="1" dirty="0"/>
              <a:t>envier wishes that the blessing be taken away from the one whom he envies, whether the blessing comes to him or not</a:t>
            </a:r>
            <a:r>
              <a:rPr lang="en-US" sz="2000" b="1" dirty="0" smtClean="0"/>
              <a:t>.</a:t>
            </a:r>
            <a:r>
              <a:rPr lang="en-US" sz="2000" b="1" dirty="0"/>
              <a:t/>
            </a:r>
            <a:br>
              <a:rPr lang="en-US" sz="2000" b="1" dirty="0"/>
            </a:br>
            <a:r>
              <a:rPr lang="en-US" sz="2000" b="1" dirty="0" smtClean="0"/>
              <a:t>- </a:t>
            </a:r>
            <a:r>
              <a:rPr lang="en-US" sz="2000" dirty="0" smtClean="0"/>
              <a:t>Envy was described as a sickness by the Prophet, </a:t>
            </a:r>
            <a:r>
              <a:rPr lang="en-US" sz="2000" dirty="0" err="1" smtClean="0"/>
              <a:t>sallallahu</a:t>
            </a:r>
            <a:r>
              <a:rPr lang="en-US" sz="2000" dirty="0" smtClean="0"/>
              <a:t> `</a:t>
            </a:r>
            <a:r>
              <a:rPr lang="en-US" sz="2000" dirty="0" err="1" smtClean="0"/>
              <a:t>alaihi</a:t>
            </a:r>
            <a:r>
              <a:rPr lang="en-US" sz="2000" dirty="0" smtClean="0"/>
              <a:t> </a:t>
            </a:r>
            <a:r>
              <a:rPr lang="en-US" sz="2000" dirty="0" err="1" smtClean="0"/>
              <a:t>wa</a:t>
            </a:r>
            <a:r>
              <a:rPr lang="en-US" sz="2000" dirty="0" smtClean="0"/>
              <a:t> </a:t>
            </a:r>
            <a:r>
              <a:rPr lang="en-US" sz="2000" dirty="0" err="1" smtClean="0"/>
              <a:t>sallam</a:t>
            </a:r>
            <a:r>
              <a:rPr lang="en-US" sz="2000" dirty="0" smtClean="0"/>
              <a:t>. </a:t>
            </a:r>
          </a:p>
          <a:p>
            <a:pPr marL="0" indent="0" algn="l" rtl="0">
              <a:buNone/>
            </a:pPr>
            <a:r>
              <a:rPr lang="en-US" sz="2000" dirty="0" smtClean="0">
                <a:solidFill>
                  <a:srgbClr val="C00000"/>
                </a:solidFill>
              </a:rPr>
              <a:t>- “Envy </a:t>
            </a:r>
            <a:r>
              <a:rPr lang="en-US" sz="2000" dirty="0">
                <a:solidFill>
                  <a:srgbClr val="C00000"/>
                </a:solidFill>
              </a:rPr>
              <a:t>eats away at good deeds, just as fire eats away at firewood.” </a:t>
            </a:r>
            <a:r>
              <a:rPr lang="en-US" sz="2000" dirty="0" smtClean="0"/>
              <a:t>[</a:t>
            </a:r>
            <a:r>
              <a:rPr lang="en-US" sz="2000" dirty="0" err="1" smtClean="0"/>
              <a:t>Ibn</a:t>
            </a:r>
            <a:r>
              <a:rPr lang="en-US" sz="2000" dirty="0" smtClean="0"/>
              <a:t> </a:t>
            </a:r>
            <a:r>
              <a:rPr lang="en-US" sz="2000" dirty="0" err="1"/>
              <a:t>Majah</a:t>
            </a:r>
            <a:r>
              <a:rPr lang="en-US" sz="2000" dirty="0"/>
              <a:t>] </a:t>
            </a:r>
            <a:endParaRPr lang="en-US" sz="2000" dirty="0" smtClean="0"/>
          </a:p>
          <a:p>
            <a:pPr marL="0" indent="0" algn="l" rtl="0">
              <a:buNone/>
            </a:pPr>
            <a:r>
              <a:rPr lang="en-US" sz="2000" dirty="0" smtClean="0"/>
              <a:t>- Envy </a:t>
            </a:r>
            <a:r>
              <a:rPr lang="en-US" sz="2000" dirty="0"/>
              <a:t>is displeasure with Allah's decree and His granting blessings upon others. </a:t>
            </a:r>
            <a:endParaRPr lang="en-US" sz="2000" dirty="0" smtClean="0"/>
          </a:p>
          <a:p>
            <a:pPr marL="0" indent="0" algn="l" rtl="0">
              <a:buNone/>
            </a:pPr>
            <a:r>
              <a:rPr lang="en-US" sz="2000" dirty="0" smtClean="0"/>
              <a:t>Faith </a:t>
            </a:r>
            <a:r>
              <a:rPr lang="en-US" sz="2000" dirty="0"/>
              <a:t>and envy do not go together in the heart of a servant." [</a:t>
            </a:r>
            <a:r>
              <a:rPr lang="en-US" sz="2000" dirty="0" err="1"/>
              <a:t>Ibn</a:t>
            </a:r>
            <a:r>
              <a:rPr lang="en-US" sz="2000" dirty="0"/>
              <a:t> </a:t>
            </a:r>
            <a:r>
              <a:rPr lang="en-US" sz="2000" dirty="0" err="1" smtClean="0"/>
              <a:t>Hibban</a:t>
            </a:r>
            <a:r>
              <a:rPr lang="en-US" sz="2000" dirty="0" smtClean="0"/>
              <a:t>] </a:t>
            </a:r>
            <a:endParaRPr lang="en-US" sz="2000" dirty="0"/>
          </a:p>
          <a:p>
            <a:pPr marL="0" indent="0" algn="l" rtl="0">
              <a:buNone/>
            </a:pPr>
            <a:r>
              <a:rPr lang="en-US" sz="2000" dirty="0" smtClean="0"/>
              <a:t>- The </a:t>
            </a:r>
            <a:r>
              <a:rPr lang="en-US" sz="2000" dirty="0"/>
              <a:t>Prophet, </a:t>
            </a:r>
            <a:r>
              <a:rPr lang="en-US" sz="2000" dirty="0" err="1"/>
              <a:t>sallallahu</a:t>
            </a:r>
            <a:r>
              <a:rPr lang="en-US" sz="2000" dirty="0"/>
              <a:t> `</a:t>
            </a:r>
            <a:r>
              <a:rPr lang="en-US" sz="2000" dirty="0" err="1"/>
              <a:t>alahi</a:t>
            </a:r>
            <a:r>
              <a:rPr lang="en-US" sz="2000" dirty="0"/>
              <a:t> </a:t>
            </a:r>
            <a:r>
              <a:rPr lang="en-US" sz="2000" dirty="0" err="1" smtClean="0"/>
              <a:t>wa</a:t>
            </a:r>
            <a:r>
              <a:rPr lang="en-US" sz="2000" dirty="0" smtClean="0"/>
              <a:t> </a:t>
            </a:r>
            <a:r>
              <a:rPr lang="en-US" sz="2000" dirty="0" err="1"/>
              <a:t>sallam</a:t>
            </a:r>
            <a:r>
              <a:rPr lang="en-US" sz="2000" dirty="0"/>
              <a:t>, described envy as a shearer of the religion. </a:t>
            </a:r>
          </a:p>
          <a:p>
            <a:pPr marL="0" indent="0" algn="l" rtl="0">
              <a:buNone/>
            </a:pPr>
            <a:r>
              <a:rPr lang="en-US" sz="2000" dirty="0" smtClean="0"/>
              <a:t>- No </a:t>
            </a:r>
            <a:r>
              <a:rPr lang="en-US" sz="2000" dirty="0"/>
              <a:t>one attains true belief until one loves for one’s brother what one loves for oneself. </a:t>
            </a:r>
          </a:p>
          <a:p>
            <a:pPr marL="0" indent="0" algn="l" rtl="0">
              <a:buNone/>
            </a:pPr>
            <a:r>
              <a:rPr lang="en-US" sz="2000" dirty="0" smtClean="0"/>
              <a:t>- The </a:t>
            </a:r>
            <a:r>
              <a:rPr lang="en-US" sz="2000" dirty="0"/>
              <a:t>greatest harm from envy comes to the envier, who with one’s displeasure with Allah’s decree attains a great loss to oneself. </a:t>
            </a:r>
          </a:p>
          <a:p>
            <a:pPr marL="514350" indent="-514350" algn="l" rtl="0">
              <a:buFont typeface="+mj-lt"/>
              <a:buAutoNum type="arabicPeriod"/>
            </a:pPr>
            <a:endParaRPr lang="ar-SA" sz="2000" dirty="0"/>
          </a:p>
        </p:txBody>
      </p:sp>
    </p:spTree>
    <p:extLst>
      <p:ext uri="{BB962C8B-B14F-4D97-AF65-F5344CB8AC3E}">
        <p14:creationId xmlns:p14="http://schemas.microsoft.com/office/powerpoint/2010/main" val="1352842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143000"/>
          </a:xfrm>
        </p:spPr>
        <p:txBody>
          <a:bodyPr/>
          <a:lstStyle/>
          <a:p>
            <a:r>
              <a:rPr lang="en-US" dirty="0" smtClean="0"/>
              <a:t>The evil eye</a:t>
            </a:r>
            <a:endParaRPr lang="ar-SA" dirty="0"/>
          </a:p>
        </p:txBody>
      </p:sp>
      <p:sp>
        <p:nvSpPr>
          <p:cNvPr id="3" name="عنصر نائب للمحتوى 2"/>
          <p:cNvSpPr>
            <a:spLocks noGrp="1"/>
          </p:cNvSpPr>
          <p:nvPr>
            <p:ph idx="1"/>
          </p:nvPr>
        </p:nvSpPr>
        <p:spPr>
          <a:xfrm>
            <a:off x="287016" y="2453348"/>
            <a:ext cx="8856984" cy="4216012"/>
          </a:xfrm>
        </p:spPr>
        <p:txBody>
          <a:bodyPr>
            <a:normAutofit fontScale="85000" lnSpcReduction="20000"/>
          </a:bodyPr>
          <a:lstStyle/>
          <a:p>
            <a:pPr marL="0" indent="0" algn="l">
              <a:buNone/>
            </a:pPr>
            <a:r>
              <a:rPr lang="en-US" sz="3300" dirty="0" err="1" smtClean="0"/>
              <a:t>Ibn</a:t>
            </a:r>
            <a:r>
              <a:rPr lang="en-US" sz="3300" dirty="0" smtClean="0"/>
              <a:t> </a:t>
            </a:r>
            <a:r>
              <a:rPr lang="en-US" sz="3300" dirty="0"/>
              <a:t>‘</a:t>
            </a:r>
            <a:r>
              <a:rPr lang="en-US" sz="3300" dirty="0" err="1"/>
              <a:t>Abbaas</a:t>
            </a:r>
            <a:r>
              <a:rPr lang="en-US" sz="3300" dirty="0"/>
              <a:t>, </a:t>
            </a:r>
            <a:r>
              <a:rPr lang="en-US" sz="3300" dirty="0" err="1"/>
              <a:t>Mujaahid</a:t>
            </a:r>
            <a:r>
              <a:rPr lang="en-US" sz="3300" dirty="0"/>
              <a:t> and others said: “Make you slip with their eyes” means, they will put the evil eye on you. This Verse is </a:t>
            </a:r>
            <a:r>
              <a:rPr lang="en-US" sz="3300" dirty="0">
                <a:hlinkClick r:id="rId2" tooltip="evidence"/>
              </a:rPr>
              <a:t>evidence</a:t>
            </a:r>
            <a:r>
              <a:rPr lang="en-US" sz="3300" dirty="0"/>
              <a:t> that the effect and impact of the evil eye is something real and happens by </a:t>
            </a:r>
            <a:r>
              <a:rPr lang="en-US" sz="3300" dirty="0" err="1"/>
              <a:t>Allaah’s</a:t>
            </a:r>
            <a:r>
              <a:rPr lang="en-US" sz="3300" dirty="0"/>
              <a:t> will</a:t>
            </a:r>
            <a:r>
              <a:rPr lang="en-US" sz="3300" dirty="0" smtClean="0"/>
              <a:t>.</a:t>
            </a:r>
          </a:p>
          <a:p>
            <a:pPr marL="0" indent="0" algn="l">
              <a:buNone/>
            </a:pPr>
            <a:r>
              <a:rPr lang="en-US" sz="2800" dirty="0" smtClean="0"/>
              <a:t> </a:t>
            </a:r>
            <a:endParaRPr lang="en-US" sz="2800" dirty="0"/>
          </a:p>
          <a:p>
            <a:pPr marL="0" indent="0" algn="l">
              <a:buNone/>
            </a:pPr>
            <a:r>
              <a:rPr lang="en-US" dirty="0" smtClean="0">
                <a:solidFill>
                  <a:srgbClr val="C00000"/>
                </a:solidFill>
              </a:rPr>
              <a:t>“</a:t>
            </a:r>
            <a:r>
              <a:rPr lang="en-US" dirty="0">
                <a:solidFill>
                  <a:srgbClr val="C00000"/>
                </a:solidFill>
              </a:rPr>
              <a:t>Most of those who die among my </a:t>
            </a:r>
            <a:r>
              <a:rPr lang="en-US" dirty="0" err="1">
                <a:solidFill>
                  <a:srgbClr val="C00000"/>
                </a:solidFill>
              </a:rPr>
              <a:t>ummah</a:t>
            </a:r>
            <a:r>
              <a:rPr lang="en-US" dirty="0">
                <a:solidFill>
                  <a:srgbClr val="C00000"/>
                </a:solidFill>
              </a:rPr>
              <a:t> die because of the will and decree of Allaah, and then because of the evil eye.” </a:t>
            </a:r>
            <a:endParaRPr lang="ar-SA" dirty="0" smtClean="0">
              <a:solidFill>
                <a:srgbClr val="C00000"/>
              </a:solidFill>
            </a:endParaRPr>
          </a:p>
          <a:p>
            <a:pPr marL="0" indent="0" algn="l">
              <a:buNone/>
            </a:pPr>
            <a:r>
              <a:rPr lang="en-US" dirty="0" smtClean="0">
                <a:solidFill>
                  <a:srgbClr val="C00000"/>
                </a:solidFill>
              </a:rPr>
              <a:t>“</a:t>
            </a:r>
            <a:r>
              <a:rPr lang="en-US" dirty="0">
                <a:solidFill>
                  <a:srgbClr val="C00000"/>
                </a:solidFill>
              </a:rPr>
              <a:t>The evil eye is real and if anything were to overtake the divine decree, it would be the evil eye. When you are asked to take a bath (to provide a cure) from the influence of the evil eye, you should take a bath.” </a:t>
            </a:r>
            <a:r>
              <a:rPr lang="en-US" dirty="0" smtClean="0">
                <a:solidFill>
                  <a:srgbClr val="C00000"/>
                </a:solidFill>
              </a:rPr>
              <a:t>(Muslim)</a:t>
            </a:r>
            <a:r>
              <a:rPr lang="en-US" dirty="0" smtClean="0"/>
              <a:t>.</a:t>
            </a:r>
            <a:endParaRPr lang="ar-SA" dirty="0"/>
          </a:p>
          <a:p>
            <a:pPr marL="0" indent="0" algn="l">
              <a:buNone/>
            </a:pPr>
            <a:endParaRPr lang="ar-SA" dirty="0">
              <a:solidFill>
                <a:srgbClr val="C00000"/>
              </a:solidFill>
            </a:endParaRPr>
          </a:p>
          <a:p>
            <a:pPr marL="0" indent="0" algn="l">
              <a:buNone/>
            </a:pPr>
            <a:endParaRPr lang="en-US" dirty="0" smtClean="0"/>
          </a:p>
          <a:p>
            <a:pPr marL="0" indent="0">
              <a:buNone/>
            </a:pPr>
            <a:endParaRPr lang="en-US" dirty="0"/>
          </a:p>
          <a:p>
            <a:pPr marL="0" indent="0">
              <a:buNone/>
            </a:pPr>
            <a:endParaRPr lang="ar-SA" dirty="0"/>
          </a:p>
        </p:txBody>
      </p:sp>
      <p:sp>
        <p:nvSpPr>
          <p:cNvPr id="4" name="مستطيل 3"/>
          <p:cNvSpPr/>
          <p:nvPr/>
        </p:nvSpPr>
        <p:spPr>
          <a:xfrm>
            <a:off x="629262" y="836712"/>
            <a:ext cx="8208912" cy="1520416"/>
          </a:xfrm>
          <a:prstGeom prst="rect">
            <a:avLst/>
          </a:prstGeom>
        </p:spPr>
        <p:txBody>
          <a:bodyPr wrap="square">
            <a:spAutoFit/>
          </a:bodyPr>
          <a:lstStyle/>
          <a:p>
            <a:pPr lvl="0" algn="ctr">
              <a:spcBef>
                <a:spcPct val="20000"/>
              </a:spcBef>
            </a:pPr>
            <a:r>
              <a:rPr lang="en-US" sz="4000" b="1" dirty="0">
                <a:solidFill>
                  <a:srgbClr val="4F81BD">
                    <a:lumMod val="75000"/>
                  </a:srgbClr>
                </a:solidFill>
                <a:sym typeface="AGA Arabesque"/>
              </a:rPr>
              <a:t> </a:t>
            </a:r>
            <a:r>
              <a:rPr lang="ar-SA" sz="2800" dirty="0">
                <a:solidFill>
                  <a:srgbClr val="4F81BD">
                    <a:lumMod val="75000"/>
                  </a:srgbClr>
                </a:solidFill>
              </a:rPr>
              <a:t>وإن يَكادُ الَّذِينَ كَفَرُوا لَيُزْلِقُونَكَ بِأَبْصَارِهِم لَمَّا سَمِعُوا الذِّكْرَ </a:t>
            </a:r>
            <a:r>
              <a:rPr lang="en-US" sz="2800" b="1" dirty="0">
                <a:solidFill>
                  <a:srgbClr val="4F81BD">
                    <a:lumMod val="75000"/>
                  </a:srgbClr>
                </a:solidFill>
                <a:sym typeface="AGA Arabesque"/>
              </a:rPr>
              <a:t></a:t>
            </a:r>
            <a:endParaRPr lang="en-US" sz="2800" dirty="0">
              <a:solidFill>
                <a:prstClr val="black"/>
              </a:solidFill>
            </a:endParaRPr>
          </a:p>
          <a:p>
            <a:pPr lvl="0" algn="l">
              <a:spcBef>
                <a:spcPct val="20000"/>
              </a:spcBef>
            </a:pPr>
            <a:r>
              <a:rPr lang="en-US" sz="2400" dirty="0">
                <a:solidFill>
                  <a:srgbClr val="C00000"/>
                </a:solidFill>
              </a:rPr>
              <a:t>“And verily, those who disbelieve would almost make you slip with their eyes (through hatred) when they hear the </a:t>
            </a:r>
            <a:r>
              <a:rPr lang="en-US" sz="2400" dirty="0" smtClean="0">
                <a:solidFill>
                  <a:srgbClr val="C00000"/>
                </a:solidFill>
              </a:rPr>
              <a:t>Reminder”</a:t>
            </a:r>
            <a:endParaRPr lang="en-US" sz="2400" dirty="0">
              <a:solidFill>
                <a:srgbClr val="C00000"/>
              </a:solidFill>
            </a:endParaRPr>
          </a:p>
        </p:txBody>
      </p:sp>
    </p:spTree>
    <p:extLst>
      <p:ext uri="{BB962C8B-B14F-4D97-AF65-F5344CB8AC3E}">
        <p14:creationId xmlns:p14="http://schemas.microsoft.com/office/powerpoint/2010/main" val="3746793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6707" y="2996952"/>
            <a:ext cx="9036496" cy="1143000"/>
          </a:xfrm>
        </p:spPr>
        <p:txBody>
          <a:bodyPr>
            <a:normAutofit fontScale="90000"/>
          </a:bodyPr>
          <a:lstStyle/>
          <a:p>
            <a:pPr algn="l"/>
            <a:r>
              <a:rPr lang="en-US" sz="3700" b="1" dirty="0" smtClean="0">
                <a:solidFill>
                  <a:srgbClr val="1F497D"/>
                </a:solidFill>
                <a:ea typeface="+mn-ea"/>
                <a:cs typeface="+mn-cs"/>
              </a:rPr>
              <a:t> </a:t>
            </a:r>
            <a:r>
              <a:rPr lang="en-US" sz="4000" b="1" dirty="0" smtClean="0">
                <a:solidFill>
                  <a:srgbClr val="1F497D"/>
                </a:solidFill>
                <a:ea typeface="+mn-ea"/>
                <a:cs typeface="+mn-cs"/>
              </a:rPr>
              <a:t>3. Blocking the slave from obeying Allah </a:t>
            </a:r>
            <a:r>
              <a:rPr lang="en-US" sz="4000" b="1" dirty="0" smtClean="0">
                <a:solidFill>
                  <a:srgbClr val="C00000"/>
                </a:solidFill>
                <a:ea typeface="+mn-ea"/>
                <a:cs typeface="+mn-cs"/>
              </a:rPr>
              <a:t>p 86</a:t>
            </a:r>
            <a:br>
              <a:rPr lang="en-US" sz="4000" b="1" dirty="0" smtClean="0">
                <a:solidFill>
                  <a:srgbClr val="C00000"/>
                </a:solidFill>
                <a:ea typeface="+mn-ea"/>
                <a:cs typeface="+mn-cs"/>
              </a:rPr>
            </a:br>
            <a:r>
              <a:rPr lang="en-US" sz="4000" b="1" dirty="0">
                <a:solidFill>
                  <a:srgbClr val="1F497D"/>
                </a:solidFill>
                <a:ea typeface="+mn-ea"/>
                <a:cs typeface="+mn-cs"/>
              </a:rPr>
              <a:t/>
            </a:r>
            <a:br>
              <a:rPr lang="en-US" sz="4000" b="1" dirty="0">
                <a:solidFill>
                  <a:srgbClr val="1F497D"/>
                </a:solidFill>
                <a:ea typeface="+mn-ea"/>
                <a:cs typeface="+mn-cs"/>
              </a:rPr>
            </a:br>
            <a:r>
              <a:rPr lang="en-US" sz="4000" b="1" dirty="0" smtClean="0">
                <a:solidFill>
                  <a:srgbClr val="1F497D"/>
                </a:solidFill>
                <a:ea typeface="+mn-ea"/>
                <a:cs typeface="+mn-cs"/>
              </a:rPr>
              <a:t>4. Ruining the Acts of worship</a:t>
            </a:r>
            <a:br>
              <a:rPr lang="en-US" sz="4000" b="1" dirty="0" smtClean="0">
                <a:solidFill>
                  <a:srgbClr val="1F497D"/>
                </a:solidFill>
                <a:ea typeface="+mn-ea"/>
                <a:cs typeface="+mn-cs"/>
              </a:rPr>
            </a:br>
            <a:r>
              <a:rPr lang="en-US" sz="3600" dirty="0">
                <a:solidFill>
                  <a:srgbClr val="C00000"/>
                </a:solidFill>
              </a:rPr>
              <a:t>A companion </a:t>
            </a:r>
            <a:r>
              <a:rPr lang="en-US" sz="3600" dirty="0" smtClean="0">
                <a:solidFill>
                  <a:srgbClr val="C00000"/>
                </a:solidFill>
              </a:rPr>
              <a:t>came to </a:t>
            </a:r>
            <a:r>
              <a:rPr lang="en-US" sz="3600" dirty="0">
                <a:solidFill>
                  <a:srgbClr val="C00000"/>
                </a:solidFill>
              </a:rPr>
              <a:t>the Prophet (peace be on him) and said, </a:t>
            </a:r>
            <a:r>
              <a:rPr lang="en-US" sz="3600" dirty="0" smtClean="0">
                <a:solidFill>
                  <a:srgbClr val="C00000"/>
                </a:solidFill>
              </a:rPr>
              <a:t>Verily </a:t>
            </a:r>
            <a:r>
              <a:rPr lang="en-US" sz="3600" dirty="0">
                <a:solidFill>
                  <a:srgbClr val="C00000"/>
                </a:solidFill>
              </a:rPr>
              <a:t>Satan comes </a:t>
            </a:r>
            <a:r>
              <a:rPr lang="en-US" sz="3600" dirty="0" smtClean="0">
                <a:solidFill>
                  <a:srgbClr val="C00000"/>
                </a:solidFill>
              </a:rPr>
              <a:t>between me </a:t>
            </a:r>
            <a:r>
              <a:rPr lang="en-US" sz="3600" dirty="0">
                <a:solidFill>
                  <a:srgbClr val="C00000"/>
                </a:solidFill>
              </a:rPr>
              <a:t>and my prayer and my recitation of the Quran and </a:t>
            </a:r>
            <a:r>
              <a:rPr lang="en-US" sz="3600" dirty="0" smtClean="0">
                <a:solidFill>
                  <a:srgbClr val="C00000"/>
                </a:solidFill>
              </a:rPr>
              <a:t>confuses me. The Prophet </a:t>
            </a:r>
            <a:r>
              <a:rPr lang="en-US" sz="3600" dirty="0">
                <a:solidFill>
                  <a:srgbClr val="C00000"/>
                </a:solidFill>
              </a:rPr>
              <a:t>(peace be upon him) </a:t>
            </a:r>
            <a:r>
              <a:rPr lang="en-US" sz="3600" dirty="0" smtClean="0">
                <a:solidFill>
                  <a:srgbClr val="C00000"/>
                </a:solidFill>
              </a:rPr>
              <a:t>said:</a:t>
            </a:r>
            <a:br>
              <a:rPr lang="en-US" sz="3600" dirty="0" smtClean="0">
                <a:solidFill>
                  <a:srgbClr val="C00000"/>
                </a:solidFill>
              </a:rPr>
            </a:br>
            <a:r>
              <a:rPr lang="en-US" sz="3600" dirty="0" smtClean="0">
                <a:solidFill>
                  <a:srgbClr val="C00000"/>
                </a:solidFill>
              </a:rPr>
              <a:t> “That </a:t>
            </a:r>
            <a:r>
              <a:rPr lang="en-US" sz="3600" dirty="0">
                <a:solidFill>
                  <a:srgbClr val="C00000"/>
                </a:solidFill>
              </a:rPr>
              <a:t>is a devil called </a:t>
            </a:r>
            <a:r>
              <a:rPr lang="en-US" sz="3600" dirty="0" err="1">
                <a:solidFill>
                  <a:srgbClr val="C00000"/>
                </a:solidFill>
              </a:rPr>
              <a:t>khinzah</a:t>
            </a:r>
            <a:r>
              <a:rPr lang="en-US" sz="3600" dirty="0">
                <a:solidFill>
                  <a:srgbClr val="C00000"/>
                </a:solidFill>
              </a:rPr>
              <a:t>. If you feel that occurring to you, </a:t>
            </a:r>
            <a:r>
              <a:rPr lang="en-US" sz="3600" dirty="0" smtClean="0">
                <a:solidFill>
                  <a:srgbClr val="C00000"/>
                </a:solidFill>
              </a:rPr>
              <a:t>seek refuge </a:t>
            </a:r>
            <a:r>
              <a:rPr lang="en-US" sz="3600" dirty="0">
                <a:solidFill>
                  <a:srgbClr val="C00000"/>
                </a:solidFill>
              </a:rPr>
              <a:t>in Allah from him and spit (or </a:t>
            </a:r>
            <a:r>
              <a:rPr lang="en-US" sz="3600" dirty="0" smtClean="0">
                <a:solidFill>
                  <a:srgbClr val="C00000"/>
                </a:solidFill>
              </a:rPr>
              <a:t>blow) </a:t>
            </a:r>
            <a:r>
              <a:rPr lang="en-US" sz="3600" dirty="0">
                <a:solidFill>
                  <a:srgbClr val="C00000"/>
                </a:solidFill>
              </a:rPr>
              <a:t>on your left side </a:t>
            </a:r>
            <a:r>
              <a:rPr lang="en-US" sz="3600" dirty="0" smtClean="0">
                <a:solidFill>
                  <a:srgbClr val="C00000"/>
                </a:solidFill>
              </a:rPr>
              <a:t>three times.”</a:t>
            </a:r>
            <a:br>
              <a:rPr lang="en-US" sz="3600" dirty="0" smtClean="0">
                <a:solidFill>
                  <a:srgbClr val="C00000"/>
                </a:solidFill>
              </a:rPr>
            </a:br>
            <a:r>
              <a:rPr lang="en-US" sz="3600" dirty="0" smtClean="0">
                <a:solidFill>
                  <a:srgbClr val="C00000"/>
                </a:solidFill>
              </a:rPr>
              <a:t> </a:t>
            </a:r>
            <a:r>
              <a:rPr lang="en-US" sz="3600" dirty="0">
                <a:solidFill>
                  <a:srgbClr val="C00000"/>
                </a:solidFill>
              </a:rPr>
              <a:t>The companion said he did so and Allah took that devil </a:t>
            </a:r>
            <a:r>
              <a:rPr lang="en-US" sz="3600" dirty="0" smtClean="0">
                <a:solidFill>
                  <a:srgbClr val="C00000"/>
                </a:solidFill>
              </a:rPr>
              <a:t>away from </a:t>
            </a:r>
            <a:r>
              <a:rPr lang="en-US" sz="3600" dirty="0">
                <a:solidFill>
                  <a:srgbClr val="C00000"/>
                </a:solidFill>
              </a:rPr>
              <a:t>him. </a:t>
            </a:r>
            <a:r>
              <a:rPr lang="en-US" sz="3600" dirty="0" smtClean="0">
                <a:solidFill>
                  <a:srgbClr val="C00000"/>
                </a:solidFill>
              </a:rPr>
              <a:t>(Muslim)</a:t>
            </a:r>
            <a:r>
              <a:rPr lang="en-US" sz="3700" b="1" dirty="0" smtClean="0">
                <a:solidFill>
                  <a:srgbClr val="C00000"/>
                </a:solidFill>
                <a:ea typeface="+mn-ea"/>
                <a:cs typeface="+mn-cs"/>
              </a:rPr>
              <a:t/>
            </a:r>
            <a:br>
              <a:rPr lang="en-US" sz="3700" b="1" dirty="0" smtClean="0">
                <a:solidFill>
                  <a:srgbClr val="C00000"/>
                </a:solidFill>
                <a:ea typeface="+mn-ea"/>
                <a:cs typeface="+mn-cs"/>
              </a:rPr>
            </a:br>
            <a:endParaRPr lang="ar-SA" dirty="0">
              <a:solidFill>
                <a:srgbClr val="C00000"/>
              </a:solidFill>
            </a:endParaRPr>
          </a:p>
        </p:txBody>
      </p:sp>
    </p:spTree>
    <p:extLst>
      <p:ext uri="{BB962C8B-B14F-4D97-AF65-F5344CB8AC3E}">
        <p14:creationId xmlns:p14="http://schemas.microsoft.com/office/powerpoint/2010/main" val="18279796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143000"/>
          </a:xfrm>
        </p:spPr>
        <p:txBody>
          <a:bodyPr/>
          <a:lstStyle/>
          <a:p>
            <a:r>
              <a:rPr lang="en-US" dirty="0" smtClean="0"/>
              <a:t>Types of evil eye</a:t>
            </a:r>
            <a:endParaRPr lang="ar-SA" dirty="0"/>
          </a:p>
        </p:txBody>
      </p:sp>
      <p:sp>
        <p:nvSpPr>
          <p:cNvPr id="3" name="عنصر نائب للمحتوى 2"/>
          <p:cNvSpPr>
            <a:spLocks noGrp="1"/>
          </p:cNvSpPr>
          <p:nvPr>
            <p:ph idx="1"/>
          </p:nvPr>
        </p:nvSpPr>
        <p:spPr>
          <a:xfrm>
            <a:off x="457200" y="1124744"/>
            <a:ext cx="8435280" cy="5544616"/>
          </a:xfrm>
        </p:spPr>
        <p:txBody>
          <a:bodyPr>
            <a:normAutofit fontScale="55000" lnSpcReduction="20000"/>
          </a:bodyPr>
          <a:lstStyle/>
          <a:p>
            <a:pPr marL="0" indent="0" algn="l" rtl="0">
              <a:buNone/>
            </a:pPr>
            <a:r>
              <a:rPr lang="en-US" sz="3600" dirty="0" smtClean="0"/>
              <a:t>3Ain is like an arrow that comes out from a person to the other,</a:t>
            </a:r>
          </a:p>
          <a:p>
            <a:pPr marL="0" indent="0" algn="l" rtl="0">
              <a:buNone/>
            </a:pPr>
            <a:r>
              <a:rPr lang="en-US" sz="3600" dirty="0" smtClean="0"/>
              <a:t>It can be of two types:</a:t>
            </a:r>
          </a:p>
          <a:p>
            <a:pPr marL="0" indent="0" algn="l" rtl="0">
              <a:buNone/>
            </a:pPr>
            <a:r>
              <a:rPr lang="en-US" sz="5100" dirty="0" smtClean="0"/>
              <a:t>1- From a loving person </a:t>
            </a:r>
            <a:r>
              <a:rPr lang="en-US" sz="3600" dirty="0" smtClean="0"/>
              <a:t>: </a:t>
            </a:r>
            <a:r>
              <a:rPr lang="en-US" sz="4400" dirty="0" smtClean="0">
                <a:solidFill>
                  <a:srgbClr val="C00000"/>
                </a:solidFill>
              </a:rPr>
              <a:t>“if someone sees from his brother or from himself or from his wealth something he likes, let him ask Allaah to bless because </a:t>
            </a:r>
            <a:r>
              <a:rPr lang="en-US" sz="4400" dirty="0" err="1" smtClean="0">
                <a:solidFill>
                  <a:srgbClr val="C00000"/>
                </a:solidFill>
              </a:rPr>
              <a:t>ain</a:t>
            </a:r>
            <a:r>
              <a:rPr lang="en-US" sz="4400" dirty="0" smtClean="0">
                <a:solidFill>
                  <a:srgbClr val="C00000"/>
                </a:solidFill>
              </a:rPr>
              <a:t> is a fact”</a:t>
            </a:r>
          </a:p>
          <a:p>
            <a:pPr marL="0" indent="0" algn="ctr" rtl="0">
              <a:buNone/>
            </a:pPr>
            <a:endParaRPr lang="en-US" sz="4400" dirty="0" smtClean="0">
              <a:solidFill>
                <a:srgbClr val="C00000"/>
              </a:solidFill>
              <a:latin typeface="Albertus Medium" pitchFamily="34" charset="0"/>
            </a:endParaRPr>
          </a:p>
          <a:p>
            <a:pPr marL="0" indent="0" algn="ctr" rtl="0">
              <a:buNone/>
            </a:pPr>
            <a:r>
              <a:rPr lang="en-US" sz="4400" dirty="0" smtClean="0">
                <a:solidFill>
                  <a:srgbClr val="C00000"/>
                </a:solidFill>
                <a:latin typeface="Albertus Medium" pitchFamily="34" charset="0"/>
              </a:rPr>
              <a:t>Story </a:t>
            </a:r>
            <a:r>
              <a:rPr lang="en-US" sz="4400" dirty="0">
                <a:solidFill>
                  <a:srgbClr val="C00000"/>
                </a:solidFill>
                <a:latin typeface="Albertus Medium" pitchFamily="34" charset="0"/>
              </a:rPr>
              <a:t>of </a:t>
            </a:r>
            <a:r>
              <a:rPr lang="en-US" sz="4400" dirty="0" err="1">
                <a:solidFill>
                  <a:srgbClr val="C00000"/>
                </a:solidFill>
                <a:latin typeface="Albertus Medium" pitchFamily="34" charset="0"/>
              </a:rPr>
              <a:t>Sahl</a:t>
            </a:r>
            <a:r>
              <a:rPr lang="en-US" sz="4400" dirty="0">
                <a:solidFill>
                  <a:srgbClr val="C00000"/>
                </a:solidFill>
                <a:latin typeface="Albertus Medium" pitchFamily="34" charset="0"/>
              </a:rPr>
              <a:t> </a:t>
            </a:r>
            <a:r>
              <a:rPr lang="en-US" sz="4400" dirty="0" err="1">
                <a:solidFill>
                  <a:srgbClr val="C00000"/>
                </a:solidFill>
                <a:latin typeface="Albertus Medium" pitchFamily="34" charset="0"/>
              </a:rPr>
              <a:t>Ibn</a:t>
            </a:r>
            <a:r>
              <a:rPr lang="en-US" sz="4400" dirty="0">
                <a:solidFill>
                  <a:srgbClr val="C00000"/>
                </a:solidFill>
                <a:latin typeface="Albertus Medium" pitchFamily="34" charset="0"/>
              </a:rPr>
              <a:t> </a:t>
            </a:r>
            <a:r>
              <a:rPr lang="en-US" sz="4400" dirty="0" err="1" smtClean="0">
                <a:solidFill>
                  <a:srgbClr val="C00000"/>
                </a:solidFill>
                <a:latin typeface="Albertus Medium" pitchFamily="34" charset="0"/>
              </a:rPr>
              <a:t>Haneef</a:t>
            </a:r>
            <a:endParaRPr lang="en-US" sz="4400" dirty="0" smtClean="0">
              <a:solidFill>
                <a:srgbClr val="C00000"/>
              </a:solidFill>
              <a:latin typeface="Albertus Medium" pitchFamily="34" charset="0"/>
            </a:endParaRPr>
          </a:p>
          <a:p>
            <a:pPr marL="0" indent="0" algn="ctr" rtl="0">
              <a:buNone/>
            </a:pPr>
            <a:endParaRPr lang="en-US" dirty="0">
              <a:solidFill>
                <a:srgbClr val="C00000"/>
              </a:solidFill>
              <a:latin typeface="Albertus Medium" pitchFamily="34" charset="0"/>
            </a:endParaRPr>
          </a:p>
          <a:p>
            <a:pPr marL="0" indent="0" algn="l" rtl="0">
              <a:buNone/>
            </a:pPr>
            <a:r>
              <a:rPr lang="en-US" dirty="0" smtClean="0"/>
              <a:t>…</a:t>
            </a:r>
            <a:r>
              <a:rPr lang="en-US" sz="3800" dirty="0" smtClean="0"/>
              <a:t>There </a:t>
            </a:r>
            <a:r>
              <a:rPr lang="en-US" sz="3800" dirty="0" err="1"/>
              <a:t>Sahl</a:t>
            </a:r>
            <a:r>
              <a:rPr lang="en-US" sz="3800" dirty="0"/>
              <a:t> </a:t>
            </a:r>
            <a:r>
              <a:rPr lang="en-US" sz="3800" dirty="0" err="1"/>
              <a:t>ibn</a:t>
            </a:r>
            <a:r>
              <a:rPr lang="en-US" sz="3800" dirty="0"/>
              <a:t> </a:t>
            </a:r>
            <a:r>
              <a:rPr lang="en-US" sz="3800" dirty="0" err="1"/>
              <a:t>Haneef</a:t>
            </a:r>
            <a:r>
              <a:rPr lang="en-US" sz="3800" dirty="0"/>
              <a:t> did </a:t>
            </a:r>
            <a:r>
              <a:rPr lang="en-US" sz="3800" dirty="0" err="1"/>
              <a:t>ghusl</a:t>
            </a:r>
            <a:r>
              <a:rPr lang="en-US" sz="3800" dirty="0"/>
              <a:t>, and he was a handsome white-skinned man with beautiful skin. ‘</a:t>
            </a:r>
            <a:r>
              <a:rPr lang="en-US" sz="3800" dirty="0" err="1"/>
              <a:t>Aamir</a:t>
            </a:r>
            <a:r>
              <a:rPr lang="en-US" sz="3800" dirty="0"/>
              <a:t> </a:t>
            </a:r>
            <a:r>
              <a:rPr lang="en-US" sz="3800" dirty="0" err="1"/>
              <a:t>ibn</a:t>
            </a:r>
            <a:r>
              <a:rPr lang="en-US" sz="3800" dirty="0"/>
              <a:t> </a:t>
            </a:r>
            <a:r>
              <a:rPr lang="en-US" sz="3800" dirty="0" err="1"/>
              <a:t>Rabee’ah</a:t>
            </a:r>
            <a:r>
              <a:rPr lang="en-US" sz="3800" dirty="0"/>
              <a:t>, </a:t>
            </a:r>
            <a:r>
              <a:rPr lang="en-US" sz="3800" dirty="0" smtClean="0"/>
              <a:t>looked </a:t>
            </a:r>
            <a:r>
              <a:rPr lang="en-US" sz="3800" dirty="0"/>
              <a:t>at him whilst he was doing </a:t>
            </a:r>
            <a:r>
              <a:rPr lang="en-US" sz="3800" dirty="0" err="1"/>
              <a:t>ghusl</a:t>
            </a:r>
            <a:r>
              <a:rPr lang="en-US" sz="3800" dirty="0"/>
              <a:t> and said: </a:t>
            </a:r>
            <a:r>
              <a:rPr lang="en-US" sz="3800" dirty="0">
                <a:solidFill>
                  <a:schemeClr val="accent1">
                    <a:lumMod val="75000"/>
                  </a:schemeClr>
                </a:solidFill>
              </a:rPr>
              <a:t>“I have never seen such beautiful skin as this, not even the skin of a virgin,” </a:t>
            </a:r>
            <a:r>
              <a:rPr lang="en-US" sz="3800" dirty="0"/>
              <a:t>and </a:t>
            </a:r>
            <a:r>
              <a:rPr lang="en-US" sz="3800" dirty="0" err="1">
                <a:solidFill>
                  <a:srgbClr val="C00000"/>
                </a:solidFill>
              </a:rPr>
              <a:t>Sahl</a:t>
            </a:r>
            <a:r>
              <a:rPr lang="en-US" sz="3800" dirty="0">
                <a:solidFill>
                  <a:srgbClr val="C00000"/>
                </a:solidFill>
              </a:rPr>
              <a:t> fell to the ground</a:t>
            </a:r>
            <a:r>
              <a:rPr lang="en-US" sz="3800" dirty="0"/>
              <a:t>. They went to Messenger of Allaah (peace and blessings of Allaah be upon him) came and said, </a:t>
            </a:r>
            <a:r>
              <a:rPr lang="en-US" sz="3800" dirty="0">
                <a:solidFill>
                  <a:srgbClr val="C00000"/>
                </a:solidFill>
              </a:rPr>
              <a:t>“O Messenger of Allaah, can you do anything for </a:t>
            </a:r>
            <a:r>
              <a:rPr lang="en-US" sz="3800" dirty="0" err="1">
                <a:solidFill>
                  <a:srgbClr val="C00000"/>
                </a:solidFill>
              </a:rPr>
              <a:t>Sahl</a:t>
            </a:r>
            <a:r>
              <a:rPr lang="en-US" sz="3800" dirty="0">
                <a:solidFill>
                  <a:srgbClr val="C00000"/>
                </a:solidFill>
              </a:rPr>
              <a:t>, because by Allaah he cannot raise his head.” </a:t>
            </a:r>
            <a:r>
              <a:rPr lang="en-US" sz="3800" dirty="0"/>
              <a:t>He said, </a:t>
            </a:r>
            <a:r>
              <a:rPr lang="en-US" sz="3800" dirty="0">
                <a:solidFill>
                  <a:srgbClr val="C00000"/>
                </a:solidFill>
              </a:rPr>
              <a:t>“Do you accuse anyone with regard to him?”</a:t>
            </a:r>
            <a:r>
              <a:rPr lang="en-US" sz="3800" dirty="0"/>
              <a:t> They said, “ ‘</a:t>
            </a:r>
            <a:r>
              <a:rPr lang="en-US" sz="3800" dirty="0" err="1"/>
              <a:t>Aamir</a:t>
            </a:r>
            <a:r>
              <a:rPr lang="en-US" sz="3800" dirty="0"/>
              <a:t> </a:t>
            </a:r>
            <a:r>
              <a:rPr lang="en-US" sz="3800" dirty="0" err="1"/>
              <a:t>ibn</a:t>
            </a:r>
            <a:r>
              <a:rPr lang="en-US" sz="3800" dirty="0"/>
              <a:t> </a:t>
            </a:r>
            <a:r>
              <a:rPr lang="en-US" sz="3800" dirty="0" err="1"/>
              <a:t>Rabee’ah</a:t>
            </a:r>
            <a:r>
              <a:rPr lang="en-US" sz="3800" dirty="0"/>
              <a:t> looked at him.” So the Messenger of Allaah (peace and blessings of Allaah be upon him) called ‘</a:t>
            </a:r>
            <a:r>
              <a:rPr lang="en-US" sz="3800" dirty="0" err="1"/>
              <a:t>Aamir</a:t>
            </a:r>
            <a:r>
              <a:rPr lang="en-US" sz="3800" dirty="0"/>
              <a:t> and rebuked him strongly. He said, </a:t>
            </a:r>
            <a:r>
              <a:rPr lang="en-US" sz="3800" dirty="0">
                <a:solidFill>
                  <a:srgbClr val="C00000"/>
                </a:solidFill>
              </a:rPr>
              <a:t>“Why would one of you kill his brother? If you see something that you like, then pray for blessing for him.” </a:t>
            </a:r>
            <a:endParaRPr lang="ar-SA" sz="3800" dirty="0">
              <a:solidFill>
                <a:srgbClr val="C00000"/>
              </a:solidFill>
              <a:latin typeface="Andalus" pitchFamily="18" charset="-78"/>
              <a:cs typeface="Andalus" pitchFamily="18" charset="-78"/>
            </a:endParaRPr>
          </a:p>
        </p:txBody>
      </p:sp>
    </p:spTree>
    <p:extLst>
      <p:ext uri="{BB962C8B-B14F-4D97-AF65-F5344CB8AC3E}">
        <p14:creationId xmlns:p14="http://schemas.microsoft.com/office/powerpoint/2010/main" val="2942017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p:cNvSpPr/>
          <p:nvPr/>
        </p:nvSpPr>
        <p:spPr>
          <a:xfrm>
            <a:off x="827584" y="836712"/>
            <a:ext cx="8317432" cy="5016758"/>
          </a:xfrm>
          <a:prstGeom prst="rect">
            <a:avLst/>
          </a:prstGeom>
        </p:spPr>
        <p:txBody>
          <a:bodyPr wrap="square">
            <a:spAutoFit/>
          </a:bodyPr>
          <a:lstStyle/>
          <a:p>
            <a:pPr lvl="0" algn="l" rtl="0">
              <a:spcBef>
                <a:spcPct val="20000"/>
              </a:spcBef>
            </a:pPr>
            <a:endParaRPr lang="en-US" sz="3200" dirty="0">
              <a:solidFill>
                <a:prstClr val="black"/>
              </a:solidFill>
            </a:endParaRPr>
          </a:p>
          <a:p>
            <a:pPr lvl="0" algn="l" rtl="0">
              <a:spcBef>
                <a:spcPct val="20000"/>
              </a:spcBef>
            </a:pPr>
            <a:r>
              <a:rPr lang="en-US" sz="3200" dirty="0">
                <a:solidFill>
                  <a:prstClr val="black"/>
                </a:solidFill>
              </a:rPr>
              <a:t>2- </a:t>
            </a:r>
            <a:r>
              <a:rPr lang="en-US" sz="3200" dirty="0" smtClean="0">
                <a:solidFill>
                  <a:prstClr val="black"/>
                </a:solidFill>
              </a:rPr>
              <a:t>Envier person: he </a:t>
            </a:r>
            <a:r>
              <a:rPr lang="en-US" sz="3200" dirty="0">
                <a:solidFill>
                  <a:prstClr val="black"/>
                </a:solidFill>
              </a:rPr>
              <a:t>might feel it or not</a:t>
            </a:r>
          </a:p>
          <a:p>
            <a:pPr lvl="0" algn="ctr">
              <a:spcBef>
                <a:spcPct val="20000"/>
              </a:spcBef>
            </a:pPr>
            <a:r>
              <a:rPr lang="en-US" sz="4000" b="1" dirty="0">
                <a:solidFill>
                  <a:srgbClr val="4F81BD">
                    <a:lumMod val="75000"/>
                  </a:srgbClr>
                </a:solidFill>
                <a:sym typeface="AGA Arabesque"/>
              </a:rPr>
              <a:t> </a:t>
            </a:r>
            <a:r>
              <a:rPr lang="ar-SA" sz="4000" dirty="0">
                <a:solidFill>
                  <a:srgbClr val="4F81BD">
                    <a:lumMod val="75000"/>
                  </a:srgbClr>
                </a:solidFill>
              </a:rPr>
              <a:t>وإن يَكادُ الَّذِينَ كَفَرُوا لَيُزْلِقُونَكَ </a:t>
            </a:r>
            <a:r>
              <a:rPr lang="ar-SA" sz="4000" dirty="0" smtClean="0">
                <a:solidFill>
                  <a:srgbClr val="4F81BD">
                    <a:lumMod val="75000"/>
                  </a:srgbClr>
                </a:solidFill>
              </a:rPr>
              <a:t>بِأَبْصَارِهِم </a:t>
            </a:r>
            <a:r>
              <a:rPr lang="ar-SA" sz="4000" dirty="0">
                <a:solidFill>
                  <a:srgbClr val="4F81BD">
                    <a:lumMod val="75000"/>
                  </a:srgbClr>
                </a:solidFill>
              </a:rPr>
              <a:t>لَمَّا سَمِعُوا الذِّكْرَ </a:t>
            </a:r>
            <a:r>
              <a:rPr lang="en-US" sz="4000" b="1" dirty="0">
                <a:solidFill>
                  <a:srgbClr val="4F81BD">
                    <a:lumMod val="75000"/>
                  </a:srgbClr>
                </a:solidFill>
                <a:sym typeface="AGA Arabesque"/>
              </a:rPr>
              <a:t></a:t>
            </a:r>
            <a:endParaRPr lang="en-US" sz="4000" dirty="0">
              <a:solidFill>
                <a:prstClr val="black"/>
              </a:solidFill>
            </a:endParaRPr>
          </a:p>
          <a:p>
            <a:pPr lvl="0" algn="l">
              <a:spcBef>
                <a:spcPct val="20000"/>
              </a:spcBef>
            </a:pPr>
            <a:r>
              <a:rPr lang="en-US" sz="2800" dirty="0">
                <a:solidFill>
                  <a:srgbClr val="FF0000"/>
                </a:solidFill>
              </a:rPr>
              <a:t>“And verily, those who disbelieve would almost make you slip with their eyes (through hatred) when they hear the Reminder (the </a:t>
            </a:r>
            <a:r>
              <a:rPr lang="en-US" sz="2800" dirty="0" err="1">
                <a:solidFill>
                  <a:srgbClr val="FF0000"/>
                </a:solidFill>
              </a:rPr>
              <a:t>Qur’aan</a:t>
            </a:r>
            <a:r>
              <a:rPr lang="en-US" sz="2800" dirty="0">
                <a:solidFill>
                  <a:srgbClr val="FF0000"/>
                </a:solidFill>
              </a:rPr>
              <a:t>)</a:t>
            </a:r>
          </a:p>
          <a:p>
            <a:pPr lvl="0" algn="l">
              <a:spcBef>
                <a:spcPct val="20000"/>
              </a:spcBef>
            </a:pPr>
            <a:r>
              <a:rPr lang="en-US" sz="2800" dirty="0"/>
              <a:t>(they asked a man to harm </a:t>
            </a:r>
            <a:r>
              <a:rPr lang="en-US" sz="2800" dirty="0" smtClean="0"/>
              <a:t>the messenger with </a:t>
            </a:r>
            <a:r>
              <a:rPr lang="en-US" sz="2800" dirty="0"/>
              <a:t>his eye)</a:t>
            </a:r>
            <a:endParaRPr lang="ar-SA" sz="2800" dirty="0"/>
          </a:p>
          <a:p>
            <a:pPr lvl="0" algn="l" rtl="0">
              <a:spcBef>
                <a:spcPct val="20000"/>
              </a:spcBef>
            </a:pPr>
            <a:endParaRPr lang="ar-SA" sz="3200" dirty="0"/>
          </a:p>
        </p:txBody>
      </p:sp>
    </p:spTree>
    <p:extLst>
      <p:ext uri="{BB962C8B-B14F-4D97-AF65-F5344CB8AC3E}">
        <p14:creationId xmlns:p14="http://schemas.microsoft.com/office/powerpoint/2010/main" val="16313745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Difference between </a:t>
            </a:r>
            <a:r>
              <a:rPr lang="en-US" dirty="0" err="1" smtClean="0"/>
              <a:t>Ha</a:t>
            </a:r>
            <a:r>
              <a:rPr lang="en-US" u="sng" dirty="0" err="1" smtClean="0"/>
              <a:t>s</a:t>
            </a:r>
            <a:r>
              <a:rPr lang="en-US" dirty="0" err="1" smtClean="0"/>
              <a:t>ad</a:t>
            </a:r>
            <a:r>
              <a:rPr lang="en-US" dirty="0" smtClean="0"/>
              <a:t> and evil eye</a:t>
            </a:r>
            <a:endParaRPr lang="ar-SA"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412776"/>
            <a:ext cx="8661648"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مستطيل 4"/>
          <p:cNvSpPr/>
          <p:nvPr/>
        </p:nvSpPr>
        <p:spPr>
          <a:xfrm>
            <a:off x="395536" y="5301208"/>
            <a:ext cx="8538521" cy="1384995"/>
          </a:xfrm>
          <a:prstGeom prst="rect">
            <a:avLst/>
          </a:prstGeom>
        </p:spPr>
        <p:txBody>
          <a:bodyPr wrap="square">
            <a:spAutoFit/>
          </a:bodyPr>
          <a:lstStyle/>
          <a:p>
            <a:pPr algn="l" rtl="0"/>
            <a:r>
              <a:rPr lang="en-GB" sz="2800" dirty="0">
                <a:solidFill>
                  <a:srgbClr val="00B050"/>
                </a:solidFill>
              </a:rPr>
              <a:t>The </a:t>
            </a:r>
            <a:r>
              <a:rPr lang="en-GB" sz="2800" dirty="0" smtClean="0">
                <a:solidFill>
                  <a:srgbClr val="00B050"/>
                </a:solidFill>
              </a:rPr>
              <a:t>envy </a:t>
            </a:r>
            <a:r>
              <a:rPr lang="en-GB" sz="2800" dirty="0">
                <a:solidFill>
                  <a:srgbClr val="00B050"/>
                </a:solidFill>
              </a:rPr>
              <a:t>includes the evil eye but not the opposite, and seeking refuge from the envier includes seeking refuge from the evil </a:t>
            </a:r>
            <a:r>
              <a:rPr lang="en-GB" sz="2800" dirty="0" smtClean="0">
                <a:solidFill>
                  <a:srgbClr val="00B050"/>
                </a:solidFill>
              </a:rPr>
              <a:t>eye.</a:t>
            </a:r>
            <a:endParaRPr lang="ar-SA" sz="2800" dirty="0">
              <a:solidFill>
                <a:srgbClr val="00B050"/>
              </a:solidFill>
            </a:endParaRPr>
          </a:p>
        </p:txBody>
      </p:sp>
    </p:spTree>
    <p:extLst>
      <p:ext uri="{BB962C8B-B14F-4D97-AF65-F5344CB8AC3E}">
        <p14:creationId xmlns:p14="http://schemas.microsoft.com/office/powerpoint/2010/main" val="22694406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143000"/>
          </a:xfrm>
        </p:spPr>
        <p:txBody>
          <a:bodyPr/>
          <a:lstStyle/>
          <a:p>
            <a:r>
              <a:rPr lang="en-US" dirty="0" smtClean="0"/>
              <a:t>Jinn and evil eye</a:t>
            </a:r>
            <a:endParaRPr lang="ar-SA" dirty="0"/>
          </a:p>
        </p:txBody>
      </p:sp>
      <p:sp>
        <p:nvSpPr>
          <p:cNvPr id="3" name="عنصر نائب للمحتوى 2"/>
          <p:cNvSpPr>
            <a:spLocks noGrp="1"/>
          </p:cNvSpPr>
          <p:nvPr>
            <p:ph idx="1"/>
          </p:nvPr>
        </p:nvSpPr>
        <p:spPr>
          <a:xfrm>
            <a:off x="107504" y="1124744"/>
            <a:ext cx="8928992" cy="4958011"/>
          </a:xfrm>
        </p:spPr>
        <p:txBody>
          <a:bodyPr>
            <a:noAutofit/>
          </a:bodyPr>
          <a:lstStyle/>
          <a:p>
            <a:pPr marL="0" indent="0" algn="l" rtl="0">
              <a:buNone/>
            </a:pPr>
            <a:r>
              <a:rPr lang="en-US" sz="2800" dirty="0" smtClean="0">
                <a:solidFill>
                  <a:srgbClr val="C00000"/>
                </a:solidFill>
              </a:rPr>
              <a:t>- The </a:t>
            </a:r>
            <a:r>
              <a:rPr lang="en-US" sz="2800" dirty="0">
                <a:solidFill>
                  <a:srgbClr val="C00000"/>
                </a:solidFill>
              </a:rPr>
              <a:t>jinn can harm human with their eyes:</a:t>
            </a:r>
          </a:p>
          <a:p>
            <a:pPr marL="0" indent="0" algn="l" rtl="0">
              <a:buNone/>
            </a:pPr>
            <a:r>
              <a:rPr lang="en-US" sz="2000" dirty="0"/>
              <a:t>Abu </a:t>
            </a:r>
            <a:r>
              <a:rPr lang="en-US" sz="2000" dirty="0" err="1"/>
              <a:t>Sa`id</a:t>
            </a:r>
            <a:r>
              <a:rPr lang="en-US" sz="2000" dirty="0"/>
              <a:t> Al-</a:t>
            </a:r>
            <a:r>
              <a:rPr lang="en-US" sz="2000" dirty="0" err="1"/>
              <a:t>Khudri</a:t>
            </a:r>
            <a:r>
              <a:rPr lang="en-US" sz="2000" dirty="0"/>
              <a:t> said, "The Messenger of Allah used to seek refuge from the evil eye of the </a:t>
            </a:r>
            <a:r>
              <a:rPr lang="en-US" sz="2000" dirty="0" err="1"/>
              <a:t>Jinns</a:t>
            </a:r>
            <a:r>
              <a:rPr lang="en-US" sz="2000" dirty="0"/>
              <a:t> and the evil eye of humans. Then when the </a:t>
            </a:r>
            <a:r>
              <a:rPr lang="en-US" sz="2000" dirty="0" err="1"/>
              <a:t>Mu`awwidhatan</a:t>
            </a:r>
            <a:r>
              <a:rPr lang="en-US" sz="2000" dirty="0"/>
              <a:t> were revealed, he used them (for seeking protection) and abandoned everything else. </a:t>
            </a:r>
            <a:r>
              <a:rPr lang="en-US" sz="2000" dirty="0" smtClean="0"/>
              <a:t>(At-</a:t>
            </a:r>
            <a:r>
              <a:rPr lang="en-US" sz="2000" dirty="0" err="1" smtClean="0"/>
              <a:t>Tirmidhi</a:t>
            </a:r>
            <a:r>
              <a:rPr lang="en-US" sz="2000" dirty="0"/>
              <a:t>, and </a:t>
            </a:r>
            <a:r>
              <a:rPr lang="en-US" sz="2000" dirty="0" smtClean="0"/>
              <a:t>An-</a:t>
            </a:r>
            <a:r>
              <a:rPr lang="en-US" sz="2000" dirty="0" err="1" smtClean="0"/>
              <a:t>Nasa'i</a:t>
            </a:r>
            <a:r>
              <a:rPr lang="en-US" sz="2000" dirty="0" smtClean="0"/>
              <a:t>)</a:t>
            </a:r>
          </a:p>
          <a:p>
            <a:pPr marL="0" indent="0" algn="l" rtl="0">
              <a:buNone/>
            </a:pPr>
            <a:r>
              <a:rPr lang="en-US" sz="2800" dirty="0" smtClean="0"/>
              <a:t>- </a:t>
            </a:r>
            <a:r>
              <a:rPr lang="en-US" sz="2800" dirty="0" smtClean="0">
                <a:solidFill>
                  <a:srgbClr val="C00000"/>
                </a:solidFill>
              </a:rPr>
              <a:t>How is evil eye harming?</a:t>
            </a:r>
          </a:p>
          <a:p>
            <a:pPr marL="0" indent="0" algn="l" rtl="0">
              <a:buNone/>
            </a:pPr>
            <a:r>
              <a:rPr lang="en-US" sz="2400" dirty="0" smtClean="0"/>
              <a:t>1- by it self</a:t>
            </a:r>
          </a:p>
          <a:p>
            <a:pPr marL="0" indent="0" algn="l" rtl="0">
              <a:buNone/>
            </a:pPr>
            <a:r>
              <a:rPr lang="en-US" sz="2400" dirty="0" smtClean="0"/>
              <a:t>2- by the jinn</a:t>
            </a:r>
          </a:p>
          <a:p>
            <a:pPr marL="0" indent="0" algn="l" rtl="0">
              <a:buNone/>
            </a:pPr>
            <a:r>
              <a:rPr lang="en-US" sz="2400" dirty="0" err="1">
                <a:solidFill>
                  <a:srgbClr val="C00000"/>
                </a:solidFill>
              </a:rPr>
              <a:t>Ibn</a:t>
            </a:r>
            <a:r>
              <a:rPr lang="en-US" sz="2400" dirty="0">
                <a:solidFill>
                  <a:srgbClr val="C00000"/>
                </a:solidFill>
              </a:rPr>
              <a:t> Al-</a:t>
            </a:r>
            <a:r>
              <a:rPr lang="en-US" sz="2400" dirty="0" err="1">
                <a:solidFill>
                  <a:srgbClr val="C00000"/>
                </a:solidFill>
              </a:rPr>
              <a:t>Qayyim</a:t>
            </a:r>
            <a:r>
              <a:rPr lang="en-US" sz="2400" dirty="0">
                <a:solidFill>
                  <a:srgbClr val="C00000"/>
                </a:solidFill>
              </a:rPr>
              <a:t> said</a:t>
            </a:r>
            <a:r>
              <a:rPr lang="en-US" sz="2400" dirty="0" smtClean="0">
                <a:solidFill>
                  <a:srgbClr val="C00000"/>
                </a:solidFill>
              </a:rPr>
              <a:t>: ” </a:t>
            </a:r>
            <a:r>
              <a:rPr lang="en-US" sz="2400" dirty="0">
                <a:solidFill>
                  <a:srgbClr val="C00000"/>
                </a:solidFill>
              </a:rPr>
              <a:t>The origin of the evil eye is liking something, then the evil soul follows it, pursues it and seeks to do harm to it, seeking help to apply its poison by looking at the </a:t>
            </a:r>
            <a:r>
              <a:rPr lang="en-US" sz="2400" dirty="0" smtClean="0">
                <a:solidFill>
                  <a:srgbClr val="C00000"/>
                </a:solidFill>
              </a:rPr>
              <a:t>object”</a:t>
            </a:r>
          </a:p>
          <a:p>
            <a:pPr marL="0" indent="0" algn="l" rtl="0">
              <a:buNone/>
            </a:pPr>
            <a:r>
              <a:rPr lang="en-US" sz="2400" dirty="0" smtClean="0"/>
              <a:t>Sheikh </a:t>
            </a:r>
            <a:r>
              <a:rPr lang="en-US" sz="2400" dirty="0" err="1" smtClean="0"/>
              <a:t>Ibn</a:t>
            </a:r>
            <a:r>
              <a:rPr lang="en-US" sz="2400" dirty="0" smtClean="0"/>
              <a:t> </a:t>
            </a:r>
            <a:r>
              <a:rPr lang="en-US" sz="2400" dirty="0" err="1" smtClean="0"/>
              <a:t>Jibreen</a:t>
            </a:r>
            <a:r>
              <a:rPr lang="en-US" sz="2400" dirty="0" smtClean="0"/>
              <a:t> said:” The evil eye is followed by </a:t>
            </a:r>
            <a:r>
              <a:rPr lang="en-US" sz="2400" dirty="0" err="1" smtClean="0"/>
              <a:t>shaytaan</a:t>
            </a:r>
            <a:r>
              <a:rPr lang="en-US" sz="2400" dirty="0" smtClean="0"/>
              <a:t> of jinn who might cause the harm with the </a:t>
            </a:r>
            <a:r>
              <a:rPr lang="en-US" sz="2400" dirty="0" err="1" smtClean="0"/>
              <a:t>qadar</a:t>
            </a:r>
            <a:r>
              <a:rPr lang="en-US" sz="2400" dirty="0" smtClean="0"/>
              <a:t> of Allaah”</a:t>
            </a:r>
          </a:p>
          <a:p>
            <a:pPr marL="0" indent="0" algn="l" rtl="0">
              <a:buNone/>
            </a:pPr>
            <a:endParaRPr lang="ar-SA" sz="2800" dirty="0"/>
          </a:p>
          <a:p>
            <a:pPr marL="0" indent="0" algn="l" rtl="0">
              <a:buNone/>
            </a:pPr>
            <a:endParaRPr lang="en-US" sz="2800" dirty="0" smtClean="0"/>
          </a:p>
        </p:txBody>
      </p:sp>
    </p:spTree>
    <p:extLst>
      <p:ext uri="{BB962C8B-B14F-4D97-AF65-F5344CB8AC3E}">
        <p14:creationId xmlns:p14="http://schemas.microsoft.com/office/powerpoint/2010/main" val="1330980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smtClean="0">
                <a:solidFill>
                  <a:prstClr val="black"/>
                </a:solidFill>
              </a:rPr>
              <a:t>Waswasah</a:t>
            </a:r>
            <a:r>
              <a:rPr lang="en-US" dirty="0" smtClean="0">
                <a:solidFill>
                  <a:prstClr val="black"/>
                </a:solidFill>
              </a:rPr>
              <a:t> </a:t>
            </a:r>
            <a:r>
              <a:rPr lang="en-US" dirty="0">
                <a:solidFill>
                  <a:prstClr val="black"/>
                </a:solidFill>
              </a:rPr>
              <a:t>(obsession) </a:t>
            </a:r>
            <a:endParaRPr lang="ar-SA" dirty="0"/>
          </a:p>
        </p:txBody>
      </p:sp>
      <p:sp>
        <p:nvSpPr>
          <p:cNvPr id="3" name="عنصر نائب للمحتوى 2"/>
          <p:cNvSpPr>
            <a:spLocks noGrp="1"/>
          </p:cNvSpPr>
          <p:nvPr>
            <p:ph idx="1"/>
          </p:nvPr>
        </p:nvSpPr>
        <p:spPr>
          <a:xfrm>
            <a:off x="467544" y="1412776"/>
            <a:ext cx="8229600" cy="4525963"/>
          </a:xfrm>
        </p:spPr>
        <p:txBody>
          <a:bodyPr>
            <a:normAutofit fontScale="70000" lnSpcReduction="20000"/>
          </a:bodyPr>
          <a:lstStyle/>
          <a:p>
            <a:pPr marL="0" indent="0" algn="l" rtl="0">
              <a:buNone/>
            </a:pPr>
            <a:r>
              <a:rPr lang="en-US" b="1" dirty="0"/>
              <a:t>These whispers are among the plots of the devil to spoil the person's religion and make his life miserable</a:t>
            </a:r>
          </a:p>
          <a:p>
            <a:pPr marL="0" indent="0" algn="l" rtl="0">
              <a:buNone/>
            </a:pPr>
            <a:endParaRPr lang="en-US" dirty="0" smtClean="0">
              <a:solidFill>
                <a:srgbClr val="C00000"/>
              </a:solidFill>
            </a:endParaRPr>
          </a:p>
          <a:p>
            <a:pPr marL="0" indent="0" algn="l" rtl="0">
              <a:buNone/>
            </a:pPr>
            <a:r>
              <a:rPr lang="en-US" dirty="0" smtClean="0">
                <a:solidFill>
                  <a:srgbClr val="C00000"/>
                </a:solidFill>
              </a:rPr>
              <a:t>- In faith</a:t>
            </a:r>
          </a:p>
          <a:p>
            <a:pPr marL="0" indent="0" algn="l" rtl="0">
              <a:buNone/>
            </a:pPr>
            <a:r>
              <a:rPr lang="en-US" dirty="0" smtClean="0"/>
              <a:t>Who created you? Who created Allaah? Why did Allaah …</a:t>
            </a:r>
          </a:p>
          <a:p>
            <a:pPr marL="0" indent="0" algn="l" rtl="0">
              <a:buNone/>
            </a:pPr>
            <a:r>
              <a:rPr lang="en-US" dirty="0" smtClean="0">
                <a:solidFill>
                  <a:srgbClr val="C00000"/>
                </a:solidFill>
              </a:rPr>
              <a:t>- In </a:t>
            </a:r>
            <a:r>
              <a:rPr lang="en-US" dirty="0" err="1" smtClean="0">
                <a:solidFill>
                  <a:srgbClr val="C00000"/>
                </a:solidFill>
              </a:rPr>
              <a:t>wudoo</a:t>
            </a:r>
            <a:r>
              <a:rPr lang="en-US" dirty="0" smtClean="0">
                <a:solidFill>
                  <a:srgbClr val="C00000"/>
                </a:solidFill>
              </a:rPr>
              <a:t>’</a:t>
            </a:r>
          </a:p>
          <a:p>
            <a:pPr marL="0" indent="0" algn="l" rtl="0">
              <a:buNone/>
            </a:pPr>
            <a:r>
              <a:rPr lang="en-US" dirty="0"/>
              <a:t>Repeating </a:t>
            </a:r>
            <a:r>
              <a:rPr lang="en-US" i="1" dirty="0" err="1"/>
              <a:t>Wudu</a:t>
            </a:r>
            <a:r>
              <a:rPr lang="en-US" dirty="0"/>
              <a:t> again and again due to doubts is the result of falling into satanic whispers.</a:t>
            </a:r>
            <a:endParaRPr lang="en-US" dirty="0" smtClean="0"/>
          </a:p>
          <a:p>
            <a:pPr marL="0" indent="0" algn="l" rtl="0">
              <a:buNone/>
            </a:pPr>
            <a:r>
              <a:rPr lang="en-US" dirty="0" smtClean="0">
                <a:solidFill>
                  <a:srgbClr val="C00000"/>
                </a:solidFill>
              </a:rPr>
              <a:t>- In </a:t>
            </a:r>
            <a:r>
              <a:rPr lang="en-US" dirty="0" err="1" smtClean="0">
                <a:solidFill>
                  <a:srgbClr val="C00000"/>
                </a:solidFill>
              </a:rPr>
              <a:t>Salat</a:t>
            </a:r>
            <a:endParaRPr lang="en-US" dirty="0" smtClean="0">
              <a:solidFill>
                <a:srgbClr val="C00000"/>
              </a:solidFill>
            </a:endParaRPr>
          </a:p>
          <a:p>
            <a:pPr marL="0" indent="0" algn="l" rtl="0">
              <a:buNone/>
            </a:pPr>
            <a:r>
              <a:rPr lang="en-US" dirty="0" smtClean="0"/>
              <a:t>He doesn’t know how many rak3a did he pray</a:t>
            </a:r>
          </a:p>
          <a:p>
            <a:pPr marL="0" indent="0" algn="l" rtl="0">
              <a:buNone/>
            </a:pPr>
            <a:r>
              <a:rPr lang="en-US" dirty="0" smtClean="0"/>
              <a:t>Repeating the </a:t>
            </a:r>
            <a:r>
              <a:rPr lang="en-US" dirty="0" err="1" smtClean="0"/>
              <a:t>niyyah</a:t>
            </a:r>
            <a:r>
              <a:rPr lang="en-US" dirty="0"/>
              <a:t> </a:t>
            </a:r>
            <a:r>
              <a:rPr lang="en-US" dirty="0" smtClean="0"/>
              <a:t>…</a:t>
            </a:r>
          </a:p>
          <a:p>
            <a:pPr marL="0" indent="0" algn="l" rtl="0">
              <a:buNone/>
            </a:pPr>
            <a:r>
              <a:rPr lang="en-US" dirty="0" smtClean="0">
                <a:solidFill>
                  <a:srgbClr val="C00000"/>
                </a:solidFill>
              </a:rPr>
              <a:t>- In everyday matters</a:t>
            </a:r>
          </a:p>
          <a:p>
            <a:pPr marL="0" indent="0" algn="l" rtl="0">
              <a:buNone/>
            </a:pPr>
            <a:r>
              <a:rPr lang="en-US" dirty="0" smtClean="0">
                <a:solidFill>
                  <a:srgbClr val="C00000"/>
                </a:solidFill>
              </a:rPr>
              <a:t>- Can be of the main symptoms of </a:t>
            </a:r>
            <a:r>
              <a:rPr lang="en-US" dirty="0" err="1" smtClean="0">
                <a:solidFill>
                  <a:srgbClr val="C00000"/>
                </a:solidFill>
              </a:rPr>
              <a:t>sihr</a:t>
            </a:r>
            <a:r>
              <a:rPr lang="en-US" dirty="0" smtClean="0">
                <a:solidFill>
                  <a:srgbClr val="C00000"/>
                </a:solidFill>
              </a:rPr>
              <a:t> or evil eye</a:t>
            </a:r>
          </a:p>
          <a:p>
            <a:pPr marL="0" indent="0" algn="l" rtl="0">
              <a:buNone/>
            </a:pPr>
            <a:endParaRPr lang="en-US" dirty="0" smtClean="0"/>
          </a:p>
        </p:txBody>
      </p:sp>
    </p:spTree>
    <p:extLst>
      <p:ext uri="{BB962C8B-B14F-4D97-AF65-F5344CB8AC3E}">
        <p14:creationId xmlns:p14="http://schemas.microsoft.com/office/powerpoint/2010/main" val="13111551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908720"/>
            <a:ext cx="8229600" cy="5184576"/>
          </a:xfrm>
        </p:spPr>
        <p:txBody>
          <a:bodyPr>
            <a:normAutofit/>
          </a:bodyPr>
          <a:lstStyle/>
          <a:p>
            <a:r>
              <a:rPr lang="en-US" sz="5400" dirty="0" smtClean="0">
                <a:solidFill>
                  <a:srgbClr val="C00000"/>
                </a:solidFill>
              </a:rPr>
              <a:t>The Cure of The </a:t>
            </a:r>
            <a:r>
              <a:rPr lang="en-US" sz="5400" dirty="0" err="1" smtClean="0">
                <a:solidFill>
                  <a:srgbClr val="C00000"/>
                </a:solidFill>
              </a:rPr>
              <a:t>Qur’aan</a:t>
            </a:r>
            <a:r>
              <a:rPr lang="en-US" sz="5400" dirty="0" smtClean="0">
                <a:solidFill>
                  <a:srgbClr val="C00000"/>
                </a:solidFill>
              </a:rPr>
              <a:t> and </a:t>
            </a:r>
            <a:r>
              <a:rPr lang="en-US" sz="5400" dirty="0" err="1" smtClean="0">
                <a:solidFill>
                  <a:srgbClr val="C00000"/>
                </a:solidFill>
              </a:rPr>
              <a:t>Sunnah</a:t>
            </a:r>
            <a:r>
              <a:rPr lang="en-US" sz="5400" dirty="0" smtClean="0">
                <a:solidFill>
                  <a:srgbClr val="C00000"/>
                </a:solidFill>
              </a:rPr>
              <a:t> </a:t>
            </a:r>
            <a:r>
              <a:rPr lang="en-US" dirty="0" smtClean="0">
                <a:solidFill>
                  <a:srgbClr val="C00000"/>
                </a:solidFill>
              </a:rPr>
              <a:t/>
            </a:r>
            <a:br>
              <a:rPr lang="en-US" dirty="0" smtClean="0">
                <a:solidFill>
                  <a:srgbClr val="C00000"/>
                </a:solidFill>
              </a:rPr>
            </a:br>
            <a:r>
              <a:rPr lang="en-US" dirty="0" smtClean="0">
                <a:solidFill>
                  <a:srgbClr val="C00000"/>
                </a:solidFill>
              </a:rPr>
              <a:t/>
            </a:r>
            <a:br>
              <a:rPr lang="en-US" dirty="0" smtClean="0">
                <a:solidFill>
                  <a:srgbClr val="C00000"/>
                </a:solidFill>
              </a:rPr>
            </a:br>
            <a:r>
              <a:rPr lang="en-US" dirty="0" smtClean="0"/>
              <a:t>From </a:t>
            </a:r>
            <a:r>
              <a:rPr lang="en-US" dirty="0" err="1" smtClean="0"/>
              <a:t>Sihr</a:t>
            </a:r>
            <a:r>
              <a:rPr lang="en-US" dirty="0" smtClean="0"/>
              <a:t/>
            </a:r>
            <a:br>
              <a:rPr lang="en-US" dirty="0" smtClean="0"/>
            </a:br>
            <a:r>
              <a:rPr lang="en-US" dirty="0" smtClean="0"/>
              <a:t>From Evil eye</a:t>
            </a:r>
            <a:br>
              <a:rPr lang="en-US" dirty="0" smtClean="0"/>
            </a:br>
            <a:r>
              <a:rPr lang="en-US" dirty="0" smtClean="0"/>
              <a:t>From </a:t>
            </a:r>
            <a:r>
              <a:rPr lang="en-US" dirty="0" err="1" smtClean="0"/>
              <a:t>Obssession</a:t>
            </a:r>
            <a:endParaRPr lang="ar-SA" dirty="0"/>
          </a:p>
        </p:txBody>
      </p:sp>
    </p:spTree>
    <p:extLst>
      <p:ext uri="{BB962C8B-B14F-4D97-AF65-F5344CB8AC3E}">
        <p14:creationId xmlns:p14="http://schemas.microsoft.com/office/powerpoint/2010/main" val="3952356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88640"/>
            <a:ext cx="8229600" cy="1143000"/>
          </a:xfrm>
        </p:spPr>
        <p:txBody>
          <a:bodyPr/>
          <a:lstStyle/>
          <a:p>
            <a:r>
              <a:rPr lang="en-US" dirty="0" smtClean="0"/>
              <a:t>Symptoms of evil eye </a:t>
            </a:r>
            <a:endParaRPr lang="ar-SA" dirty="0"/>
          </a:p>
        </p:txBody>
      </p:sp>
      <p:sp>
        <p:nvSpPr>
          <p:cNvPr id="3" name="عنصر نائب للمحتوى 2"/>
          <p:cNvSpPr>
            <a:spLocks noGrp="1"/>
          </p:cNvSpPr>
          <p:nvPr>
            <p:ph idx="1"/>
          </p:nvPr>
        </p:nvSpPr>
        <p:spPr>
          <a:xfrm>
            <a:off x="467544" y="1124744"/>
            <a:ext cx="8435280" cy="5328592"/>
          </a:xfrm>
        </p:spPr>
        <p:txBody>
          <a:bodyPr>
            <a:noAutofit/>
          </a:bodyPr>
          <a:lstStyle/>
          <a:p>
            <a:pPr marL="0" indent="0" algn="l">
              <a:buNone/>
            </a:pPr>
            <a:r>
              <a:rPr lang="en-US" sz="2400" dirty="0"/>
              <a:t>Joint problems; laziness; spots; anti-social </a:t>
            </a:r>
            <a:r>
              <a:rPr lang="en-US" sz="2400" dirty="0" smtClean="0"/>
              <a:t>behavior </a:t>
            </a:r>
            <a:r>
              <a:rPr lang="en-US" sz="2400" dirty="0"/>
              <a:t>against their own relatives; turning away with aversion against anybody; forgetfulness; anxiety; heavy shoulders; contrast of one’s body temperature; etc. </a:t>
            </a:r>
            <a:br>
              <a:rPr lang="en-US" sz="2400" dirty="0"/>
            </a:br>
            <a:r>
              <a:rPr lang="en-US" sz="2400" dirty="0" smtClean="0">
                <a:solidFill>
                  <a:srgbClr val="C00000"/>
                </a:solidFill>
              </a:rPr>
              <a:t>And </a:t>
            </a:r>
            <a:r>
              <a:rPr lang="en-US" sz="2400" dirty="0">
                <a:solidFill>
                  <a:srgbClr val="C00000"/>
                </a:solidFill>
              </a:rPr>
              <a:t>the worst of </a:t>
            </a:r>
            <a:r>
              <a:rPr lang="en-US" sz="2400" dirty="0" smtClean="0">
                <a:solidFill>
                  <a:srgbClr val="C00000"/>
                </a:solidFill>
              </a:rPr>
              <a:t>it </a:t>
            </a:r>
            <a:r>
              <a:rPr lang="en-US" sz="2400" dirty="0">
                <a:solidFill>
                  <a:srgbClr val="C00000"/>
                </a:solidFill>
              </a:rPr>
              <a:t>is when it is associated with devil’s </a:t>
            </a:r>
            <a:r>
              <a:rPr lang="en-US" sz="2400" dirty="0" smtClean="0">
                <a:solidFill>
                  <a:srgbClr val="C00000"/>
                </a:solidFill>
              </a:rPr>
              <a:t>touch</a:t>
            </a:r>
            <a:r>
              <a:rPr lang="en-US" sz="2400" dirty="0" smtClean="0"/>
              <a:t>.</a:t>
            </a:r>
            <a:r>
              <a:rPr lang="en-US" sz="2400" dirty="0"/>
              <a:t/>
            </a:r>
            <a:br>
              <a:rPr lang="en-US" sz="2400" dirty="0"/>
            </a:br>
            <a:r>
              <a:rPr lang="en-US" sz="2400" dirty="0"/>
              <a:t>Symptoms of evil eye during </a:t>
            </a:r>
            <a:r>
              <a:rPr lang="en-US" sz="2400" dirty="0" err="1"/>
              <a:t>Ruqiah</a:t>
            </a:r>
            <a:r>
              <a:rPr lang="en-US" sz="2400" dirty="0"/>
              <a:t> (Recitation)</a:t>
            </a:r>
            <a:br>
              <a:rPr lang="en-US" sz="2400" dirty="0"/>
            </a:br>
            <a:r>
              <a:rPr lang="en-US" sz="2400" dirty="0"/>
              <a:t>1. Yawning associated with tears. Yawning at other times is not proof.</a:t>
            </a:r>
            <a:br>
              <a:rPr lang="en-US" sz="2400" dirty="0"/>
            </a:br>
            <a:r>
              <a:rPr lang="en-US" sz="2400" dirty="0"/>
              <a:t>2. They can fall unconscious (sleep) little while</a:t>
            </a:r>
            <a:br>
              <a:rPr lang="en-US" sz="2400" dirty="0"/>
            </a:br>
            <a:r>
              <a:rPr lang="en-US" sz="2400" dirty="0"/>
              <a:t>3. The patient might start to sweat, particularly the </a:t>
            </a:r>
            <a:r>
              <a:rPr lang="en-US" sz="2400" dirty="0" smtClean="0"/>
              <a:t>head</a:t>
            </a:r>
            <a:r>
              <a:rPr lang="en-US" sz="2400" dirty="0"/>
              <a:t/>
            </a:r>
            <a:br>
              <a:rPr lang="en-US" sz="2400" dirty="0"/>
            </a:br>
            <a:r>
              <a:rPr lang="en-US" sz="2400" dirty="0" smtClean="0"/>
              <a:t>4. </a:t>
            </a:r>
            <a:r>
              <a:rPr lang="en-US" sz="2400" dirty="0"/>
              <a:t>They might wish to cry </a:t>
            </a:r>
            <a:br>
              <a:rPr lang="en-US" sz="2400" dirty="0"/>
            </a:br>
            <a:r>
              <a:rPr lang="en-US" sz="2400" dirty="0" smtClean="0"/>
              <a:t>5. </a:t>
            </a:r>
            <a:r>
              <a:rPr lang="en-US" sz="2400" dirty="0"/>
              <a:t>Their limbs get colder than usual</a:t>
            </a:r>
            <a:br>
              <a:rPr lang="en-US" sz="2400" dirty="0"/>
            </a:br>
            <a:r>
              <a:rPr lang="en-US" sz="2400" dirty="0" smtClean="0"/>
              <a:t>6. </a:t>
            </a:r>
            <a:r>
              <a:rPr lang="en-US" sz="2400" dirty="0"/>
              <a:t>Their hearts might beat harder than usual</a:t>
            </a:r>
            <a:br>
              <a:rPr lang="en-US" sz="2400" dirty="0"/>
            </a:br>
            <a:r>
              <a:rPr lang="en-US" sz="2400" dirty="0" smtClean="0"/>
              <a:t>7. </a:t>
            </a:r>
            <a:r>
              <a:rPr lang="en-US" sz="2400" dirty="0"/>
              <a:t>Their body might experience a strange heat  </a:t>
            </a:r>
          </a:p>
          <a:p>
            <a:endParaRPr lang="ar-SA" sz="2400" dirty="0"/>
          </a:p>
        </p:txBody>
      </p:sp>
    </p:spTree>
    <p:extLst>
      <p:ext uri="{BB962C8B-B14F-4D97-AF65-F5344CB8AC3E}">
        <p14:creationId xmlns:p14="http://schemas.microsoft.com/office/powerpoint/2010/main" val="11955516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Cure from </a:t>
            </a:r>
            <a:r>
              <a:rPr lang="en-US" dirty="0" smtClean="0">
                <a:solidFill>
                  <a:srgbClr val="C00000"/>
                </a:solidFill>
              </a:rPr>
              <a:t>evil eye</a:t>
            </a:r>
            <a:endParaRPr lang="ar-SA" dirty="0">
              <a:solidFill>
                <a:srgbClr val="C00000"/>
              </a:solidFill>
            </a:endParaRPr>
          </a:p>
        </p:txBody>
      </p:sp>
      <p:sp>
        <p:nvSpPr>
          <p:cNvPr id="3" name="عنصر نائب للمحتوى 2"/>
          <p:cNvSpPr>
            <a:spLocks noGrp="1"/>
          </p:cNvSpPr>
          <p:nvPr>
            <p:ph idx="1"/>
          </p:nvPr>
        </p:nvSpPr>
        <p:spPr>
          <a:xfrm>
            <a:off x="467544" y="1412776"/>
            <a:ext cx="8229600" cy="4680520"/>
          </a:xfrm>
        </p:spPr>
        <p:txBody>
          <a:bodyPr>
            <a:noAutofit/>
          </a:bodyPr>
          <a:lstStyle/>
          <a:p>
            <a:pPr marL="0" indent="0" algn="l" rtl="0">
              <a:buNone/>
            </a:pPr>
            <a:r>
              <a:rPr lang="en-US" sz="2400" b="1" dirty="0" smtClean="0">
                <a:solidFill>
                  <a:srgbClr val="C00000"/>
                </a:solidFill>
              </a:rPr>
              <a:t>1-</a:t>
            </a:r>
            <a:r>
              <a:rPr lang="ar-SA" sz="2400" b="1" dirty="0" err="1" smtClean="0">
                <a:solidFill>
                  <a:srgbClr val="C00000"/>
                </a:solidFill>
              </a:rPr>
              <a:t>الاستعاذة</a:t>
            </a:r>
            <a:r>
              <a:rPr lang="ar-SA" sz="2400" b="1" dirty="0" smtClean="0">
                <a:solidFill>
                  <a:srgbClr val="C00000"/>
                </a:solidFill>
              </a:rPr>
              <a:t> </a:t>
            </a:r>
            <a:r>
              <a:rPr lang="en-US" sz="2400" b="1" dirty="0" smtClean="0">
                <a:solidFill>
                  <a:srgbClr val="C00000"/>
                </a:solidFill>
              </a:rPr>
              <a:t> from it</a:t>
            </a:r>
          </a:p>
          <a:p>
            <a:pPr marL="0" indent="0" algn="ctr">
              <a:buNone/>
            </a:pPr>
            <a:r>
              <a:rPr lang="en-US" sz="2400" b="1" dirty="0">
                <a:solidFill>
                  <a:schemeClr val="accent1">
                    <a:lumMod val="75000"/>
                  </a:schemeClr>
                </a:solidFill>
                <a:sym typeface="AGA Arabesque"/>
              </a:rPr>
              <a:t> </a:t>
            </a:r>
            <a:r>
              <a:rPr lang="ar-SA" sz="2400" dirty="0">
                <a:solidFill>
                  <a:schemeClr val="accent1">
                    <a:lumMod val="75000"/>
                  </a:schemeClr>
                </a:solidFill>
              </a:rPr>
              <a:t>وَمِن شَرِّ حَاسِدٍ إِذا حَسَدَ</a:t>
            </a:r>
            <a:r>
              <a:rPr lang="en-US" sz="2400" b="1" dirty="0">
                <a:solidFill>
                  <a:schemeClr val="accent1">
                    <a:lumMod val="75000"/>
                  </a:schemeClr>
                </a:solidFill>
                <a:sym typeface="AGA Arabesque"/>
              </a:rPr>
              <a:t> </a:t>
            </a:r>
            <a:r>
              <a:rPr lang="en-US" sz="2400" b="1" dirty="0">
                <a:solidFill>
                  <a:schemeClr val="tx2"/>
                </a:solidFill>
                <a:sym typeface="AGA Arabesque"/>
              </a:rPr>
              <a:t></a:t>
            </a:r>
            <a:endParaRPr lang="en-US" sz="2400" dirty="0"/>
          </a:p>
          <a:p>
            <a:pPr marL="0" indent="0" algn="l" rtl="0">
              <a:buNone/>
            </a:pPr>
            <a:r>
              <a:rPr lang="en-US" sz="2400" b="1" dirty="0" smtClean="0"/>
              <a:t>The Messenger </a:t>
            </a:r>
            <a:r>
              <a:rPr lang="en-US" sz="2400" b="1" dirty="0"/>
              <a:t>of </a:t>
            </a:r>
            <a:r>
              <a:rPr lang="en-US" sz="2400" b="1" dirty="0" smtClean="0"/>
              <a:t>Allaah said</a:t>
            </a:r>
            <a:r>
              <a:rPr lang="en-US" sz="2400" dirty="0" smtClean="0"/>
              <a:t>: </a:t>
            </a:r>
            <a:r>
              <a:rPr lang="en-US" sz="2400" dirty="0" smtClean="0">
                <a:solidFill>
                  <a:srgbClr val="C00000"/>
                </a:solidFill>
              </a:rPr>
              <a:t>I </a:t>
            </a:r>
            <a:r>
              <a:rPr lang="en-US" sz="2400" dirty="0">
                <a:solidFill>
                  <a:srgbClr val="C00000"/>
                </a:solidFill>
              </a:rPr>
              <a:t>seek refuge in the perfect words of Allaah, from every devil and every poisonous reptile, and from every bad eye</a:t>
            </a:r>
            <a:r>
              <a:rPr lang="en-US" sz="2400" dirty="0" smtClean="0">
                <a:solidFill>
                  <a:srgbClr val="C00000"/>
                </a:solidFill>
              </a:rPr>
              <a:t>).”(</a:t>
            </a:r>
            <a:r>
              <a:rPr lang="en-US" sz="2400" dirty="0" smtClean="0"/>
              <a:t>al-</a:t>
            </a:r>
            <a:r>
              <a:rPr lang="en-US" sz="2400" dirty="0" err="1" smtClean="0"/>
              <a:t>Bukhaari</a:t>
            </a:r>
            <a:endParaRPr lang="en-US" sz="2400" b="1" dirty="0" smtClean="0">
              <a:solidFill>
                <a:srgbClr val="C00000"/>
              </a:solidFill>
            </a:endParaRPr>
          </a:p>
          <a:p>
            <a:pPr marL="0" indent="0" algn="l" rtl="0">
              <a:buNone/>
            </a:pPr>
            <a:r>
              <a:rPr lang="en-US" sz="2400" b="1" dirty="0" smtClean="0">
                <a:solidFill>
                  <a:srgbClr val="C00000"/>
                </a:solidFill>
              </a:rPr>
              <a:t>2- </a:t>
            </a:r>
            <a:r>
              <a:rPr lang="en-US" sz="2400" b="1" dirty="0" err="1" smtClean="0">
                <a:solidFill>
                  <a:srgbClr val="C00000"/>
                </a:solidFill>
              </a:rPr>
              <a:t>Adhkaar</a:t>
            </a:r>
            <a:r>
              <a:rPr lang="en-US" sz="2400" b="1" dirty="0" smtClean="0">
                <a:solidFill>
                  <a:srgbClr val="C00000"/>
                </a:solidFill>
              </a:rPr>
              <a:t> </a:t>
            </a:r>
            <a:r>
              <a:rPr lang="en-US" sz="2400" dirty="0"/>
              <a:t>for morning and evening, and the </a:t>
            </a:r>
            <a:r>
              <a:rPr lang="en-US" sz="2400" dirty="0" err="1"/>
              <a:t>adhkaar</a:t>
            </a:r>
            <a:r>
              <a:rPr lang="en-US" sz="2400" dirty="0"/>
              <a:t> for going to sleep, and </a:t>
            </a:r>
            <a:r>
              <a:rPr lang="en-US" sz="2400" dirty="0" smtClean="0"/>
              <a:t>others</a:t>
            </a:r>
            <a:endParaRPr lang="en-US" sz="2400" b="1" dirty="0" smtClean="0">
              <a:solidFill>
                <a:srgbClr val="C00000"/>
              </a:solidFill>
            </a:endParaRPr>
          </a:p>
          <a:p>
            <a:pPr marL="0" indent="0" algn="l" rtl="0">
              <a:buNone/>
            </a:pPr>
            <a:r>
              <a:rPr lang="en-US" sz="2400" b="1" dirty="0" smtClean="0">
                <a:solidFill>
                  <a:srgbClr val="C00000"/>
                </a:solidFill>
              </a:rPr>
              <a:t>3- </a:t>
            </a:r>
            <a:r>
              <a:rPr lang="en-US" sz="2400" b="1" dirty="0" err="1" smtClean="0">
                <a:solidFill>
                  <a:srgbClr val="C00000"/>
                </a:solidFill>
              </a:rPr>
              <a:t>Ruqya</a:t>
            </a:r>
            <a:endParaRPr lang="en-US" sz="2400" b="1" dirty="0" smtClean="0"/>
          </a:p>
          <a:p>
            <a:pPr marL="0" indent="0" algn="l" rtl="0">
              <a:buNone/>
            </a:pPr>
            <a:r>
              <a:rPr lang="en-US" sz="2400" b="1" dirty="0" err="1" smtClean="0"/>
              <a:t>Asma</a:t>
            </a:r>
            <a:r>
              <a:rPr lang="en-US" sz="2400" b="1" dirty="0"/>
              <a:t>’ </a:t>
            </a:r>
            <a:r>
              <a:rPr lang="en-US" sz="2400" b="1" dirty="0" err="1"/>
              <a:t>bint</a:t>
            </a:r>
            <a:r>
              <a:rPr lang="en-US" sz="2400" b="1" dirty="0"/>
              <a:t> ‘</a:t>
            </a:r>
            <a:r>
              <a:rPr lang="en-US" sz="2400" b="1" dirty="0" err="1"/>
              <a:t>Umays</a:t>
            </a:r>
            <a:r>
              <a:rPr lang="en-US" sz="2400" b="1" dirty="0"/>
              <a:t> said: “O Messenger of Allaah, the children of </a:t>
            </a:r>
            <a:r>
              <a:rPr lang="en-US" sz="2400" b="1" dirty="0" err="1"/>
              <a:t>Ja’far</a:t>
            </a:r>
            <a:r>
              <a:rPr lang="en-US" sz="2400" b="1" dirty="0"/>
              <a:t> have been afflicted by the evil eye, </a:t>
            </a:r>
            <a:r>
              <a:rPr lang="en-US" sz="2400" b="1" dirty="0">
                <a:solidFill>
                  <a:srgbClr val="C00000"/>
                </a:solidFill>
              </a:rPr>
              <a:t>shall we recite </a:t>
            </a:r>
            <a:r>
              <a:rPr lang="en-US" sz="2400" b="1" dirty="0" err="1">
                <a:solidFill>
                  <a:srgbClr val="C00000"/>
                </a:solidFill>
              </a:rPr>
              <a:t>ruqyah</a:t>
            </a:r>
            <a:r>
              <a:rPr lang="en-US" sz="2400" b="1" dirty="0">
                <a:solidFill>
                  <a:srgbClr val="C00000"/>
                </a:solidFill>
              </a:rPr>
              <a:t> for them?</a:t>
            </a:r>
            <a:r>
              <a:rPr lang="en-US" sz="2400" b="1" dirty="0"/>
              <a:t>” He said, </a:t>
            </a:r>
            <a:r>
              <a:rPr lang="en-US" sz="2400" b="1" dirty="0">
                <a:solidFill>
                  <a:schemeClr val="accent1">
                    <a:lumMod val="75000"/>
                  </a:schemeClr>
                </a:solidFill>
              </a:rPr>
              <a:t>“Yes, for if anything were to overtake the divine decree it would be the evil eye</a:t>
            </a:r>
            <a:r>
              <a:rPr lang="en-US" sz="2400" b="1" dirty="0" smtClean="0">
                <a:solidFill>
                  <a:schemeClr val="accent1">
                    <a:lumMod val="75000"/>
                  </a:schemeClr>
                </a:solidFill>
              </a:rPr>
              <a:t>.”</a:t>
            </a:r>
            <a:endParaRPr lang="en-US" sz="2400" b="1" dirty="0"/>
          </a:p>
          <a:p>
            <a:pPr marL="0" indent="0" algn="l" rtl="0">
              <a:buNone/>
            </a:pPr>
            <a:endParaRPr lang="ar-SA" sz="2400" dirty="0"/>
          </a:p>
        </p:txBody>
      </p:sp>
    </p:spTree>
    <p:extLst>
      <p:ext uri="{BB962C8B-B14F-4D97-AF65-F5344CB8AC3E}">
        <p14:creationId xmlns:p14="http://schemas.microsoft.com/office/powerpoint/2010/main" val="36245356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143000"/>
          </a:xfrm>
        </p:spPr>
        <p:txBody>
          <a:bodyPr>
            <a:normAutofit/>
          </a:bodyPr>
          <a:lstStyle/>
          <a:p>
            <a:r>
              <a:rPr lang="en-US" sz="2800" b="1" dirty="0" smtClean="0">
                <a:solidFill>
                  <a:srgbClr val="C00000"/>
                </a:solidFill>
              </a:rPr>
              <a:t>4- </a:t>
            </a:r>
            <a:r>
              <a:rPr lang="en-US" sz="2800" b="1" dirty="0" err="1" smtClean="0">
                <a:solidFill>
                  <a:srgbClr val="C00000"/>
                </a:solidFill>
              </a:rPr>
              <a:t>Wudoo</a:t>
            </a:r>
            <a:r>
              <a:rPr lang="en-US" sz="2800" b="1" dirty="0" smtClean="0">
                <a:solidFill>
                  <a:srgbClr val="C00000"/>
                </a:solidFill>
              </a:rPr>
              <a:t>’ or special wash if we know </a:t>
            </a:r>
            <a:br>
              <a:rPr lang="en-US" sz="2800" b="1" dirty="0" smtClean="0">
                <a:solidFill>
                  <a:srgbClr val="C00000"/>
                </a:solidFill>
              </a:rPr>
            </a:br>
            <a:r>
              <a:rPr lang="en-US" sz="2800" b="1" dirty="0" smtClean="0">
                <a:solidFill>
                  <a:srgbClr val="C00000"/>
                </a:solidFill>
              </a:rPr>
              <a:t>who cast the evil eye</a:t>
            </a:r>
            <a:endParaRPr lang="ar-SA" sz="2800" b="1" dirty="0">
              <a:solidFill>
                <a:srgbClr val="C00000"/>
              </a:solidFill>
            </a:endParaRPr>
          </a:p>
        </p:txBody>
      </p:sp>
      <p:sp>
        <p:nvSpPr>
          <p:cNvPr id="3" name="عنصر نائب للمحتوى 2"/>
          <p:cNvSpPr>
            <a:spLocks noGrp="1"/>
          </p:cNvSpPr>
          <p:nvPr>
            <p:ph idx="1"/>
          </p:nvPr>
        </p:nvSpPr>
        <p:spPr>
          <a:xfrm>
            <a:off x="116154" y="1268760"/>
            <a:ext cx="9036496" cy="5256584"/>
          </a:xfrm>
        </p:spPr>
        <p:txBody>
          <a:bodyPr>
            <a:noAutofit/>
          </a:bodyPr>
          <a:lstStyle/>
          <a:p>
            <a:pPr marL="0" indent="0" algn="l">
              <a:buNone/>
            </a:pPr>
            <a:r>
              <a:rPr lang="en-US" sz="2800" b="1" dirty="0" smtClean="0">
                <a:solidFill>
                  <a:srgbClr val="C00000"/>
                </a:solidFill>
              </a:rPr>
              <a:t>In the story of </a:t>
            </a:r>
            <a:r>
              <a:rPr lang="en-US" sz="2800" b="1" dirty="0" err="1" smtClean="0">
                <a:solidFill>
                  <a:srgbClr val="C00000"/>
                </a:solidFill>
              </a:rPr>
              <a:t>Sahl</a:t>
            </a:r>
            <a:r>
              <a:rPr lang="en-US" sz="2800" b="1" dirty="0" smtClean="0">
                <a:solidFill>
                  <a:srgbClr val="C00000"/>
                </a:solidFill>
              </a:rPr>
              <a:t> </a:t>
            </a:r>
            <a:r>
              <a:rPr lang="en-US" sz="2800" b="1" dirty="0" smtClean="0"/>
              <a:t>:</a:t>
            </a:r>
          </a:p>
          <a:p>
            <a:pPr marL="0" indent="0" algn="l">
              <a:buNone/>
            </a:pPr>
            <a:r>
              <a:rPr lang="en-US" sz="2800" b="1" dirty="0" smtClean="0"/>
              <a:t>Then </a:t>
            </a:r>
            <a:r>
              <a:rPr lang="en-US" sz="2800" b="1" dirty="0"/>
              <a:t>he said to him, </a:t>
            </a:r>
            <a:r>
              <a:rPr lang="en-US" sz="2800" b="1" dirty="0">
                <a:solidFill>
                  <a:srgbClr val="C00000"/>
                </a:solidFill>
              </a:rPr>
              <a:t>“Wash yourself for him.” So he washed his face, hands, forearms, knees and the sides of his feet, and inside his </a:t>
            </a:r>
            <a:r>
              <a:rPr lang="en-US" sz="2800" b="1" dirty="0" err="1">
                <a:solidFill>
                  <a:srgbClr val="C00000"/>
                </a:solidFill>
              </a:rPr>
              <a:t>izaar</a:t>
            </a:r>
            <a:r>
              <a:rPr lang="en-US" sz="2800" b="1" dirty="0">
                <a:solidFill>
                  <a:srgbClr val="C00000"/>
                </a:solidFill>
              </a:rPr>
              <a:t> (lower garment) in the vessel. Then that water was poured over him, and a man poured it over his head and back from behind</a:t>
            </a:r>
            <a:r>
              <a:rPr lang="en-US" sz="2800" b="1" dirty="0"/>
              <a:t>. He did that to him, then </a:t>
            </a:r>
            <a:r>
              <a:rPr lang="en-US" sz="2800" b="1" dirty="0" err="1"/>
              <a:t>Sahl</a:t>
            </a:r>
            <a:r>
              <a:rPr lang="en-US" sz="2800" b="1" dirty="0"/>
              <a:t> got up and joined the people and there was nothing wrong with </a:t>
            </a:r>
            <a:r>
              <a:rPr lang="en-US" sz="2800" b="1" dirty="0" smtClean="0"/>
              <a:t>him</a:t>
            </a:r>
          </a:p>
          <a:p>
            <a:pPr marL="0" indent="0" algn="l">
              <a:buNone/>
            </a:pPr>
            <a:r>
              <a:rPr lang="en-US" sz="2800" b="1" dirty="0"/>
              <a:t>‘</a:t>
            </a:r>
            <a:r>
              <a:rPr lang="en-US" sz="2800" b="1" dirty="0" err="1"/>
              <a:t>Aa’ishah</a:t>
            </a:r>
            <a:r>
              <a:rPr lang="en-US" sz="2800" b="1" dirty="0"/>
              <a:t> (may Allaah be pleased with her) said: </a:t>
            </a:r>
            <a:r>
              <a:rPr lang="en-US" sz="2800" b="1" dirty="0">
                <a:solidFill>
                  <a:schemeClr val="accent1">
                    <a:lumMod val="75000"/>
                  </a:schemeClr>
                </a:solidFill>
              </a:rPr>
              <a:t>The person who had put the evil eye on another would be ordered to do </a:t>
            </a:r>
            <a:r>
              <a:rPr lang="en-US" sz="2800" b="1" dirty="0" err="1">
                <a:solidFill>
                  <a:schemeClr val="accent1">
                    <a:lumMod val="75000"/>
                  </a:schemeClr>
                </a:solidFill>
              </a:rPr>
              <a:t>wudoo</a:t>
            </a:r>
            <a:r>
              <a:rPr lang="en-US" sz="2800" b="1" dirty="0">
                <a:solidFill>
                  <a:schemeClr val="accent1">
                    <a:lumMod val="75000"/>
                  </a:schemeClr>
                </a:solidFill>
              </a:rPr>
              <a:t>’, then the person who had been afflicted would wash himself (with that water). </a:t>
            </a:r>
            <a:r>
              <a:rPr lang="en-US" sz="2800" b="1" dirty="0" err="1" smtClean="0"/>
              <a:t>Saheeh</a:t>
            </a:r>
            <a:r>
              <a:rPr lang="en-US" sz="2800" b="1" dirty="0" smtClean="0"/>
              <a:t> </a:t>
            </a:r>
            <a:r>
              <a:rPr lang="en-US" sz="2800" b="1" dirty="0" err="1"/>
              <a:t>Abi</a:t>
            </a:r>
            <a:r>
              <a:rPr lang="en-US" sz="2800" b="1" dirty="0"/>
              <a:t> </a:t>
            </a:r>
            <a:r>
              <a:rPr lang="en-US" sz="2800" b="1" dirty="0" err="1"/>
              <a:t>Dawood</a:t>
            </a:r>
            <a:r>
              <a:rPr lang="en-US" sz="2800" b="1" dirty="0"/>
              <a:t>. </a:t>
            </a:r>
          </a:p>
          <a:p>
            <a:pPr marL="0" indent="0" algn="l">
              <a:buNone/>
            </a:pPr>
            <a:endParaRPr lang="ar-SA" sz="2800" dirty="0"/>
          </a:p>
        </p:txBody>
      </p:sp>
    </p:spTree>
    <p:extLst>
      <p:ext uri="{BB962C8B-B14F-4D97-AF65-F5344CB8AC3E}">
        <p14:creationId xmlns:p14="http://schemas.microsoft.com/office/powerpoint/2010/main" val="39104778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normAutofit/>
          </a:bodyPr>
          <a:lstStyle/>
          <a:p>
            <a:r>
              <a:rPr lang="en-US" dirty="0"/>
              <a:t>Cure from </a:t>
            </a:r>
            <a:r>
              <a:rPr lang="en-US" dirty="0" err="1" smtClean="0">
                <a:solidFill>
                  <a:srgbClr val="C00000"/>
                </a:solidFill>
              </a:rPr>
              <a:t>Waswaasah</a:t>
            </a:r>
            <a:endParaRPr lang="ar-SA" dirty="0">
              <a:solidFill>
                <a:srgbClr val="C00000"/>
              </a:solidFill>
            </a:endParaRPr>
          </a:p>
        </p:txBody>
      </p:sp>
      <p:sp>
        <p:nvSpPr>
          <p:cNvPr id="3" name="عنصر نائب للمحتوى 2"/>
          <p:cNvSpPr>
            <a:spLocks noGrp="1"/>
          </p:cNvSpPr>
          <p:nvPr>
            <p:ph idx="1"/>
          </p:nvPr>
        </p:nvSpPr>
        <p:spPr>
          <a:xfrm>
            <a:off x="107504" y="836712"/>
            <a:ext cx="9036496" cy="5760640"/>
          </a:xfrm>
        </p:spPr>
        <p:txBody>
          <a:bodyPr>
            <a:noAutofit/>
          </a:bodyPr>
          <a:lstStyle/>
          <a:p>
            <a:pPr marL="0" indent="0" algn="l" rtl="0">
              <a:buNone/>
            </a:pPr>
            <a:r>
              <a:rPr lang="en-US" sz="2000" b="1" dirty="0" smtClean="0">
                <a:solidFill>
                  <a:srgbClr val="C00000"/>
                </a:solidFill>
              </a:rPr>
              <a:t>1- </a:t>
            </a:r>
            <a:r>
              <a:rPr lang="ar-SA" sz="2000" b="1" dirty="0" err="1" smtClean="0">
                <a:solidFill>
                  <a:schemeClr val="accent1">
                    <a:lumMod val="75000"/>
                  </a:schemeClr>
                </a:solidFill>
              </a:rPr>
              <a:t>ا</a:t>
            </a:r>
            <a:r>
              <a:rPr lang="ar-SA" sz="2800" b="1" dirty="0" err="1" smtClean="0">
                <a:solidFill>
                  <a:schemeClr val="accent1">
                    <a:lumMod val="75000"/>
                  </a:schemeClr>
                </a:solidFill>
              </a:rPr>
              <a:t>لاستعاذة</a:t>
            </a:r>
            <a:r>
              <a:rPr lang="ar-SA" sz="2000" b="1" dirty="0" smtClean="0">
                <a:solidFill>
                  <a:schemeClr val="accent1">
                    <a:lumMod val="75000"/>
                  </a:schemeClr>
                </a:solidFill>
              </a:rPr>
              <a:t> </a:t>
            </a:r>
            <a:r>
              <a:rPr lang="en-US" sz="2000" b="1" dirty="0" smtClean="0">
                <a:solidFill>
                  <a:schemeClr val="accent1">
                    <a:lumMod val="75000"/>
                  </a:schemeClr>
                </a:solidFill>
              </a:rPr>
              <a:t> </a:t>
            </a:r>
            <a:r>
              <a:rPr lang="en-US" sz="2400" b="1" dirty="0" smtClean="0">
                <a:solidFill>
                  <a:schemeClr val="accent1">
                    <a:lumMod val="75000"/>
                  </a:schemeClr>
                </a:solidFill>
              </a:rPr>
              <a:t>from </a:t>
            </a:r>
            <a:r>
              <a:rPr lang="en-US" sz="2400" b="1" dirty="0" err="1" smtClean="0">
                <a:solidFill>
                  <a:schemeClr val="accent1">
                    <a:lumMod val="75000"/>
                  </a:schemeClr>
                </a:solidFill>
              </a:rPr>
              <a:t>shaytaan</a:t>
            </a:r>
            <a:endParaRPr lang="en-US" sz="2400" b="1" dirty="0" smtClean="0">
              <a:solidFill>
                <a:schemeClr val="accent1">
                  <a:lumMod val="75000"/>
                </a:schemeClr>
              </a:solidFill>
            </a:endParaRPr>
          </a:p>
          <a:p>
            <a:pPr marL="0" indent="0" algn="l" rtl="0">
              <a:buNone/>
            </a:pPr>
            <a:r>
              <a:rPr lang="en-US" sz="2400" b="1" dirty="0" smtClean="0">
                <a:solidFill>
                  <a:schemeClr val="accent1">
                    <a:lumMod val="75000"/>
                  </a:schemeClr>
                </a:solidFill>
              </a:rPr>
              <a:t>2- Knowledge of </a:t>
            </a:r>
            <a:r>
              <a:rPr lang="en-US" sz="2400" b="1" dirty="0" err="1" smtClean="0">
                <a:solidFill>
                  <a:schemeClr val="accent1">
                    <a:lumMod val="75000"/>
                  </a:schemeClr>
                </a:solidFill>
              </a:rPr>
              <a:t>Deen</a:t>
            </a:r>
            <a:r>
              <a:rPr lang="en-US" sz="2400" b="1" dirty="0" smtClean="0">
                <a:solidFill>
                  <a:schemeClr val="accent1">
                    <a:lumMod val="75000"/>
                  </a:schemeClr>
                </a:solidFill>
              </a:rPr>
              <a:t> you need to push the idea:</a:t>
            </a:r>
          </a:p>
          <a:p>
            <a:pPr marL="0" indent="0" algn="l" rtl="0">
              <a:buNone/>
            </a:pPr>
            <a:r>
              <a:rPr lang="en-US" sz="2400" b="1" dirty="0" smtClean="0">
                <a:solidFill>
                  <a:srgbClr val="00B050"/>
                </a:solidFill>
              </a:rPr>
              <a:t>- In faith</a:t>
            </a:r>
          </a:p>
          <a:p>
            <a:pPr marL="0" indent="0" algn="l" rtl="0">
              <a:buNone/>
            </a:pPr>
            <a:r>
              <a:rPr lang="en-US" sz="2400" b="1" dirty="0">
                <a:solidFill>
                  <a:srgbClr val="C00000"/>
                </a:solidFill>
              </a:rPr>
              <a:t>“The Devil will come to one of you and ask: who created such and such? Till he asks him who created your Creator? If he reaches this question one should seek refuge with the Lord and should stop</a:t>
            </a:r>
            <a:r>
              <a:rPr lang="en-US" sz="2400" b="1" dirty="0" smtClean="0">
                <a:solidFill>
                  <a:srgbClr val="C00000"/>
                </a:solidFill>
              </a:rPr>
              <a:t>”.</a:t>
            </a:r>
          </a:p>
          <a:p>
            <a:pPr marL="0" indent="0" algn="l" rtl="0">
              <a:buNone/>
            </a:pPr>
            <a:r>
              <a:rPr lang="en-US" sz="2400" b="1" dirty="0" smtClean="0">
                <a:solidFill>
                  <a:srgbClr val="C00000"/>
                </a:solidFill>
              </a:rPr>
              <a:t>“ …. Let him say I believe in Allaah and his messenger</a:t>
            </a:r>
            <a:r>
              <a:rPr lang="en-US" sz="2400" b="1" dirty="0" smtClean="0"/>
              <a:t>” </a:t>
            </a:r>
          </a:p>
          <a:p>
            <a:pPr marL="0" indent="0" algn="l" rtl="0">
              <a:buNone/>
            </a:pPr>
            <a:r>
              <a:rPr lang="en-US" sz="2400" b="1" dirty="0" smtClean="0">
                <a:solidFill>
                  <a:srgbClr val="00B050"/>
                </a:solidFill>
              </a:rPr>
              <a:t>- In </a:t>
            </a:r>
            <a:r>
              <a:rPr lang="en-US" sz="2400" b="1" dirty="0" err="1" smtClean="0">
                <a:solidFill>
                  <a:srgbClr val="00B050"/>
                </a:solidFill>
              </a:rPr>
              <a:t>wudoo</a:t>
            </a:r>
            <a:r>
              <a:rPr lang="en-US" sz="2400" b="1" dirty="0" smtClean="0">
                <a:solidFill>
                  <a:srgbClr val="00B050"/>
                </a:solidFill>
              </a:rPr>
              <a:t>’</a:t>
            </a:r>
          </a:p>
          <a:p>
            <a:pPr marL="0" indent="0" algn="l" rtl="0">
              <a:buNone/>
            </a:pPr>
            <a:r>
              <a:rPr lang="en-US" sz="2400" b="1" dirty="0" smtClean="0">
                <a:solidFill>
                  <a:srgbClr val="C00000"/>
                </a:solidFill>
              </a:rPr>
              <a:t>- Don’t waste water </a:t>
            </a:r>
            <a:r>
              <a:rPr lang="en-US" sz="2400" dirty="0"/>
              <a:t>Al-</a:t>
            </a:r>
            <a:r>
              <a:rPr lang="en-US" sz="2400" dirty="0" err="1"/>
              <a:t>Bukhari</a:t>
            </a:r>
            <a:r>
              <a:rPr lang="en-US" sz="2400" dirty="0"/>
              <a:t> said, "Scholars do not approve of using water beyond </a:t>
            </a:r>
            <a:r>
              <a:rPr lang="en-US" sz="2400" dirty="0" smtClean="0"/>
              <a:t>what </a:t>
            </a:r>
            <a:r>
              <a:rPr lang="en-US" sz="2400" dirty="0"/>
              <a:t>the Prophet would use for </a:t>
            </a:r>
            <a:r>
              <a:rPr lang="en-US" sz="2400" dirty="0" err="1"/>
              <a:t>wudu</a:t>
            </a:r>
            <a:r>
              <a:rPr lang="en-US" sz="2400" dirty="0"/>
              <a:t>'." </a:t>
            </a:r>
            <a:endParaRPr lang="en-US" sz="2400" dirty="0" smtClean="0"/>
          </a:p>
          <a:p>
            <a:pPr marL="0" indent="0" algn="l" rtl="0">
              <a:buNone/>
            </a:pPr>
            <a:r>
              <a:rPr lang="en-US" sz="2400" dirty="0" smtClean="0"/>
              <a:t>- </a:t>
            </a:r>
            <a:r>
              <a:rPr lang="en-US" sz="2400" dirty="0" err="1" smtClean="0"/>
              <a:t>Ibn</a:t>
            </a:r>
            <a:r>
              <a:rPr lang="en-US" sz="2400" dirty="0" smtClean="0"/>
              <a:t> </a:t>
            </a:r>
            <a:r>
              <a:rPr lang="en-US" sz="2400" dirty="0"/>
              <a:t>al-Mubarak, "If one is uncertain about his condition of purity, he does not need to perform a new ablution</a:t>
            </a:r>
            <a:r>
              <a:rPr lang="en-US" sz="2400" dirty="0" smtClean="0"/>
              <a:t>.“</a:t>
            </a:r>
          </a:p>
          <a:p>
            <a:pPr marL="0" indent="0" algn="l" rtl="0">
              <a:buNone/>
            </a:pPr>
            <a:r>
              <a:rPr lang="en-US" sz="2400" dirty="0" smtClean="0"/>
              <a:t>Did </a:t>
            </a:r>
            <a:r>
              <a:rPr lang="en-US" sz="2400" dirty="0" err="1"/>
              <a:t>Sahaba</a:t>
            </a:r>
            <a:r>
              <a:rPr lang="en-US" sz="2400" dirty="0"/>
              <a:t> repeat </a:t>
            </a:r>
            <a:r>
              <a:rPr lang="en-US" sz="2400" dirty="0" err="1"/>
              <a:t>wudhu</a:t>
            </a:r>
            <a:r>
              <a:rPr lang="en-US" sz="2400" dirty="0"/>
              <a:t> the same way? Are you being more careful in the matters of </a:t>
            </a:r>
            <a:r>
              <a:rPr lang="en-US" sz="2400" dirty="0" err="1"/>
              <a:t>deen</a:t>
            </a:r>
            <a:r>
              <a:rPr lang="en-US" sz="2400" dirty="0"/>
              <a:t> than the </a:t>
            </a:r>
            <a:r>
              <a:rPr lang="en-US" sz="2400" dirty="0" err="1" smtClean="0"/>
              <a:t>Sa</a:t>
            </a:r>
            <a:r>
              <a:rPr lang="en-US" sz="2400" u="sng" dirty="0" err="1" smtClean="0"/>
              <a:t>h</a:t>
            </a:r>
            <a:r>
              <a:rPr lang="en-US" sz="2400" dirty="0" err="1" smtClean="0"/>
              <a:t>abah</a:t>
            </a:r>
            <a:r>
              <a:rPr lang="en-US" sz="2400" dirty="0" smtClean="0"/>
              <a:t>? </a:t>
            </a:r>
            <a:endParaRPr lang="en-US" sz="2400" dirty="0"/>
          </a:p>
        </p:txBody>
      </p:sp>
    </p:spTree>
    <p:extLst>
      <p:ext uri="{BB962C8B-B14F-4D97-AF65-F5344CB8AC3E}">
        <p14:creationId xmlns:p14="http://schemas.microsoft.com/office/powerpoint/2010/main" val="2361543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507288" cy="5904656"/>
          </a:xfrm>
        </p:spPr>
        <p:txBody>
          <a:bodyPr>
            <a:normAutofit lnSpcReduction="10000"/>
          </a:bodyPr>
          <a:lstStyle/>
          <a:p>
            <a:pPr marL="0" indent="0" algn="l" rtl="0">
              <a:buNone/>
            </a:pPr>
            <a:r>
              <a:rPr lang="en-US" sz="3600" b="1" dirty="0" smtClean="0">
                <a:solidFill>
                  <a:srgbClr val="1F497D"/>
                </a:solidFill>
                <a:ea typeface="+mj-ea"/>
                <a:cs typeface="+mj-cs"/>
              </a:rPr>
              <a:t>5. Psychologically and physically harming</a:t>
            </a:r>
            <a:r>
              <a:rPr lang="en-US" sz="3600" b="1" dirty="0">
                <a:solidFill>
                  <a:srgbClr val="1F497D"/>
                </a:solidFill>
                <a:ea typeface="+mj-ea"/>
                <a:cs typeface="+mj-cs"/>
              </a:rPr>
              <a:t/>
            </a:r>
            <a:br>
              <a:rPr lang="en-US" sz="3600" b="1" dirty="0">
                <a:solidFill>
                  <a:srgbClr val="1F497D"/>
                </a:solidFill>
                <a:ea typeface="+mj-ea"/>
                <a:cs typeface="+mj-cs"/>
              </a:rPr>
            </a:br>
            <a:r>
              <a:rPr lang="en-US" dirty="0" smtClean="0">
                <a:ea typeface="+mj-ea"/>
                <a:cs typeface="+mj-cs"/>
              </a:rPr>
              <a:t>a. Attacking Human </a:t>
            </a:r>
          </a:p>
          <a:p>
            <a:pPr marL="0" indent="0" algn="l" rtl="0">
              <a:buNone/>
            </a:pPr>
            <a:r>
              <a:rPr lang="en-US" dirty="0" smtClean="0">
                <a:solidFill>
                  <a:srgbClr val="C00000"/>
                </a:solidFill>
                <a:ea typeface="+mj-ea"/>
                <a:cs typeface="+mj-cs"/>
              </a:rPr>
              <a:t>He attacked the Prophet by trying to throw a flame of fire into his face</a:t>
            </a:r>
          </a:p>
          <a:p>
            <a:pPr marL="0" indent="0" algn="l" rtl="0">
              <a:buNone/>
            </a:pPr>
            <a:r>
              <a:rPr lang="en-US" dirty="0" smtClean="0">
                <a:ea typeface="+mj-ea"/>
                <a:cs typeface="+mj-cs"/>
              </a:rPr>
              <a:t>b-The dreams from Satan </a:t>
            </a:r>
            <a:r>
              <a:rPr lang="en-US" dirty="0">
                <a:ea typeface="+mj-ea"/>
                <a:cs typeface="+mj-cs"/>
              </a:rPr>
              <a:t>to molest and </a:t>
            </a:r>
            <a:r>
              <a:rPr lang="en-US" dirty="0" smtClean="0">
                <a:ea typeface="+mj-ea"/>
                <a:cs typeface="+mj-cs"/>
              </a:rPr>
              <a:t>distress human</a:t>
            </a:r>
          </a:p>
          <a:p>
            <a:pPr marL="0" indent="0" algn="l" rtl="0">
              <a:buNone/>
            </a:pPr>
            <a:r>
              <a:rPr lang="en-US" dirty="0" smtClean="0">
                <a:ea typeface="+mj-ea"/>
                <a:cs typeface="+mj-cs"/>
              </a:rPr>
              <a:t>”</a:t>
            </a:r>
            <a:r>
              <a:rPr lang="en-US" dirty="0" smtClean="0">
                <a:solidFill>
                  <a:srgbClr val="C00000"/>
                </a:solidFill>
                <a:ea typeface="+mj-ea"/>
                <a:cs typeface="+mj-cs"/>
              </a:rPr>
              <a:t>If </a:t>
            </a:r>
            <a:r>
              <a:rPr lang="en-US" dirty="0">
                <a:solidFill>
                  <a:srgbClr val="C00000"/>
                </a:solidFill>
                <a:ea typeface="+mj-ea"/>
                <a:cs typeface="+mj-cs"/>
              </a:rPr>
              <a:t>one of you sees a dream that he likes, it is from </a:t>
            </a:r>
            <a:r>
              <a:rPr lang="en-US" dirty="0" smtClean="0">
                <a:solidFill>
                  <a:srgbClr val="C00000"/>
                </a:solidFill>
                <a:ea typeface="+mj-ea"/>
                <a:cs typeface="+mj-cs"/>
              </a:rPr>
              <a:t>Allaah</a:t>
            </a:r>
            <a:r>
              <a:rPr lang="en-US" dirty="0">
                <a:solidFill>
                  <a:srgbClr val="C00000"/>
                </a:solidFill>
                <a:ea typeface="+mj-ea"/>
                <a:cs typeface="+mj-cs"/>
              </a:rPr>
              <a:t>. He </a:t>
            </a:r>
            <a:r>
              <a:rPr lang="en-US" dirty="0" smtClean="0">
                <a:solidFill>
                  <a:srgbClr val="C00000"/>
                </a:solidFill>
                <a:ea typeface="+mj-ea"/>
                <a:cs typeface="+mj-cs"/>
              </a:rPr>
              <a:t>should praise </a:t>
            </a:r>
            <a:r>
              <a:rPr lang="en-US" dirty="0">
                <a:solidFill>
                  <a:srgbClr val="C00000"/>
                </a:solidFill>
                <a:ea typeface="+mj-ea"/>
                <a:cs typeface="+mj-cs"/>
              </a:rPr>
              <a:t>Allah for it and he should relate it to others. If he sees what </a:t>
            </a:r>
            <a:r>
              <a:rPr lang="en-US" dirty="0" smtClean="0">
                <a:solidFill>
                  <a:srgbClr val="C00000"/>
                </a:solidFill>
                <a:ea typeface="+mj-ea"/>
                <a:cs typeface="+mj-cs"/>
              </a:rPr>
              <a:t>he dislikes</a:t>
            </a:r>
            <a:r>
              <a:rPr lang="en-US" dirty="0">
                <a:solidFill>
                  <a:srgbClr val="C00000"/>
                </a:solidFill>
                <a:ea typeface="+mj-ea"/>
                <a:cs typeface="+mj-cs"/>
              </a:rPr>
              <a:t>, it is from Satan. He should seek refuge in Allah from it and </a:t>
            </a:r>
            <a:r>
              <a:rPr lang="en-US" dirty="0" smtClean="0">
                <a:solidFill>
                  <a:srgbClr val="C00000"/>
                </a:solidFill>
                <a:ea typeface="+mj-ea"/>
                <a:cs typeface="+mj-cs"/>
              </a:rPr>
              <a:t>not mention </a:t>
            </a:r>
            <a:r>
              <a:rPr lang="en-US" dirty="0">
                <a:solidFill>
                  <a:srgbClr val="C00000"/>
                </a:solidFill>
                <a:ea typeface="+mj-ea"/>
                <a:cs typeface="+mj-cs"/>
              </a:rPr>
              <a:t>it to anyone. Thereby, it will not harm </a:t>
            </a:r>
            <a:r>
              <a:rPr lang="en-US" dirty="0" smtClean="0">
                <a:solidFill>
                  <a:srgbClr val="C00000"/>
                </a:solidFill>
                <a:ea typeface="+mj-ea"/>
                <a:cs typeface="+mj-cs"/>
              </a:rPr>
              <a:t>him”( </a:t>
            </a:r>
            <a:r>
              <a:rPr lang="en-US" dirty="0" err="1" smtClean="0">
                <a:solidFill>
                  <a:srgbClr val="C00000"/>
                </a:solidFill>
                <a:ea typeface="+mj-ea"/>
                <a:cs typeface="+mj-cs"/>
              </a:rPr>
              <a:t>Bukhary</a:t>
            </a:r>
            <a:r>
              <a:rPr lang="en-US" dirty="0" smtClean="0">
                <a:solidFill>
                  <a:srgbClr val="C00000"/>
                </a:solidFill>
                <a:ea typeface="+mj-ea"/>
                <a:cs typeface="+mj-cs"/>
              </a:rPr>
              <a:t>)</a:t>
            </a:r>
            <a:r>
              <a:rPr lang="en-US" dirty="0" smtClean="0">
                <a:ea typeface="+mj-ea"/>
                <a:cs typeface="+mj-cs"/>
              </a:rPr>
              <a:t></a:t>
            </a:r>
          </a:p>
        </p:txBody>
      </p:sp>
    </p:spTree>
    <p:extLst>
      <p:ext uri="{BB962C8B-B14F-4D97-AF65-F5344CB8AC3E}">
        <p14:creationId xmlns:p14="http://schemas.microsoft.com/office/powerpoint/2010/main" val="2881947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476672"/>
            <a:ext cx="9036496" cy="6741368"/>
          </a:xfrm>
        </p:spPr>
        <p:txBody>
          <a:bodyPr>
            <a:noAutofit/>
          </a:bodyPr>
          <a:lstStyle/>
          <a:p>
            <a:pPr marL="0" indent="0" algn="l" rtl="0">
              <a:buNone/>
            </a:pPr>
            <a:r>
              <a:rPr lang="en-US" sz="2400" b="1" dirty="0">
                <a:solidFill>
                  <a:srgbClr val="00B050"/>
                </a:solidFill>
              </a:rPr>
              <a:t>In </a:t>
            </a:r>
            <a:r>
              <a:rPr lang="en-US" sz="2400" b="1" dirty="0" err="1">
                <a:solidFill>
                  <a:srgbClr val="00B050"/>
                </a:solidFill>
              </a:rPr>
              <a:t>salaat</a:t>
            </a:r>
            <a:endParaRPr lang="en-US" sz="2400" b="1" dirty="0">
              <a:solidFill>
                <a:srgbClr val="00B050"/>
              </a:solidFill>
            </a:endParaRPr>
          </a:p>
          <a:p>
            <a:pPr marL="0" indent="0" algn="l" rtl="0">
              <a:buNone/>
            </a:pPr>
            <a:r>
              <a:rPr lang="en-US" sz="2400" dirty="0" smtClean="0">
                <a:solidFill>
                  <a:srgbClr val="FF0000"/>
                </a:solidFill>
              </a:rPr>
              <a:t>- "</a:t>
            </a:r>
            <a:r>
              <a:rPr lang="en-US" sz="2400" dirty="0">
                <a:solidFill>
                  <a:srgbClr val="FF0000"/>
                </a:solidFill>
              </a:rPr>
              <a:t>If one of you finds a disturbance in his abdomen and is not certain if he has released any gas or not, he should not leave the mosque unless he hears its sound or smells its scent." </a:t>
            </a:r>
            <a:r>
              <a:rPr lang="en-US" sz="2400" i="1" dirty="0" smtClean="0">
                <a:solidFill>
                  <a:srgbClr val="FF0000"/>
                </a:solidFill>
              </a:rPr>
              <a:t>(Muslim</a:t>
            </a:r>
            <a:r>
              <a:rPr lang="en-US" sz="2400" i="1" dirty="0">
                <a:solidFill>
                  <a:srgbClr val="FF0000"/>
                </a:solidFill>
              </a:rPr>
              <a:t>)</a:t>
            </a:r>
            <a:r>
              <a:rPr lang="en-US" sz="2400" dirty="0">
                <a:solidFill>
                  <a:srgbClr val="FF0000"/>
                </a:solidFill>
              </a:rPr>
              <a:t> </a:t>
            </a:r>
            <a:endParaRPr lang="en-US" sz="2400" b="1" dirty="0" smtClean="0">
              <a:solidFill>
                <a:schemeClr val="accent1">
                  <a:lumMod val="75000"/>
                </a:schemeClr>
              </a:solidFill>
            </a:endParaRPr>
          </a:p>
          <a:p>
            <a:pPr algn="l" rtl="0">
              <a:buFontTx/>
              <a:buChar char="-"/>
            </a:pPr>
            <a:r>
              <a:rPr lang="en-US" sz="2400" b="1" dirty="0" smtClean="0">
                <a:solidFill>
                  <a:schemeClr val="accent1">
                    <a:lumMod val="75000"/>
                  </a:schemeClr>
                </a:solidFill>
              </a:rPr>
              <a:t>When </a:t>
            </a:r>
            <a:r>
              <a:rPr lang="en-US" sz="2400" b="1" dirty="0">
                <a:solidFill>
                  <a:schemeClr val="accent1">
                    <a:lumMod val="75000"/>
                  </a:schemeClr>
                </a:solidFill>
              </a:rPr>
              <a:t>doubts attack you shortly after performing Salah (prayer) or </a:t>
            </a:r>
            <a:r>
              <a:rPr lang="en-US" sz="2400" b="1" dirty="0" err="1">
                <a:solidFill>
                  <a:schemeClr val="accent1">
                    <a:lumMod val="75000"/>
                  </a:schemeClr>
                </a:solidFill>
              </a:rPr>
              <a:t>Wudu</a:t>
            </a:r>
            <a:r>
              <a:rPr lang="en-US" sz="2400" b="1" dirty="0">
                <a:solidFill>
                  <a:schemeClr val="accent1">
                    <a:lumMod val="75000"/>
                  </a:schemeClr>
                </a:solidFill>
              </a:rPr>
              <a:t> ' (ablution), then turn away from and pay no attention to them. Be sure that both your Salah (prayer) and </a:t>
            </a:r>
            <a:r>
              <a:rPr lang="en-US" sz="2400" b="1" dirty="0" err="1">
                <a:solidFill>
                  <a:schemeClr val="accent1">
                    <a:lumMod val="75000"/>
                  </a:schemeClr>
                </a:solidFill>
              </a:rPr>
              <a:t>Wudu</a:t>
            </a:r>
            <a:r>
              <a:rPr lang="en-US" sz="2400" b="1" dirty="0">
                <a:solidFill>
                  <a:schemeClr val="accent1">
                    <a:lumMod val="75000"/>
                  </a:schemeClr>
                </a:solidFill>
              </a:rPr>
              <a:t> ' (ablution) are valid</a:t>
            </a:r>
            <a:r>
              <a:rPr lang="en-US" sz="2400" b="1" dirty="0" smtClean="0">
                <a:solidFill>
                  <a:schemeClr val="accent1">
                    <a:lumMod val="75000"/>
                  </a:schemeClr>
                </a:solidFill>
              </a:rPr>
              <a:t>.</a:t>
            </a:r>
            <a:endParaRPr lang="en-US" sz="2400" b="1" dirty="0">
              <a:solidFill>
                <a:schemeClr val="accent1">
                  <a:lumMod val="75000"/>
                </a:schemeClr>
              </a:solidFill>
            </a:endParaRPr>
          </a:p>
          <a:p>
            <a:pPr marL="0" indent="0" algn="l" rtl="0">
              <a:buNone/>
            </a:pPr>
            <a:r>
              <a:rPr lang="en-US" sz="2400" dirty="0" smtClean="0"/>
              <a:t>- “</a:t>
            </a:r>
            <a:r>
              <a:rPr lang="en-US" sz="2400" dirty="0"/>
              <a:t>Oh </a:t>
            </a:r>
            <a:r>
              <a:rPr lang="en-US" sz="2400" dirty="0" err="1"/>
              <a:t>Rasūlullah</a:t>
            </a:r>
            <a:r>
              <a:rPr lang="en-US" sz="2400" dirty="0"/>
              <a:t>! The </a:t>
            </a:r>
            <a:r>
              <a:rPr lang="en-US" sz="2400" dirty="0" err="1"/>
              <a:t>Shaytān</a:t>
            </a:r>
            <a:r>
              <a:rPr lang="en-US" sz="2400" dirty="0"/>
              <a:t> comes between me and my prayers and my recitation, confusing me therein.” </a:t>
            </a:r>
            <a:r>
              <a:rPr lang="en-US" sz="2400" dirty="0" err="1"/>
              <a:t>Rasūlullah</a:t>
            </a:r>
            <a:r>
              <a:rPr lang="en-US" sz="2400" dirty="0"/>
              <a:t> (</a:t>
            </a:r>
            <a:r>
              <a:rPr lang="en-US" sz="2400" dirty="0" err="1"/>
              <a:t>sallallahu</a:t>
            </a:r>
            <a:r>
              <a:rPr lang="en-US" sz="2400" dirty="0"/>
              <a:t> ‘</a:t>
            </a:r>
            <a:r>
              <a:rPr lang="en-US" sz="2400" dirty="0" err="1"/>
              <a:t>alayhi</a:t>
            </a:r>
            <a:r>
              <a:rPr lang="en-US" sz="2400" dirty="0"/>
              <a:t> </a:t>
            </a:r>
            <a:r>
              <a:rPr lang="en-US" sz="2400" dirty="0" err="1"/>
              <a:t>wa</a:t>
            </a:r>
            <a:r>
              <a:rPr lang="en-US" sz="2400" dirty="0"/>
              <a:t> </a:t>
            </a:r>
            <a:r>
              <a:rPr lang="en-US" sz="2400" dirty="0" err="1"/>
              <a:t>sallam</a:t>
            </a:r>
            <a:r>
              <a:rPr lang="en-US" sz="2400" dirty="0"/>
              <a:t>) said: </a:t>
            </a:r>
            <a:r>
              <a:rPr lang="en-US" sz="2400" dirty="0">
                <a:solidFill>
                  <a:srgbClr val="C00000"/>
                </a:solidFill>
              </a:rPr>
              <a:t>“That is a </a:t>
            </a:r>
            <a:r>
              <a:rPr lang="en-US" sz="2400" dirty="0" err="1">
                <a:solidFill>
                  <a:srgbClr val="C00000"/>
                </a:solidFill>
              </a:rPr>
              <a:t>shaytān</a:t>
            </a:r>
            <a:r>
              <a:rPr lang="en-US" sz="2400" dirty="0">
                <a:solidFill>
                  <a:srgbClr val="C00000"/>
                </a:solidFill>
              </a:rPr>
              <a:t> that is called </a:t>
            </a:r>
            <a:r>
              <a:rPr lang="en-US" sz="2400" dirty="0" err="1" smtClean="0">
                <a:solidFill>
                  <a:srgbClr val="C00000"/>
                </a:solidFill>
              </a:rPr>
              <a:t>khanzab</a:t>
            </a:r>
            <a:r>
              <a:rPr lang="en-US" sz="2400" baseline="30000" dirty="0" smtClean="0">
                <a:solidFill>
                  <a:srgbClr val="C00000"/>
                </a:solidFill>
              </a:rPr>
              <a:t>.</a:t>
            </a:r>
            <a:r>
              <a:rPr lang="en-US" sz="2400" dirty="0" smtClean="0">
                <a:solidFill>
                  <a:srgbClr val="C00000"/>
                </a:solidFill>
              </a:rPr>
              <a:t> If </a:t>
            </a:r>
            <a:r>
              <a:rPr lang="en-US" sz="2400" dirty="0">
                <a:solidFill>
                  <a:srgbClr val="C00000"/>
                </a:solidFill>
              </a:rPr>
              <a:t>he affects you seek refuge in Allah from him and spit drily to your left three times.” </a:t>
            </a:r>
            <a:r>
              <a:rPr lang="en-US" sz="2400" dirty="0"/>
              <a:t>The companion said, I did that and </a:t>
            </a:r>
            <a:r>
              <a:rPr lang="en-US" sz="2400" dirty="0" err="1"/>
              <a:t>Allāh</a:t>
            </a:r>
            <a:r>
              <a:rPr lang="en-US" sz="2400" dirty="0"/>
              <a:t> took him away from me</a:t>
            </a:r>
            <a:r>
              <a:rPr lang="en-US" sz="2400" dirty="0" smtClean="0"/>
              <a:t>.</a:t>
            </a:r>
          </a:p>
          <a:p>
            <a:pPr marL="0" lvl="0" indent="0" algn="l" rtl="0">
              <a:buNone/>
            </a:pPr>
            <a:r>
              <a:rPr lang="en-US" sz="2400" b="1" dirty="0" smtClean="0">
                <a:solidFill>
                  <a:srgbClr val="C00000"/>
                </a:solidFill>
              </a:rPr>
              <a:t> </a:t>
            </a:r>
            <a:endParaRPr lang="ar-SA" sz="2400" dirty="0">
              <a:solidFill>
                <a:prstClr val="black"/>
              </a:solidFill>
            </a:endParaRPr>
          </a:p>
          <a:p>
            <a:endParaRPr lang="ar-SA" sz="1600" dirty="0"/>
          </a:p>
        </p:txBody>
      </p:sp>
    </p:spTree>
    <p:extLst>
      <p:ext uri="{BB962C8B-B14F-4D97-AF65-F5344CB8AC3E}">
        <p14:creationId xmlns:p14="http://schemas.microsoft.com/office/powerpoint/2010/main" val="26851856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026" y="260648"/>
            <a:ext cx="8964488" cy="5616624"/>
          </a:xfrm>
        </p:spPr>
        <p:txBody>
          <a:bodyPr>
            <a:noAutofit/>
          </a:bodyPr>
          <a:lstStyle/>
          <a:p>
            <a:pPr marL="0" indent="0" algn="l">
              <a:buNone/>
            </a:pPr>
            <a:r>
              <a:rPr lang="en-US" sz="2400" b="1" dirty="0" smtClean="0">
                <a:solidFill>
                  <a:srgbClr val="C00000"/>
                </a:solidFill>
              </a:rPr>
              <a:t>3- Ask the devil to get out</a:t>
            </a:r>
          </a:p>
          <a:p>
            <a:pPr marL="0" indent="0" algn="l">
              <a:buNone/>
            </a:pPr>
            <a:r>
              <a:rPr lang="en-US" sz="2400" dirty="0" smtClean="0"/>
              <a:t>“</a:t>
            </a:r>
            <a:r>
              <a:rPr lang="en-US" sz="2400" dirty="0"/>
              <a:t>When the Messenger of Allah appointed me as governor of at-</a:t>
            </a:r>
            <a:r>
              <a:rPr lang="en-US" sz="2400" dirty="0" err="1"/>
              <a:t>Taa’if</a:t>
            </a:r>
            <a:r>
              <a:rPr lang="en-US" sz="2400" dirty="0"/>
              <a:t>, something began to appear to me in my </a:t>
            </a:r>
            <a:r>
              <a:rPr lang="en-US" sz="2400" dirty="0" err="1"/>
              <a:t>salaah</a:t>
            </a:r>
            <a:r>
              <a:rPr lang="en-US" sz="2400" dirty="0"/>
              <a:t> so that I wouldn’t know how many </a:t>
            </a:r>
            <a:r>
              <a:rPr lang="en-US" sz="2400" dirty="0" err="1"/>
              <a:t>rak</a:t>
            </a:r>
            <a:r>
              <a:rPr lang="en-US" sz="2400" dirty="0"/>
              <a:t> ‘</a:t>
            </a:r>
            <a:r>
              <a:rPr lang="en-US" sz="2400" dirty="0" err="1"/>
              <a:t>aahs</a:t>
            </a:r>
            <a:r>
              <a:rPr lang="en-US" sz="2400" dirty="0"/>
              <a:t> I had prayed. When I noticed that, I traveled to the Messenger of Allah. He said, </a:t>
            </a:r>
            <a:r>
              <a:rPr lang="en-US" sz="2400" dirty="0">
                <a:solidFill>
                  <a:srgbClr val="C00000"/>
                </a:solidFill>
              </a:rPr>
              <a:t>‘</a:t>
            </a:r>
            <a:r>
              <a:rPr lang="en-US" sz="2400" dirty="0" err="1" smtClean="0">
                <a:solidFill>
                  <a:srgbClr val="C00000"/>
                </a:solidFill>
              </a:rPr>
              <a:t>Ibn</a:t>
            </a:r>
            <a:r>
              <a:rPr lang="en-US" sz="2400" dirty="0" smtClean="0">
                <a:solidFill>
                  <a:srgbClr val="C00000"/>
                </a:solidFill>
              </a:rPr>
              <a:t> </a:t>
            </a:r>
            <a:r>
              <a:rPr lang="en-US" sz="2400" dirty="0" err="1">
                <a:solidFill>
                  <a:srgbClr val="C00000"/>
                </a:solidFill>
              </a:rPr>
              <a:t>Abee</a:t>
            </a:r>
            <a:r>
              <a:rPr lang="en-US" sz="2400" dirty="0">
                <a:solidFill>
                  <a:srgbClr val="C00000"/>
                </a:solidFill>
              </a:rPr>
              <a:t> al-‘</a:t>
            </a:r>
            <a:r>
              <a:rPr lang="en-US" sz="2400" dirty="0" err="1">
                <a:solidFill>
                  <a:srgbClr val="C00000"/>
                </a:solidFill>
              </a:rPr>
              <a:t>Aas</a:t>
            </a:r>
            <a:r>
              <a:rPr lang="en-US" sz="2400" dirty="0">
                <a:solidFill>
                  <a:srgbClr val="C00000"/>
                </a:solidFill>
              </a:rPr>
              <a:t>?’</a:t>
            </a:r>
            <a:r>
              <a:rPr lang="en-US" sz="2400" dirty="0"/>
              <a:t> I said ‘Yes, O Messenger of Allah.’ He said, </a:t>
            </a:r>
            <a:r>
              <a:rPr lang="en-US" sz="2400" dirty="0">
                <a:solidFill>
                  <a:srgbClr val="C00000"/>
                </a:solidFill>
              </a:rPr>
              <a:t>‘What brings you here?’ </a:t>
            </a:r>
            <a:r>
              <a:rPr lang="en-US" sz="2400" dirty="0"/>
              <a:t>I said, ‘O Messenger of Allah, something appears to me in my </a:t>
            </a:r>
            <a:r>
              <a:rPr lang="en-US" sz="2400" dirty="0" err="1"/>
              <a:t>salaah</a:t>
            </a:r>
            <a:r>
              <a:rPr lang="en-US" sz="2400" dirty="0"/>
              <a:t>, so that I don’t know how many </a:t>
            </a:r>
            <a:r>
              <a:rPr lang="en-US" sz="2400" dirty="0" err="1"/>
              <a:t>rak</a:t>
            </a:r>
            <a:r>
              <a:rPr lang="en-US" sz="2400" dirty="0"/>
              <a:t> ‘</a:t>
            </a:r>
            <a:r>
              <a:rPr lang="en-US" sz="2400" dirty="0" err="1"/>
              <a:t>aahs</a:t>
            </a:r>
            <a:r>
              <a:rPr lang="en-US" sz="2400" dirty="0"/>
              <a:t> I have prayed.’ He said, </a:t>
            </a:r>
            <a:r>
              <a:rPr lang="en-US" sz="2400" b="1" dirty="0">
                <a:solidFill>
                  <a:srgbClr val="C00000"/>
                </a:solidFill>
              </a:rPr>
              <a:t>‘Come close.’ So I came close to him and sat on the soles of my feet. He struck my chest with his hand, blew into my mouth and said, ‘Get out, Enemy of Allah!’ He did that three times,</a:t>
            </a:r>
            <a:r>
              <a:rPr lang="en-US" sz="2400" dirty="0"/>
              <a:t> then said, </a:t>
            </a:r>
            <a:r>
              <a:rPr lang="en-US" sz="2400" b="1" dirty="0">
                <a:solidFill>
                  <a:srgbClr val="C00000"/>
                </a:solidFill>
              </a:rPr>
              <a:t>‘Resume your duty.’ </a:t>
            </a:r>
            <a:r>
              <a:rPr lang="en-US" sz="2400" dirty="0"/>
              <a:t>After that, I swear I was never confused ( in my </a:t>
            </a:r>
            <a:r>
              <a:rPr lang="en-US" sz="2400" dirty="0" err="1"/>
              <a:t>salaah</a:t>
            </a:r>
            <a:r>
              <a:rPr lang="en-US" sz="2400" dirty="0" smtClean="0"/>
              <a:t>)</a:t>
            </a:r>
            <a:endParaRPr lang="en-US" sz="2400" b="1" dirty="0" smtClean="0">
              <a:solidFill>
                <a:schemeClr val="accent1">
                  <a:lumMod val="75000"/>
                </a:schemeClr>
              </a:solidFill>
            </a:endParaRPr>
          </a:p>
          <a:p>
            <a:pPr marL="0" lvl="0" indent="0" algn="l" rtl="0">
              <a:buNone/>
            </a:pPr>
            <a:r>
              <a:rPr lang="en-US" sz="2400" b="1" dirty="0" smtClean="0">
                <a:solidFill>
                  <a:schemeClr val="accent1">
                    <a:lumMod val="75000"/>
                  </a:schemeClr>
                </a:solidFill>
              </a:rPr>
              <a:t>4- </a:t>
            </a:r>
            <a:r>
              <a:rPr lang="en-US" sz="2400" b="1" dirty="0">
                <a:solidFill>
                  <a:schemeClr val="accent1">
                    <a:lumMod val="75000"/>
                  </a:schemeClr>
                </a:solidFill>
              </a:rPr>
              <a:t>Not to hesitate </a:t>
            </a:r>
            <a:r>
              <a:rPr lang="en-US" sz="2400" b="1" dirty="0" smtClean="0">
                <a:solidFill>
                  <a:schemeClr val="accent1">
                    <a:lumMod val="75000"/>
                  </a:schemeClr>
                </a:solidFill>
              </a:rPr>
              <a:t>.</a:t>
            </a:r>
            <a:r>
              <a:rPr lang="en-US" sz="2400" b="1" dirty="0" err="1" smtClean="0">
                <a:solidFill>
                  <a:schemeClr val="accent1">
                    <a:lumMod val="75000"/>
                  </a:schemeClr>
                </a:solidFill>
              </a:rPr>
              <a:t>Shaytaan</a:t>
            </a:r>
            <a:r>
              <a:rPr lang="en-US" sz="2400" b="1" dirty="0" smtClean="0">
                <a:solidFill>
                  <a:schemeClr val="accent1">
                    <a:lumMod val="75000"/>
                  </a:schemeClr>
                </a:solidFill>
              </a:rPr>
              <a:t> should lose </a:t>
            </a:r>
            <a:r>
              <a:rPr lang="en-US" sz="2400" b="1" dirty="0">
                <a:solidFill>
                  <a:schemeClr val="accent1">
                    <a:lumMod val="75000"/>
                  </a:schemeClr>
                </a:solidFill>
              </a:rPr>
              <a:t>hope in deviating you</a:t>
            </a:r>
          </a:p>
          <a:p>
            <a:pPr marL="0" lvl="0" indent="0" algn="l" rtl="0">
              <a:buNone/>
            </a:pPr>
            <a:r>
              <a:rPr lang="en-US" sz="2400" b="1" dirty="0">
                <a:solidFill>
                  <a:schemeClr val="accent1">
                    <a:lumMod val="75000"/>
                  </a:schemeClr>
                </a:solidFill>
              </a:rPr>
              <a:t>5- Make your self busy</a:t>
            </a:r>
          </a:p>
          <a:p>
            <a:pPr marL="0" indent="0" algn="l" rtl="0">
              <a:buNone/>
            </a:pPr>
            <a:r>
              <a:rPr lang="en-US" sz="2400" b="1" dirty="0">
                <a:solidFill>
                  <a:schemeClr val="accent1">
                    <a:lumMod val="75000"/>
                  </a:schemeClr>
                </a:solidFill>
              </a:rPr>
              <a:t>6- </a:t>
            </a:r>
            <a:r>
              <a:rPr lang="en-US" sz="2400" b="1" dirty="0" err="1" smtClean="0">
                <a:solidFill>
                  <a:schemeClr val="accent1">
                    <a:lumMod val="75000"/>
                  </a:schemeClr>
                </a:solidFill>
              </a:rPr>
              <a:t>Ruqyah</a:t>
            </a:r>
            <a:endParaRPr lang="en-US" sz="2400" b="1" dirty="0" smtClean="0">
              <a:solidFill>
                <a:schemeClr val="accent1">
                  <a:lumMod val="75000"/>
                </a:schemeClr>
              </a:solidFill>
            </a:endParaRPr>
          </a:p>
          <a:p>
            <a:pPr marL="0" indent="0" algn="l" rtl="0">
              <a:buNone/>
            </a:pPr>
            <a:r>
              <a:rPr lang="en-US" sz="2400" b="1" dirty="0" smtClean="0">
                <a:solidFill>
                  <a:schemeClr val="accent1">
                    <a:lumMod val="75000"/>
                  </a:schemeClr>
                </a:solidFill>
              </a:rPr>
              <a:t>7- </a:t>
            </a:r>
            <a:r>
              <a:rPr lang="en-US" sz="2400" b="1" dirty="0">
                <a:solidFill>
                  <a:schemeClr val="accent1">
                    <a:lumMod val="75000"/>
                  </a:schemeClr>
                </a:solidFill>
              </a:rPr>
              <a:t>Lot of </a:t>
            </a:r>
            <a:r>
              <a:rPr lang="en-US" sz="2400" b="1" dirty="0" err="1">
                <a:solidFill>
                  <a:schemeClr val="accent1">
                    <a:lumMod val="75000"/>
                  </a:schemeClr>
                </a:solidFill>
              </a:rPr>
              <a:t>dhikr</a:t>
            </a:r>
            <a:r>
              <a:rPr lang="en-US" sz="2400" b="1" dirty="0">
                <a:solidFill>
                  <a:schemeClr val="accent1">
                    <a:lumMod val="75000"/>
                  </a:schemeClr>
                </a:solidFill>
              </a:rPr>
              <a:t>, long prayer, memorize and listen to </a:t>
            </a:r>
            <a:r>
              <a:rPr lang="en-US" sz="2400" b="1" dirty="0" err="1">
                <a:solidFill>
                  <a:schemeClr val="accent1">
                    <a:lumMod val="75000"/>
                  </a:schemeClr>
                </a:solidFill>
              </a:rPr>
              <a:t>Qur’aan</a:t>
            </a:r>
            <a:r>
              <a:rPr lang="en-US" sz="2400" b="1" dirty="0">
                <a:solidFill>
                  <a:schemeClr val="accent1">
                    <a:lumMod val="75000"/>
                  </a:schemeClr>
                </a:solidFill>
              </a:rPr>
              <a:t> </a:t>
            </a:r>
          </a:p>
          <a:p>
            <a:pPr marL="0" lvl="0" indent="0" algn="l" rtl="0">
              <a:buNone/>
            </a:pPr>
            <a:endParaRPr lang="en-US" sz="2400" b="1" dirty="0" smtClean="0">
              <a:solidFill>
                <a:srgbClr val="C00000"/>
              </a:solidFill>
            </a:endParaRPr>
          </a:p>
          <a:p>
            <a:pPr marL="0" lvl="0" indent="0" algn="l" rtl="0">
              <a:buNone/>
            </a:pPr>
            <a:endParaRPr lang="en-US" sz="2400" b="1" dirty="0">
              <a:solidFill>
                <a:srgbClr val="C00000"/>
              </a:solidFill>
            </a:endParaRPr>
          </a:p>
        </p:txBody>
      </p:sp>
    </p:spTree>
    <p:extLst>
      <p:ext uri="{BB962C8B-B14F-4D97-AF65-F5344CB8AC3E}">
        <p14:creationId xmlns:p14="http://schemas.microsoft.com/office/powerpoint/2010/main" val="2021275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71400"/>
            <a:ext cx="8229600" cy="1143000"/>
          </a:xfrm>
        </p:spPr>
        <p:txBody>
          <a:bodyPr/>
          <a:lstStyle/>
          <a:p>
            <a:r>
              <a:rPr lang="en-US" dirty="0"/>
              <a:t>Symptoms of </a:t>
            </a:r>
            <a:r>
              <a:rPr lang="en-US" dirty="0" err="1" smtClean="0"/>
              <a:t>Sihr</a:t>
            </a:r>
            <a:endParaRPr lang="ar-SA" dirty="0"/>
          </a:p>
        </p:txBody>
      </p:sp>
      <p:sp>
        <p:nvSpPr>
          <p:cNvPr id="3" name="عنصر نائب للمحتوى 2"/>
          <p:cNvSpPr>
            <a:spLocks noGrp="1"/>
          </p:cNvSpPr>
          <p:nvPr>
            <p:ph idx="1"/>
          </p:nvPr>
        </p:nvSpPr>
        <p:spPr>
          <a:xfrm>
            <a:off x="15434" y="692696"/>
            <a:ext cx="9144000" cy="5096342"/>
          </a:xfrm>
        </p:spPr>
        <p:txBody>
          <a:bodyPr>
            <a:noAutofit/>
          </a:bodyPr>
          <a:lstStyle/>
          <a:p>
            <a:pPr marL="0" indent="0" algn="l">
              <a:lnSpc>
                <a:spcPct val="150000"/>
              </a:lnSpc>
              <a:buNone/>
            </a:pPr>
            <a:r>
              <a:rPr lang="en-US" sz="2800" dirty="0" smtClean="0">
                <a:latin typeface="Andalus" pitchFamily="18" charset="-78"/>
                <a:cs typeface="Andalus" pitchFamily="18" charset="-78"/>
              </a:rPr>
              <a:t>1. Most </a:t>
            </a:r>
            <a:r>
              <a:rPr lang="en-US" sz="2800" dirty="0">
                <a:latin typeface="Andalus" pitchFamily="18" charset="-78"/>
                <a:cs typeface="Andalus" pitchFamily="18" charset="-78"/>
              </a:rPr>
              <a:t>cases of black magic are associated with the symptoms of devil’s touch </a:t>
            </a:r>
            <a:endParaRPr lang="en-US" sz="2800" dirty="0" smtClean="0">
              <a:latin typeface="Andalus" pitchFamily="18" charset="-78"/>
              <a:cs typeface="Andalus" pitchFamily="18" charset="-78"/>
            </a:endParaRPr>
          </a:p>
          <a:p>
            <a:pPr marL="0" indent="0" algn="l">
              <a:lnSpc>
                <a:spcPct val="150000"/>
              </a:lnSpc>
              <a:buNone/>
            </a:pPr>
            <a:r>
              <a:rPr lang="en-US" sz="2800" dirty="0" smtClean="0">
                <a:latin typeface="Andalus" pitchFamily="18" charset="-78"/>
                <a:cs typeface="Andalus" pitchFamily="18" charset="-78"/>
              </a:rPr>
              <a:t>2. Sudden </a:t>
            </a:r>
            <a:r>
              <a:rPr lang="en-US" sz="2800" dirty="0">
                <a:latin typeface="Andalus" pitchFamily="18" charset="-78"/>
                <a:cs typeface="Andalus" pitchFamily="18" charset="-78"/>
              </a:rPr>
              <a:t>attitude change i.e. from love to hatred, from being healthy to illness, from joy to sadness, etc. </a:t>
            </a:r>
            <a:br>
              <a:rPr lang="en-US" sz="2800" dirty="0">
                <a:latin typeface="Andalus" pitchFamily="18" charset="-78"/>
                <a:cs typeface="Andalus" pitchFamily="18" charset="-78"/>
              </a:rPr>
            </a:br>
            <a:r>
              <a:rPr lang="en-US" sz="2800" dirty="0">
                <a:latin typeface="Andalus" pitchFamily="18" charset="-78"/>
                <a:cs typeface="Andalus" pitchFamily="18" charset="-78"/>
              </a:rPr>
              <a:t>3. Very bad tempered and quick to react</a:t>
            </a:r>
            <a:br>
              <a:rPr lang="en-US" sz="2800" dirty="0">
                <a:latin typeface="Andalus" pitchFamily="18" charset="-78"/>
                <a:cs typeface="Andalus" pitchFamily="18" charset="-78"/>
              </a:rPr>
            </a:br>
            <a:r>
              <a:rPr lang="en-US" sz="2800" dirty="0">
                <a:latin typeface="Andalus" pitchFamily="18" charset="-78"/>
                <a:cs typeface="Andalus" pitchFamily="18" charset="-78"/>
              </a:rPr>
              <a:t>4. Their state worsens or their symptoms change when the </a:t>
            </a:r>
            <a:r>
              <a:rPr lang="en-US" sz="2800" dirty="0" err="1">
                <a:latin typeface="Andalus" pitchFamily="18" charset="-78"/>
                <a:cs typeface="Andalus" pitchFamily="18" charset="-78"/>
              </a:rPr>
              <a:t>Qur’aan</a:t>
            </a:r>
            <a:r>
              <a:rPr lang="en-US" sz="2800" dirty="0">
                <a:latin typeface="Andalus" pitchFamily="18" charset="-78"/>
                <a:cs typeface="Andalus" pitchFamily="18" charset="-78"/>
              </a:rPr>
              <a:t> is recited upon them or after that</a:t>
            </a:r>
            <a:br>
              <a:rPr lang="en-US" sz="2800" dirty="0">
                <a:latin typeface="Andalus" pitchFamily="18" charset="-78"/>
                <a:cs typeface="Andalus" pitchFamily="18" charset="-78"/>
              </a:rPr>
            </a:br>
            <a:r>
              <a:rPr lang="en-US" sz="2800" dirty="0">
                <a:latin typeface="Andalus" pitchFamily="18" charset="-78"/>
                <a:cs typeface="Andalus" pitchFamily="18" charset="-78"/>
              </a:rPr>
              <a:t>5. Those suffering from magic feel like being urged to say something or to do an action without their will and most of the time they regret their </a:t>
            </a:r>
            <a:r>
              <a:rPr lang="en-US" sz="2800" dirty="0" err="1" smtClean="0">
                <a:latin typeface="Andalus" pitchFamily="18" charset="-78"/>
                <a:cs typeface="Andalus" pitchFamily="18" charset="-78"/>
              </a:rPr>
              <a:t>behaviour</a:t>
            </a:r>
            <a:r>
              <a:rPr lang="en-US" sz="2800" dirty="0" smtClean="0">
                <a:latin typeface="Andalus" pitchFamily="18" charset="-78"/>
                <a:cs typeface="Andalus" pitchFamily="18" charset="-78"/>
              </a:rPr>
              <a:t>.</a:t>
            </a:r>
            <a:r>
              <a:rPr lang="en-US" sz="2800" dirty="0">
                <a:latin typeface="Andalus" pitchFamily="18" charset="-78"/>
                <a:cs typeface="Andalus" pitchFamily="18" charset="-78"/>
              </a:rPr>
              <a:t/>
            </a:r>
            <a:br>
              <a:rPr lang="en-US" sz="2800" dirty="0">
                <a:latin typeface="Andalus" pitchFamily="18" charset="-78"/>
                <a:cs typeface="Andalus" pitchFamily="18" charset="-78"/>
              </a:rPr>
            </a:br>
            <a:endParaRPr lang="ar-SA" sz="2800" dirty="0">
              <a:latin typeface="Andalus" pitchFamily="18" charset="-78"/>
              <a:cs typeface="Andalus" pitchFamily="18" charset="-78"/>
            </a:endParaRPr>
          </a:p>
        </p:txBody>
      </p:sp>
    </p:spTree>
    <p:extLst>
      <p:ext uri="{BB962C8B-B14F-4D97-AF65-F5344CB8AC3E}">
        <p14:creationId xmlns:p14="http://schemas.microsoft.com/office/powerpoint/2010/main" val="3450931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0841" y="260648"/>
            <a:ext cx="9036496" cy="7029400"/>
          </a:xfrm>
        </p:spPr>
        <p:txBody>
          <a:bodyPr>
            <a:normAutofit fontScale="25000" lnSpcReduction="20000"/>
          </a:bodyPr>
          <a:lstStyle/>
          <a:p>
            <a:pPr marL="0" indent="0" algn="l">
              <a:lnSpc>
                <a:spcPct val="170000"/>
              </a:lnSpc>
              <a:buNone/>
            </a:pPr>
            <a:r>
              <a:rPr lang="en-US" sz="11200" dirty="0">
                <a:latin typeface="Andalus" pitchFamily="18" charset="-78"/>
                <a:cs typeface="Andalus" pitchFamily="18" charset="-78"/>
              </a:rPr>
              <a:t>6. Pain in the </a:t>
            </a:r>
            <a:r>
              <a:rPr lang="en-US" sz="11200" dirty="0" smtClean="0">
                <a:latin typeface="Andalus" pitchFamily="18" charset="-78"/>
                <a:cs typeface="Andalus" pitchFamily="18" charset="-78"/>
              </a:rPr>
              <a:t>stomach - Constipation </a:t>
            </a:r>
            <a:r>
              <a:rPr lang="en-US" sz="11200" dirty="0">
                <a:latin typeface="Andalus" pitchFamily="18" charset="-78"/>
                <a:cs typeface="Andalus" pitchFamily="18" charset="-78"/>
              </a:rPr>
              <a:t/>
            </a:r>
            <a:br>
              <a:rPr lang="en-US" sz="11200" dirty="0">
                <a:latin typeface="Andalus" pitchFamily="18" charset="-78"/>
                <a:cs typeface="Andalus" pitchFamily="18" charset="-78"/>
              </a:rPr>
            </a:br>
            <a:r>
              <a:rPr lang="en-US" sz="11200" dirty="0">
                <a:latin typeface="Andalus" pitchFamily="18" charset="-78"/>
                <a:cs typeface="Andalus" pitchFamily="18" charset="-78"/>
              </a:rPr>
              <a:t>7. Pain in the low back and left arm</a:t>
            </a:r>
            <a:br>
              <a:rPr lang="en-US" sz="11200" dirty="0">
                <a:latin typeface="Andalus" pitchFamily="18" charset="-78"/>
                <a:cs typeface="Andalus" pitchFamily="18" charset="-78"/>
              </a:rPr>
            </a:br>
            <a:r>
              <a:rPr lang="en-US" sz="11200" dirty="0" smtClean="0">
                <a:latin typeface="Andalus" pitchFamily="18" charset="-78"/>
                <a:cs typeface="Andalus" pitchFamily="18" charset="-78"/>
              </a:rPr>
              <a:t>8</a:t>
            </a:r>
            <a:r>
              <a:rPr lang="en-US" sz="11200" dirty="0">
                <a:latin typeface="Andalus" pitchFamily="18" charset="-78"/>
                <a:cs typeface="Andalus" pitchFamily="18" charset="-78"/>
              </a:rPr>
              <a:t>. Their eyes appear to be remarkably </a:t>
            </a:r>
            <a:r>
              <a:rPr lang="en-US" sz="11200" dirty="0" smtClean="0">
                <a:latin typeface="Andalus" pitchFamily="18" charset="-78"/>
                <a:cs typeface="Andalus" pitchFamily="18" charset="-78"/>
              </a:rPr>
              <a:t>shining, red </a:t>
            </a:r>
            <a:r>
              <a:rPr lang="en-US" sz="11200" dirty="0">
                <a:latin typeface="Andalus" pitchFamily="18" charset="-78"/>
                <a:cs typeface="Andalus" pitchFamily="18" charset="-78"/>
              </a:rPr>
              <a:t>and they look up and down. </a:t>
            </a:r>
            <a:endParaRPr lang="en-US" sz="11200" dirty="0" smtClean="0">
              <a:latin typeface="Andalus" pitchFamily="18" charset="-78"/>
              <a:cs typeface="Andalus" pitchFamily="18" charset="-78"/>
            </a:endParaRPr>
          </a:p>
          <a:p>
            <a:pPr marL="0" indent="0" algn="l">
              <a:lnSpc>
                <a:spcPct val="170000"/>
              </a:lnSpc>
              <a:buNone/>
            </a:pPr>
            <a:r>
              <a:rPr lang="en-US" sz="11200" dirty="0" smtClean="0">
                <a:latin typeface="Andalus" pitchFamily="18" charset="-78"/>
                <a:cs typeface="Andalus" pitchFamily="18" charset="-78"/>
              </a:rPr>
              <a:t>9</a:t>
            </a:r>
            <a:r>
              <a:rPr lang="en-US" sz="11200" dirty="0">
                <a:latin typeface="Andalus" pitchFamily="18" charset="-78"/>
                <a:cs typeface="Andalus" pitchFamily="18" charset="-78"/>
              </a:rPr>
              <a:t>. A very putrid smell comes from their mouth or their skin or their stomach even if they wash themselves they cannot get rid of it</a:t>
            </a:r>
          </a:p>
          <a:p>
            <a:pPr marL="0" indent="0" algn="l" rtl="0">
              <a:lnSpc>
                <a:spcPct val="170000"/>
              </a:lnSpc>
              <a:buNone/>
            </a:pPr>
            <a:r>
              <a:rPr lang="en-US" sz="9600" dirty="0"/>
              <a:t/>
            </a:r>
            <a:br>
              <a:rPr lang="en-US" sz="9600" dirty="0"/>
            </a:br>
            <a:r>
              <a:rPr lang="en-US" sz="9600" dirty="0" smtClean="0">
                <a:latin typeface="Andalus" pitchFamily="18" charset="-78"/>
                <a:cs typeface="Andalus" pitchFamily="18" charset="-78"/>
              </a:rPr>
              <a:t>  </a:t>
            </a:r>
            <a:r>
              <a:rPr lang="en-US" sz="5100" dirty="0">
                <a:latin typeface="Andalus" pitchFamily="18" charset="-78"/>
                <a:cs typeface="Andalus" pitchFamily="18" charset="-78"/>
              </a:rPr>
              <a:t/>
            </a:r>
            <a:br>
              <a:rPr lang="en-US" sz="5100" dirty="0">
                <a:latin typeface="Andalus" pitchFamily="18" charset="-78"/>
                <a:cs typeface="Andalus" pitchFamily="18" charset="-78"/>
              </a:rPr>
            </a:br>
            <a:endParaRPr lang="ar-SA" sz="5100" dirty="0">
              <a:latin typeface="Andalus" pitchFamily="18" charset="-78"/>
              <a:cs typeface="Andalus" pitchFamily="18" charset="-78"/>
            </a:endParaRPr>
          </a:p>
          <a:p>
            <a:pPr marL="0" indent="0" algn="l" rtl="0">
              <a:buNone/>
            </a:pPr>
            <a:endParaRPr lang="ar-SA" dirty="0"/>
          </a:p>
        </p:txBody>
      </p:sp>
    </p:spTree>
    <p:extLst>
      <p:ext uri="{BB962C8B-B14F-4D97-AF65-F5344CB8AC3E}">
        <p14:creationId xmlns:p14="http://schemas.microsoft.com/office/powerpoint/2010/main" val="31857549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764704"/>
            <a:ext cx="8424936" cy="4525963"/>
          </a:xfrm>
        </p:spPr>
        <p:txBody>
          <a:bodyPr>
            <a:normAutofit lnSpcReduction="10000"/>
          </a:bodyPr>
          <a:lstStyle/>
          <a:p>
            <a:pPr marL="0" indent="0" algn="l" rtl="0">
              <a:lnSpc>
                <a:spcPct val="170000"/>
              </a:lnSpc>
              <a:buNone/>
            </a:pPr>
            <a:r>
              <a:rPr lang="en-US" dirty="0">
                <a:latin typeface="Andalus" pitchFamily="18" charset="-78"/>
                <a:cs typeface="Andalus" pitchFamily="18" charset="-78"/>
              </a:rPr>
              <a:t>10. They feel bad taste for </a:t>
            </a:r>
            <a:r>
              <a:rPr lang="en-US" dirty="0" err="1">
                <a:latin typeface="Andalus" pitchFamily="18" charset="-78"/>
                <a:cs typeface="Andalus" pitchFamily="18" charset="-78"/>
              </a:rPr>
              <a:t>Zamzam</a:t>
            </a:r>
            <a:r>
              <a:rPr lang="en-US" dirty="0">
                <a:latin typeface="Andalus" pitchFamily="18" charset="-78"/>
                <a:cs typeface="Andalus" pitchFamily="18" charset="-78"/>
              </a:rPr>
              <a:t> water</a:t>
            </a:r>
          </a:p>
          <a:p>
            <a:pPr marL="0" indent="0" algn="l" rtl="0">
              <a:lnSpc>
                <a:spcPct val="170000"/>
              </a:lnSpc>
              <a:buNone/>
            </a:pPr>
            <a:r>
              <a:rPr lang="en-US" dirty="0">
                <a:latin typeface="Andalus" pitchFamily="18" charset="-78"/>
                <a:cs typeface="Andalus" pitchFamily="18" charset="-78"/>
              </a:rPr>
              <a:t>11- Loosing weight – loss of hair </a:t>
            </a:r>
          </a:p>
          <a:p>
            <a:pPr marL="0" indent="0" algn="l" rtl="0">
              <a:lnSpc>
                <a:spcPct val="170000"/>
              </a:lnSpc>
              <a:buNone/>
            </a:pPr>
            <a:r>
              <a:rPr lang="en-US" dirty="0">
                <a:latin typeface="Andalus" pitchFamily="18" charset="-78"/>
                <a:cs typeface="Andalus" pitchFamily="18" charset="-78"/>
              </a:rPr>
              <a:t>12- Jinn </a:t>
            </a:r>
            <a:r>
              <a:rPr lang="en-US" dirty="0" smtClean="0">
                <a:latin typeface="Andalus" pitchFamily="18" charset="-78"/>
                <a:cs typeface="Andalus" pitchFamily="18" charset="-78"/>
              </a:rPr>
              <a:t>attack - </a:t>
            </a:r>
            <a:r>
              <a:rPr lang="en-US" dirty="0" smtClean="0"/>
              <a:t>Erotic</a:t>
            </a:r>
            <a:r>
              <a:rPr lang="en-US" dirty="0" smtClean="0">
                <a:latin typeface="Andalus" pitchFamily="18" charset="-78"/>
                <a:cs typeface="Andalus" pitchFamily="18" charset="-78"/>
              </a:rPr>
              <a:t> </a:t>
            </a:r>
            <a:r>
              <a:rPr lang="en-US" dirty="0">
                <a:latin typeface="Andalus" pitchFamily="18" charset="-78"/>
                <a:cs typeface="Andalus" pitchFamily="18" charset="-78"/>
              </a:rPr>
              <a:t>dreams ( snakes – black creature- bad pictures</a:t>
            </a:r>
            <a:r>
              <a:rPr lang="en-US" dirty="0" smtClean="0">
                <a:latin typeface="Andalus" pitchFamily="18" charset="-78"/>
                <a:cs typeface="Andalus" pitchFamily="18" charset="-78"/>
              </a:rPr>
              <a:t>…)</a:t>
            </a:r>
            <a:endParaRPr lang="en-US" dirty="0">
              <a:latin typeface="Andalus" pitchFamily="18" charset="-78"/>
              <a:cs typeface="Andalus" pitchFamily="18" charset="-78"/>
            </a:endParaRPr>
          </a:p>
          <a:p>
            <a:pPr marL="0" indent="0" algn="l" rtl="0">
              <a:lnSpc>
                <a:spcPct val="170000"/>
              </a:lnSpc>
              <a:buNone/>
            </a:pPr>
            <a:r>
              <a:rPr lang="en-US" dirty="0">
                <a:latin typeface="Andalus" pitchFamily="18" charset="-78"/>
                <a:cs typeface="Andalus" pitchFamily="18" charset="-78"/>
              </a:rPr>
              <a:t>13- </a:t>
            </a:r>
            <a:r>
              <a:rPr lang="en-US" dirty="0" smtClean="0"/>
              <a:t>Mental </a:t>
            </a:r>
            <a:r>
              <a:rPr lang="en-US" dirty="0"/>
              <a:t>distraction (mind always absent)</a:t>
            </a:r>
            <a:endParaRPr lang="ar-SA" dirty="0"/>
          </a:p>
        </p:txBody>
      </p:sp>
    </p:spTree>
    <p:extLst>
      <p:ext uri="{BB962C8B-B14F-4D97-AF65-F5344CB8AC3E}">
        <p14:creationId xmlns:p14="http://schemas.microsoft.com/office/powerpoint/2010/main" val="41237583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88640"/>
            <a:ext cx="8676456" cy="7128792"/>
          </a:xfrm>
        </p:spPr>
        <p:txBody>
          <a:bodyPr>
            <a:normAutofit fontScale="25000" lnSpcReduction="20000"/>
          </a:bodyPr>
          <a:lstStyle/>
          <a:p>
            <a:pPr marL="0" indent="0" algn="l" rtl="0">
              <a:lnSpc>
                <a:spcPct val="170000"/>
              </a:lnSpc>
              <a:buNone/>
            </a:pPr>
            <a:r>
              <a:rPr lang="en-US" sz="11200" dirty="0">
                <a:solidFill>
                  <a:schemeClr val="accent1">
                    <a:lumMod val="75000"/>
                  </a:schemeClr>
                </a:solidFill>
                <a:latin typeface="Andalus" pitchFamily="18" charset="-78"/>
                <a:cs typeface="Andalus" pitchFamily="18" charset="-78"/>
              </a:rPr>
              <a:t>Symptoms during </a:t>
            </a:r>
            <a:r>
              <a:rPr lang="en-US" sz="11200" dirty="0" err="1" smtClean="0">
                <a:solidFill>
                  <a:schemeClr val="accent1">
                    <a:lumMod val="75000"/>
                  </a:schemeClr>
                </a:solidFill>
                <a:latin typeface="Andalus" pitchFamily="18" charset="-78"/>
                <a:cs typeface="Andalus" pitchFamily="18" charset="-78"/>
              </a:rPr>
              <a:t>ruqyah</a:t>
            </a:r>
            <a:r>
              <a:rPr lang="en-US" sz="8600" dirty="0">
                <a:latin typeface="Andalus" pitchFamily="18" charset="-78"/>
                <a:cs typeface="Andalus" pitchFamily="18" charset="-78"/>
              </a:rPr>
              <a:t/>
            </a:r>
            <a:br>
              <a:rPr lang="en-US" sz="8600" dirty="0">
                <a:latin typeface="Andalus" pitchFamily="18" charset="-78"/>
                <a:cs typeface="Andalus" pitchFamily="18" charset="-78"/>
              </a:rPr>
            </a:br>
            <a:r>
              <a:rPr lang="en-US" sz="8600" dirty="0">
                <a:latin typeface="Andalus" pitchFamily="18" charset="-78"/>
                <a:cs typeface="Andalus" pitchFamily="18" charset="-78"/>
              </a:rPr>
              <a:t>1. Crying when hearing the verses wherein magic is mentioned</a:t>
            </a:r>
            <a:br>
              <a:rPr lang="en-US" sz="8600" dirty="0">
                <a:latin typeface="Andalus" pitchFamily="18" charset="-78"/>
                <a:cs typeface="Andalus" pitchFamily="18" charset="-78"/>
              </a:rPr>
            </a:br>
            <a:r>
              <a:rPr lang="en-US" sz="8600" dirty="0">
                <a:latin typeface="Andalus" pitchFamily="18" charset="-78"/>
                <a:cs typeface="Andalus" pitchFamily="18" charset="-78"/>
              </a:rPr>
              <a:t>2. To fall asleep </a:t>
            </a:r>
            <a:br>
              <a:rPr lang="en-US" sz="8600" dirty="0">
                <a:latin typeface="Andalus" pitchFamily="18" charset="-78"/>
                <a:cs typeface="Andalus" pitchFamily="18" charset="-78"/>
              </a:rPr>
            </a:br>
            <a:r>
              <a:rPr lang="en-US" sz="8600" dirty="0">
                <a:latin typeface="Andalus" pitchFamily="18" charset="-78"/>
                <a:cs typeface="Andalus" pitchFamily="18" charset="-78"/>
              </a:rPr>
              <a:t>3. Painful stomach</a:t>
            </a:r>
            <a:br>
              <a:rPr lang="en-US" sz="8600" dirty="0">
                <a:latin typeface="Andalus" pitchFamily="18" charset="-78"/>
                <a:cs typeface="Andalus" pitchFamily="18" charset="-78"/>
              </a:rPr>
            </a:br>
            <a:r>
              <a:rPr lang="en-US" sz="8600" dirty="0">
                <a:latin typeface="Andalus" pitchFamily="18" charset="-78"/>
                <a:cs typeface="Andalus" pitchFamily="18" charset="-78"/>
              </a:rPr>
              <a:t>4. The patient looks at the </a:t>
            </a:r>
            <a:r>
              <a:rPr lang="en-US" sz="8600" dirty="0" err="1">
                <a:latin typeface="Andalus" pitchFamily="18" charset="-78"/>
                <a:cs typeface="Andalus" pitchFamily="18" charset="-78"/>
              </a:rPr>
              <a:t>raqui</a:t>
            </a:r>
            <a:r>
              <a:rPr lang="en-US" sz="8600" dirty="0">
                <a:latin typeface="Andalus" pitchFamily="18" charset="-78"/>
                <a:cs typeface="Andalus" pitchFamily="18" charset="-78"/>
              </a:rPr>
              <a:t> “ The one who recites” ironically</a:t>
            </a:r>
            <a:br>
              <a:rPr lang="en-US" sz="8600" dirty="0">
                <a:latin typeface="Andalus" pitchFamily="18" charset="-78"/>
                <a:cs typeface="Andalus" pitchFamily="18" charset="-78"/>
              </a:rPr>
            </a:br>
            <a:r>
              <a:rPr lang="en-US" sz="8600" dirty="0">
                <a:latin typeface="Andalus" pitchFamily="18" charset="-78"/>
                <a:cs typeface="Andalus" pitchFamily="18" charset="-78"/>
              </a:rPr>
              <a:t>5. The patient might laugh without his will</a:t>
            </a:r>
            <a:br>
              <a:rPr lang="en-US" sz="8600" dirty="0">
                <a:latin typeface="Andalus" pitchFamily="18" charset="-78"/>
                <a:cs typeface="Andalus" pitchFamily="18" charset="-78"/>
              </a:rPr>
            </a:br>
            <a:r>
              <a:rPr lang="en-US" sz="8600" dirty="0">
                <a:latin typeface="Andalus" pitchFamily="18" charset="-78"/>
                <a:cs typeface="Andalus" pitchFamily="18" charset="-78"/>
              </a:rPr>
              <a:t>6. some patient shiver or shake</a:t>
            </a:r>
            <a:br>
              <a:rPr lang="en-US" sz="8600" dirty="0">
                <a:latin typeface="Andalus" pitchFamily="18" charset="-78"/>
                <a:cs typeface="Andalus" pitchFamily="18" charset="-78"/>
              </a:rPr>
            </a:br>
            <a:r>
              <a:rPr lang="en-US" sz="7000" dirty="0">
                <a:latin typeface="Andalus" pitchFamily="18" charset="-78"/>
                <a:cs typeface="Andalus" pitchFamily="18" charset="-78"/>
              </a:rPr>
              <a:t/>
            </a:r>
            <a:br>
              <a:rPr lang="en-US" sz="7000" dirty="0">
                <a:latin typeface="Andalus" pitchFamily="18" charset="-78"/>
                <a:cs typeface="Andalus" pitchFamily="18" charset="-78"/>
              </a:rPr>
            </a:br>
            <a:r>
              <a:rPr lang="en-US" sz="5900" dirty="0">
                <a:latin typeface="Andalus" pitchFamily="18" charset="-78"/>
                <a:cs typeface="Andalus" pitchFamily="18" charset="-78"/>
              </a:rPr>
              <a:t/>
            </a:r>
            <a:br>
              <a:rPr lang="en-US" sz="5900" dirty="0">
                <a:latin typeface="Andalus" pitchFamily="18" charset="-78"/>
                <a:cs typeface="Andalus" pitchFamily="18" charset="-78"/>
              </a:rPr>
            </a:br>
            <a:endParaRPr lang="ar-SA" sz="5900" dirty="0"/>
          </a:p>
        </p:txBody>
      </p:sp>
    </p:spTree>
    <p:extLst>
      <p:ext uri="{BB962C8B-B14F-4D97-AF65-F5344CB8AC3E}">
        <p14:creationId xmlns:p14="http://schemas.microsoft.com/office/powerpoint/2010/main" val="26232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143000"/>
          </a:xfrm>
        </p:spPr>
        <p:txBody>
          <a:bodyPr/>
          <a:lstStyle/>
          <a:p>
            <a:r>
              <a:rPr lang="en-US" dirty="0">
                <a:solidFill>
                  <a:prstClr val="black"/>
                </a:solidFill>
              </a:rPr>
              <a:t>Cure from </a:t>
            </a:r>
            <a:r>
              <a:rPr lang="en-US" dirty="0" err="1">
                <a:solidFill>
                  <a:srgbClr val="C00000"/>
                </a:solidFill>
              </a:rPr>
              <a:t>Sihr</a:t>
            </a:r>
            <a:endParaRPr lang="ar-SA" dirty="0"/>
          </a:p>
        </p:txBody>
      </p:sp>
      <p:sp>
        <p:nvSpPr>
          <p:cNvPr id="3" name="عنصر نائب للمحتوى 2"/>
          <p:cNvSpPr>
            <a:spLocks noGrp="1"/>
          </p:cNvSpPr>
          <p:nvPr>
            <p:ph idx="1"/>
          </p:nvPr>
        </p:nvSpPr>
        <p:spPr>
          <a:xfrm>
            <a:off x="107504" y="1196752"/>
            <a:ext cx="8856984" cy="5544616"/>
          </a:xfrm>
        </p:spPr>
        <p:txBody>
          <a:bodyPr>
            <a:normAutofit fontScale="77500" lnSpcReduction="20000"/>
          </a:bodyPr>
          <a:lstStyle/>
          <a:p>
            <a:pPr marL="0" indent="0" algn="ctr" rtl="0">
              <a:buNone/>
            </a:pPr>
            <a:r>
              <a:rPr lang="en-US" sz="4500" dirty="0" smtClean="0">
                <a:solidFill>
                  <a:schemeClr val="accent1">
                    <a:lumMod val="75000"/>
                  </a:schemeClr>
                </a:solidFill>
              </a:rPr>
              <a:t>We try to find the </a:t>
            </a:r>
            <a:r>
              <a:rPr lang="en-US" sz="4500" dirty="0" err="1" smtClean="0">
                <a:solidFill>
                  <a:schemeClr val="accent1">
                    <a:lumMod val="75000"/>
                  </a:schemeClr>
                </a:solidFill>
              </a:rPr>
              <a:t>sihr</a:t>
            </a:r>
            <a:r>
              <a:rPr lang="en-US" sz="4500" dirty="0" smtClean="0">
                <a:solidFill>
                  <a:schemeClr val="accent1">
                    <a:lumMod val="75000"/>
                  </a:schemeClr>
                </a:solidFill>
              </a:rPr>
              <a:t> </a:t>
            </a:r>
          </a:p>
          <a:p>
            <a:pPr marL="0" indent="0" algn="l" rtl="0">
              <a:buAutoNum type="arabicPeriod"/>
            </a:pPr>
            <a:r>
              <a:rPr lang="en-US" sz="3400" dirty="0" smtClean="0"/>
              <a:t>The </a:t>
            </a:r>
            <a:r>
              <a:rPr lang="en-US" sz="3400" dirty="0"/>
              <a:t>patient will have a vision which is a bounty from Allaah similarly to the Prophet </a:t>
            </a:r>
            <a:r>
              <a:rPr lang="en-US" sz="3400" dirty="0" smtClean="0"/>
              <a:t>who </a:t>
            </a:r>
            <a:r>
              <a:rPr lang="en-US" sz="3400" dirty="0"/>
              <a:t>had a vision in regards to the </a:t>
            </a:r>
            <a:r>
              <a:rPr lang="en-US" sz="3400" dirty="0" err="1" smtClean="0"/>
              <a:t>sihr</a:t>
            </a:r>
            <a:r>
              <a:rPr lang="en-US" sz="3400" dirty="0" smtClean="0"/>
              <a:t> </a:t>
            </a:r>
            <a:r>
              <a:rPr lang="en-US" sz="3400" dirty="0"/>
              <a:t>that was worked on his </a:t>
            </a:r>
            <a:r>
              <a:rPr lang="en-US" sz="3400" dirty="0" smtClean="0"/>
              <a:t>hair. </a:t>
            </a:r>
          </a:p>
          <a:p>
            <a:pPr marL="0" indent="0" algn="l" rtl="0">
              <a:buNone/>
            </a:pPr>
            <a:r>
              <a:rPr lang="en-US" sz="3400" dirty="0" smtClean="0"/>
              <a:t>2</a:t>
            </a:r>
            <a:r>
              <a:rPr lang="en-US" sz="3400" dirty="0"/>
              <a:t>. When the magic is associated with devil’s touch then the </a:t>
            </a:r>
            <a:r>
              <a:rPr lang="en-US" sz="3400" dirty="0" smtClean="0"/>
              <a:t> jinn </a:t>
            </a:r>
            <a:r>
              <a:rPr lang="en-US" sz="3400" dirty="0"/>
              <a:t>might indicate where the magic is hidden.</a:t>
            </a:r>
            <a:br>
              <a:rPr lang="en-US" sz="3400" dirty="0"/>
            </a:br>
            <a:r>
              <a:rPr lang="en-US" sz="3400" dirty="0"/>
              <a:t>3. The patient could have a feeling </a:t>
            </a:r>
            <a:r>
              <a:rPr lang="en-US" sz="3400" dirty="0" smtClean="0"/>
              <a:t>“ </a:t>
            </a:r>
            <a:r>
              <a:rPr lang="en-US" sz="3400" dirty="0" err="1" smtClean="0"/>
              <a:t>basseerah</a:t>
            </a:r>
            <a:r>
              <a:rPr lang="en-US" sz="3400" dirty="0" smtClean="0"/>
              <a:t> ” </a:t>
            </a:r>
            <a:r>
              <a:rPr lang="en-US" sz="3400" dirty="0"/>
              <a:t>or a guess to where the </a:t>
            </a:r>
            <a:r>
              <a:rPr lang="en-US" sz="3400" dirty="0" smtClean="0"/>
              <a:t>black magic  </a:t>
            </a:r>
            <a:r>
              <a:rPr lang="en-US" sz="3400" dirty="0"/>
              <a:t>is.</a:t>
            </a:r>
            <a:br>
              <a:rPr lang="en-US" sz="3400" dirty="0"/>
            </a:br>
            <a:r>
              <a:rPr lang="en-US" sz="3400" dirty="0" smtClean="0"/>
              <a:t> </a:t>
            </a:r>
          </a:p>
          <a:p>
            <a:pPr marL="0" indent="0" algn="l" rtl="0">
              <a:buNone/>
            </a:pPr>
            <a:r>
              <a:rPr lang="en-US" sz="3400" dirty="0" smtClean="0">
                <a:solidFill>
                  <a:srgbClr val="FF0000"/>
                </a:solidFill>
              </a:rPr>
              <a:t>If we find it:</a:t>
            </a:r>
          </a:p>
          <a:p>
            <a:pPr algn="l" rtl="0">
              <a:buFontTx/>
              <a:buChar char="-"/>
            </a:pPr>
            <a:r>
              <a:rPr lang="en-US" sz="3400" dirty="0" smtClean="0"/>
              <a:t>We read </a:t>
            </a:r>
            <a:r>
              <a:rPr lang="ar-SA" sz="3400" dirty="0" smtClean="0"/>
              <a:t>آية الكرسي </a:t>
            </a:r>
            <a:r>
              <a:rPr lang="en-US" sz="3400" dirty="0" smtClean="0"/>
              <a:t> and</a:t>
            </a:r>
            <a:r>
              <a:rPr lang="ar-SA" sz="3400" dirty="0"/>
              <a:t>إخلاص</a:t>
            </a:r>
            <a:r>
              <a:rPr lang="en-US" sz="3400" dirty="0" smtClean="0">
                <a:solidFill>
                  <a:prstClr val="black"/>
                </a:solidFill>
              </a:rPr>
              <a:t> </a:t>
            </a:r>
            <a:r>
              <a:rPr lang="en-US" sz="3400" dirty="0">
                <a:solidFill>
                  <a:prstClr val="black"/>
                </a:solidFill>
              </a:rPr>
              <a:t>and</a:t>
            </a:r>
            <a:r>
              <a:rPr lang="ar-SA" sz="3400" dirty="0" smtClean="0"/>
              <a:t> المعوذتان</a:t>
            </a:r>
            <a:endParaRPr lang="en-US" sz="3400" dirty="0" smtClean="0"/>
          </a:p>
          <a:p>
            <a:pPr algn="l" rtl="0">
              <a:buFontTx/>
              <a:buChar char="-"/>
            </a:pPr>
            <a:r>
              <a:rPr lang="en-US" sz="3400" dirty="0" smtClean="0"/>
              <a:t>We remove the knots</a:t>
            </a:r>
          </a:p>
          <a:p>
            <a:pPr algn="l" rtl="0">
              <a:buFontTx/>
              <a:buChar char="-"/>
            </a:pPr>
            <a:r>
              <a:rPr lang="en-US" sz="3400" dirty="0" smtClean="0"/>
              <a:t>If </a:t>
            </a:r>
            <a:r>
              <a:rPr lang="en-US" sz="3400" dirty="0" err="1" smtClean="0"/>
              <a:t>Sihr</a:t>
            </a:r>
            <a:r>
              <a:rPr lang="en-US" sz="3400" dirty="0" smtClean="0"/>
              <a:t> is written we put in water </a:t>
            </a:r>
            <a:r>
              <a:rPr lang="en-US" sz="3400" dirty="0"/>
              <a:t>with </a:t>
            </a:r>
            <a:r>
              <a:rPr lang="en-US" sz="3400" dirty="0" err="1"/>
              <a:t>Qur’aan</a:t>
            </a:r>
            <a:r>
              <a:rPr lang="en-US" sz="3400" dirty="0"/>
              <a:t> read on to </a:t>
            </a:r>
            <a:r>
              <a:rPr lang="en-US" sz="3400" dirty="0" smtClean="0"/>
              <a:t>remove the writing then put it under the sand</a:t>
            </a:r>
          </a:p>
          <a:p>
            <a:pPr algn="l" rtl="0">
              <a:buFontTx/>
              <a:buChar char="-"/>
            </a:pPr>
            <a:r>
              <a:rPr lang="en-US" sz="3400" dirty="0" smtClean="0"/>
              <a:t>To pour water with </a:t>
            </a:r>
            <a:r>
              <a:rPr lang="en-US" sz="3400" dirty="0" err="1" smtClean="0"/>
              <a:t>Qur’aan</a:t>
            </a:r>
            <a:r>
              <a:rPr lang="en-US" sz="3400" dirty="0" smtClean="0"/>
              <a:t> read on over the floor</a:t>
            </a:r>
          </a:p>
          <a:p>
            <a:pPr algn="l" rtl="0">
              <a:buFontTx/>
              <a:buChar char="-"/>
            </a:pPr>
            <a:endParaRPr lang="en-US" sz="3400" dirty="0"/>
          </a:p>
          <a:p>
            <a:pPr algn="l" rtl="0">
              <a:buFontTx/>
              <a:buChar char="-"/>
            </a:pPr>
            <a:endParaRPr lang="ar-SA" sz="3400" dirty="0"/>
          </a:p>
        </p:txBody>
      </p:sp>
    </p:spTree>
    <p:extLst>
      <p:ext uri="{BB962C8B-B14F-4D97-AF65-F5344CB8AC3E}">
        <p14:creationId xmlns:p14="http://schemas.microsoft.com/office/powerpoint/2010/main" val="18804024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4737"/>
            <a:ext cx="8229600" cy="1143000"/>
          </a:xfrm>
        </p:spPr>
        <p:txBody>
          <a:bodyPr/>
          <a:lstStyle/>
          <a:p>
            <a:r>
              <a:rPr lang="en-US" dirty="0" smtClean="0"/>
              <a:t> Cure of Possession of jinn</a:t>
            </a:r>
            <a:endParaRPr lang="ar-SA" dirty="0"/>
          </a:p>
        </p:txBody>
      </p:sp>
      <p:sp>
        <p:nvSpPr>
          <p:cNvPr id="3" name="عنصر نائب للمحتوى 2"/>
          <p:cNvSpPr>
            <a:spLocks noGrp="1"/>
          </p:cNvSpPr>
          <p:nvPr>
            <p:ph idx="1"/>
          </p:nvPr>
        </p:nvSpPr>
        <p:spPr>
          <a:xfrm>
            <a:off x="107504" y="1124744"/>
            <a:ext cx="8928992" cy="5832648"/>
          </a:xfrm>
        </p:spPr>
        <p:txBody>
          <a:bodyPr>
            <a:noAutofit/>
          </a:bodyPr>
          <a:lstStyle/>
          <a:p>
            <a:pPr marL="0" indent="0" algn="l" rtl="0">
              <a:buNone/>
            </a:pPr>
            <a:r>
              <a:rPr lang="en-US" sz="2800" b="1" dirty="0" smtClean="0">
                <a:solidFill>
                  <a:schemeClr val="accent1">
                    <a:lumMod val="75000"/>
                  </a:schemeClr>
                </a:solidFill>
              </a:rPr>
              <a:t>1- Cursing him:</a:t>
            </a:r>
          </a:p>
          <a:p>
            <a:pPr marL="0" indent="0" algn="l" rtl="0">
              <a:buNone/>
            </a:pPr>
            <a:r>
              <a:rPr lang="en-US" sz="2800" dirty="0" smtClean="0"/>
              <a:t> He </a:t>
            </a:r>
            <a:r>
              <a:rPr lang="en-US" sz="2800" dirty="0"/>
              <a:t>said, "That was the enemy of Allaah, </a:t>
            </a:r>
            <a:r>
              <a:rPr lang="en-US" sz="2800" dirty="0" err="1"/>
              <a:t>Iblees</a:t>
            </a:r>
            <a:r>
              <a:rPr lang="en-US" sz="2800" dirty="0"/>
              <a:t>.  He came with a flame of fire and tried to throw it in my face.  I said, </a:t>
            </a:r>
            <a:r>
              <a:rPr lang="en-US" sz="2800" dirty="0" smtClean="0"/>
              <a:t> </a:t>
            </a:r>
            <a:r>
              <a:rPr lang="en-US" sz="2800" dirty="0" smtClean="0">
                <a:solidFill>
                  <a:srgbClr val="C00000"/>
                </a:solidFill>
              </a:rPr>
              <a:t>"</a:t>
            </a:r>
            <a:r>
              <a:rPr lang="en-US" sz="2800" dirty="0">
                <a:solidFill>
                  <a:srgbClr val="C00000"/>
                </a:solidFill>
              </a:rPr>
              <a:t>I seek refuge in Allah from you" three times and  </a:t>
            </a:r>
            <a:r>
              <a:rPr lang="en-US" sz="2800" dirty="0" smtClean="0">
                <a:solidFill>
                  <a:srgbClr val="C00000"/>
                </a:solidFill>
              </a:rPr>
              <a:t>said "I </a:t>
            </a:r>
            <a:r>
              <a:rPr lang="en-US" sz="2800" dirty="0">
                <a:solidFill>
                  <a:srgbClr val="C00000"/>
                </a:solidFill>
              </a:rPr>
              <a:t>curse you with the complete curse of </a:t>
            </a:r>
            <a:r>
              <a:rPr lang="en-US" sz="2800" dirty="0" smtClean="0">
                <a:solidFill>
                  <a:srgbClr val="C00000"/>
                </a:solidFill>
              </a:rPr>
              <a:t>Allaah“</a:t>
            </a:r>
          </a:p>
          <a:p>
            <a:pPr marL="0" indent="0" algn="l" rtl="0">
              <a:buNone/>
            </a:pPr>
            <a:r>
              <a:rPr lang="en-US" sz="2800" b="1" dirty="0" smtClean="0">
                <a:solidFill>
                  <a:schemeClr val="accent1">
                    <a:lumMod val="75000"/>
                  </a:schemeClr>
                </a:solidFill>
              </a:rPr>
              <a:t>2- Explaining to jinn the sin they do</a:t>
            </a:r>
          </a:p>
        </p:txBody>
      </p:sp>
    </p:spTree>
    <p:extLst>
      <p:ext uri="{BB962C8B-B14F-4D97-AF65-F5344CB8AC3E}">
        <p14:creationId xmlns:p14="http://schemas.microsoft.com/office/powerpoint/2010/main" val="26268643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16632"/>
            <a:ext cx="8661648" cy="6840760"/>
          </a:xfrm>
        </p:spPr>
        <p:txBody>
          <a:bodyPr>
            <a:normAutofit fontScale="70000" lnSpcReduction="20000"/>
          </a:bodyPr>
          <a:lstStyle/>
          <a:p>
            <a:pPr marL="0" indent="0" algn="l" rtl="0">
              <a:buNone/>
            </a:pPr>
            <a:r>
              <a:rPr lang="en-US" sz="4000" b="1" dirty="0">
                <a:solidFill>
                  <a:schemeClr val="accent1">
                    <a:lumMod val="75000"/>
                  </a:schemeClr>
                </a:solidFill>
              </a:rPr>
              <a:t>3- Commanding the jinn to get out </a:t>
            </a:r>
          </a:p>
          <a:p>
            <a:pPr marL="0" indent="0" algn="l" rtl="0">
              <a:buNone/>
            </a:pPr>
            <a:r>
              <a:rPr lang="en-US" sz="4000" dirty="0" err="1"/>
              <a:t>Ya’la</a:t>
            </a:r>
            <a:r>
              <a:rPr lang="en-US" sz="4000" dirty="0"/>
              <a:t> </a:t>
            </a:r>
            <a:r>
              <a:rPr lang="en-US" sz="4000" dirty="0" err="1"/>
              <a:t>ibn</a:t>
            </a:r>
            <a:r>
              <a:rPr lang="en-US" sz="4000" dirty="0"/>
              <a:t> </a:t>
            </a:r>
            <a:r>
              <a:rPr lang="en-US" sz="4000" dirty="0" err="1"/>
              <a:t>Murrah</a:t>
            </a:r>
            <a:r>
              <a:rPr lang="en-US" sz="4000" dirty="0"/>
              <a:t> that he said, I went with </a:t>
            </a:r>
            <a:r>
              <a:rPr lang="en-US" sz="4000"/>
              <a:t>the </a:t>
            </a:r>
            <a:r>
              <a:rPr lang="en-US" sz="4000" smtClean="0"/>
              <a:t>Prophet </a:t>
            </a:r>
            <a:r>
              <a:rPr lang="en-US" sz="4000" dirty="0"/>
              <a:t>on a journey. When we had covered a little distance we passed by a woman who was sitting down with a child. She said, </a:t>
            </a:r>
            <a:r>
              <a:rPr lang="en-US" sz="4000" b="1" dirty="0">
                <a:solidFill>
                  <a:schemeClr val="accent1">
                    <a:lumMod val="75000"/>
                  </a:schemeClr>
                </a:solidFill>
              </a:rPr>
              <a:t>‘O’ Messenger of Allah , this child has been inflicted with a calamity and we have been inflicted because of him. I cannot count the amount of fits he has during a single day.’ </a:t>
            </a:r>
            <a:r>
              <a:rPr lang="en-US" sz="4000" dirty="0"/>
              <a:t/>
            </a:r>
            <a:br>
              <a:rPr lang="en-US" sz="4000" dirty="0"/>
            </a:br>
            <a:r>
              <a:rPr lang="en-US" sz="4000" dirty="0"/>
              <a:t>The Prophet said, </a:t>
            </a:r>
            <a:r>
              <a:rPr lang="en-US" sz="4000" b="1" dirty="0">
                <a:solidFill>
                  <a:srgbClr val="C00000"/>
                </a:solidFill>
              </a:rPr>
              <a:t>‘Bring him to me.’</a:t>
            </a:r>
            <a:r>
              <a:rPr lang="en-US" sz="4000" b="1" dirty="0"/>
              <a:t> </a:t>
            </a:r>
            <a:r>
              <a:rPr lang="en-US" sz="4000" dirty="0"/>
              <a:t>The woman lifted the child towards him and placed the child between the Prophet and the saddle. </a:t>
            </a:r>
            <a:br>
              <a:rPr lang="en-US" sz="4000" dirty="0"/>
            </a:br>
            <a:r>
              <a:rPr lang="en-US" sz="4000" dirty="0"/>
              <a:t>They lifted him up and the Holy Prophet spat at him three times. </a:t>
            </a:r>
            <a:br>
              <a:rPr lang="en-US" sz="4000" dirty="0"/>
            </a:br>
            <a:r>
              <a:rPr lang="en-US" sz="4000" dirty="0"/>
              <a:t>Then he said, </a:t>
            </a:r>
            <a:r>
              <a:rPr lang="en-US" sz="4000" b="1" dirty="0">
                <a:solidFill>
                  <a:srgbClr val="C00000"/>
                </a:solidFill>
              </a:rPr>
              <a:t>‘In the name of Allah. I am his servant. Come out O’ enemy of Allah.’</a:t>
            </a:r>
          </a:p>
          <a:p>
            <a:pPr marL="0" indent="0" algn="l" rtl="0">
              <a:buNone/>
            </a:pPr>
            <a:r>
              <a:rPr lang="en-US" sz="4000" b="1" dirty="0">
                <a:solidFill>
                  <a:srgbClr val="C00000"/>
                </a:solidFill>
              </a:rPr>
              <a:t> </a:t>
            </a:r>
            <a:endParaRPr lang="en-US" sz="4000" b="1" dirty="0" smtClean="0">
              <a:solidFill>
                <a:srgbClr val="C00000"/>
              </a:solidFill>
            </a:endParaRPr>
          </a:p>
          <a:p>
            <a:pPr marL="0" indent="0" algn="l" rtl="0">
              <a:buNone/>
            </a:pPr>
            <a:r>
              <a:rPr lang="en-US" sz="4000" b="1" dirty="0" smtClean="0">
                <a:solidFill>
                  <a:srgbClr val="C00000"/>
                </a:solidFill>
              </a:rPr>
              <a:t>- </a:t>
            </a:r>
            <a:r>
              <a:rPr lang="en-US" sz="4000" b="1" dirty="0" err="1">
                <a:solidFill>
                  <a:srgbClr val="C00000"/>
                </a:solidFill>
              </a:rPr>
              <a:t>Imaam</a:t>
            </a:r>
            <a:r>
              <a:rPr lang="en-US" sz="4000" b="1" dirty="0">
                <a:solidFill>
                  <a:srgbClr val="C00000"/>
                </a:solidFill>
              </a:rPr>
              <a:t> Ahmad </a:t>
            </a:r>
            <a:r>
              <a:rPr lang="en-US" sz="4000" b="1" dirty="0" smtClean="0">
                <a:solidFill>
                  <a:srgbClr val="C00000"/>
                </a:solidFill>
              </a:rPr>
              <a:t>commanded </a:t>
            </a:r>
            <a:r>
              <a:rPr lang="en-US" sz="4000" b="1" dirty="0">
                <a:solidFill>
                  <a:srgbClr val="C00000"/>
                </a:solidFill>
              </a:rPr>
              <a:t>the jinn to leave the body and he </a:t>
            </a:r>
            <a:r>
              <a:rPr lang="en-US" sz="4000" b="1" dirty="0" smtClean="0">
                <a:solidFill>
                  <a:srgbClr val="C00000"/>
                </a:solidFill>
              </a:rPr>
              <a:t>did.</a:t>
            </a:r>
            <a:endParaRPr lang="ar-SA" sz="4000" b="1" dirty="0">
              <a:solidFill>
                <a:srgbClr val="C00000"/>
              </a:solidFill>
            </a:endParaRPr>
          </a:p>
          <a:p>
            <a:pPr marL="0" indent="0" algn="l" rtl="0">
              <a:buNone/>
            </a:pPr>
            <a:endParaRPr lang="ar-SA" dirty="0"/>
          </a:p>
          <a:p>
            <a:pPr marL="0" indent="0" algn="l">
              <a:buNone/>
            </a:pPr>
            <a:endParaRPr lang="ar-SA" dirty="0"/>
          </a:p>
        </p:txBody>
      </p:sp>
    </p:spTree>
    <p:extLst>
      <p:ext uri="{BB962C8B-B14F-4D97-AF65-F5344CB8AC3E}">
        <p14:creationId xmlns:p14="http://schemas.microsoft.com/office/powerpoint/2010/main" val="6249502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9144000" cy="6453336"/>
          </a:xfrm>
        </p:spPr>
        <p:txBody>
          <a:bodyPr>
            <a:noAutofit/>
          </a:bodyPr>
          <a:lstStyle/>
          <a:p>
            <a:pPr marL="0" indent="0" algn="l">
              <a:buNone/>
            </a:pPr>
            <a:r>
              <a:rPr lang="en-US" sz="2800" b="1" dirty="0" smtClean="0">
                <a:solidFill>
                  <a:schemeClr val="accent1">
                    <a:lumMod val="75000"/>
                  </a:schemeClr>
                </a:solidFill>
              </a:rPr>
              <a:t>4- beating the jinn</a:t>
            </a:r>
          </a:p>
          <a:p>
            <a:pPr marL="0" indent="0" algn="l">
              <a:buNone/>
            </a:pPr>
            <a:r>
              <a:rPr lang="en-US" sz="2800" dirty="0" smtClean="0"/>
              <a:t>If the person lose conscious </a:t>
            </a:r>
            <a:r>
              <a:rPr lang="en-US" sz="2800" dirty="0" err="1" smtClean="0"/>
              <a:t>Raqui</a:t>
            </a:r>
            <a:r>
              <a:rPr lang="en-US" sz="2800" dirty="0" smtClean="0"/>
              <a:t> might beat him, in that case the he does not feel any pain, all pain is on jinn</a:t>
            </a:r>
          </a:p>
          <a:p>
            <a:pPr marL="0" indent="0" algn="l">
              <a:buNone/>
            </a:pPr>
            <a:r>
              <a:rPr lang="en-US" sz="2800" b="1" dirty="0" smtClean="0">
                <a:solidFill>
                  <a:schemeClr val="accent1">
                    <a:lumMod val="75000"/>
                  </a:schemeClr>
                </a:solidFill>
              </a:rPr>
              <a:t>5- Utilization </a:t>
            </a:r>
            <a:r>
              <a:rPr lang="en-US" sz="2800" b="1" dirty="0">
                <a:solidFill>
                  <a:schemeClr val="accent1">
                    <a:lumMod val="75000"/>
                  </a:schemeClr>
                </a:solidFill>
              </a:rPr>
              <a:t>of </a:t>
            </a:r>
            <a:r>
              <a:rPr lang="en-US" sz="2800" b="1" dirty="0" smtClean="0">
                <a:solidFill>
                  <a:schemeClr val="accent1">
                    <a:lumMod val="75000"/>
                  </a:schemeClr>
                </a:solidFill>
              </a:rPr>
              <a:t>laxatives, vomiting:</a:t>
            </a:r>
            <a:r>
              <a:rPr lang="en-US" sz="2800" b="1" dirty="0">
                <a:solidFill>
                  <a:schemeClr val="accent1">
                    <a:lumMod val="75000"/>
                  </a:schemeClr>
                </a:solidFill>
              </a:rPr>
              <a:t/>
            </a:r>
            <a:br>
              <a:rPr lang="en-US" sz="2800" b="1" dirty="0">
                <a:solidFill>
                  <a:schemeClr val="accent1">
                    <a:lumMod val="75000"/>
                  </a:schemeClr>
                </a:solidFill>
              </a:rPr>
            </a:br>
            <a:r>
              <a:rPr lang="en-US" sz="2800" dirty="0"/>
              <a:t>To use any herb that is laxative mixed with some water that was read upon during </a:t>
            </a:r>
            <a:r>
              <a:rPr lang="en-US" sz="2800" dirty="0" err="1"/>
              <a:t>ruqiah</a:t>
            </a:r>
            <a:r>
              <a:rPr lang="en-US" sz="2800" dirty="0"/>
              <a:t>. </a:t>
            </a:r>
            <a:endParaRPr lang="en-US" sz="2800" dirty="0" smtClean="0"/>
          </a:p>
          <a:p>
            <a:pPr marL="0" indent="0" algn="l">
              <a:buNone/>
            </a:pPr>
            <a:r>
              <a:rPr lang="en-US" sz="2800" b="1" dirty="0">
                <a:solidFill>
                  <a:schemeClr val="accent1">
                    <a:lumMod val="75000"/>
                  </a:schemeClr>
                </a:solidFill>
              </a:rPr>
              <a:t>6</a:t>
            </a:r>
            <a:r>
              <a:rPr lang="en-US" sz="2800" b="1" dirty="0" smtClean="0">
                <a:solidFill>
                  <a:schemeClr val="accent1">
                    <a:lumMod val="75000"/>
                  </a:schemeClr>
                </a:solidFill>
              </a:rPr>
              <a:t> </a:t>
            </a:r>
            <a:r>
              <a:rPr lang="en-US" sz="2800" b="1" dirty="0">
                <a:solidFill>
                  <a:schemeClr val="accent1">
                    <a:lumMod val="75000"/>
                  </a:schemeClr>
                </a:solidFill>
              </a:rPr>
              <a:t>– </a:t>
            </a:r>
            <a:r>
              <a:rPr lang="en-US" sz="2800" b="1" dirty="0" smtClean="0">
                <a:solidFill>
                  <a:schemeClr val="accent1">
                    <a:lumMod val="75000"/>
                  </a:schemeClr>
                </a:solidFill>
              </a:rPr>
              <a:t>Cupping</a:t>
            </a:r>
          </a:p>
          <a:p>
            <a:pPr marL="0" indent="0" algn="l">
              <a:buNone/>
            </a:pPr>
            <a:r>
              <a:rPr lang="en-US" sz="2800" dirty="0"/>
              <a:t>7 - Always keep </a:t>
            </a:r>
            <a:r>
              <a:rPr lang="en-US" sz="2800" b="1" dirty="0" err="1">
                <a:solidFill>
                  <a:schemeClr val="accent1">
                    <a:lumMod val="75000"/>
                  </a:schemeClr>
                </a:solidFill>
              </a:rPr>
              <a:t>woodhoo</a:t>
            </a:r>
            <a:r>
              <a:rPr lang="en-US" sz="2800" dirty="0"/>
              <a:t> as it helps a lot</a:t>
            </a:r>
            <a:r>
              <a:rPr lang="en-US" sz="2800" dirty="0" smtClean="0"/>
              <a:t>.</a:t>
            </a:r>
          </a:p>
          <a:p>
            <a:pPr marL="0" indent="0" algn="l">
              <a:buNone/>
            </a:pPr>
            <a:r>
              <a:rPr lang="en-US" sz="2800" dirty="0" smtClean="0"/>
              <a:t>8-</a:t>
            </a:r>
            <a:r>
              <a:rPr lang="en-US" sz="2800" b="1" dirty="0" smtClean="0"/>
              <a:t> </a:t>
            </a:r>
            <a:r>
              <a:rPr lang="en-US" sz="2800" dirty="0"/>
              <a:t>Eating</a:t>
            </a:r>
            <a:r>
              <a:rPr lang="en-US" sz="2800" b="1" dirty="0"/>
              <a:t> </a:t>
            </a:r>
            <a:r>
              <a:rPr lang="en-US" sz="2800" b="1" dirty="0" err="1">
                <a:solidFill>
                  <a:schemeClr val="accent1">
                    <a:lumMod val="75000"/>
                  </a:schemeClr>
                </a:solidFill>
              </a:rPr>
              <a:t>Ajwa</a:t>
            </a:r>
            <a:r>
              <a:rPr lang="en-US" sz="2800" b="1" dirty="0"/>
              <a:t> </a:t>
            </a:r>
            <a:r>
              <a:rPr lang="en-US" sz="2800" dirty="0"/>
              <a:t>dates</a:t>
            </a:r>
          </a:p>
          <a:p>
            <a:pPr marL="0" indent="0" algn="l" rtl="0">
              <a:buNone/>
            </a:pPr>
            <a:r>
              <a:rPr lang="en-US" sz="2800" b="1" dirty="0"/>
              <a:t>- </a:t>
            </a:r>
            <a:r>
              <a:rPr lang="en-US" sz="2800" b="1" dirty="0">
                <a:solidFill>
                  <a:srgbClr val="C00000"/>
                </a:solidFill>
              </a:rPr>
              <a:t>“He who eats seven </a:t>
            </a:r>
            <a:r>
              <a:rPr lang="en-US" sz="2800" b="1" dirty="0" err="1">
                <a:solidFill>
                  <a:srgbClr val="C00000"/>
                </a:solidFill>
              </a:rPr>
              <a:t>Ajwa</a:t>
            </a:r>
            <a:r>
              <a:rPr lang="en-US" sz="2800" b="1" dirty="0">
                <a:solidFill>
                  <a:srgbClr val="C00000"/>
                </a:solidFill>
              </a:rPr>
              <a:t> dates every morning, will not be affected by poison or magic on the day he eats them.” </a:t>
            </a:r>
            <a:r>
              <a:rPr lang="en-US" sz="2800" dirty="0">
                <a:solidFill>
                  <a:srgbClr val="C00000"/>
                </a:solidFill>
              </a:rPr>
              <a:t>al-</a:t>
            </a:r>
            <a:r>
              <a:rPr lang="en-US" sz="2800" dirty="0" err="1">
                <a:solidFill>
                  <a:srgbClr val="C00000"/>
                </a:solidFill>
              </a:rPr>
              <a:t>Bukhari</a:t>
            </a:r>
            <a:r>
              <a:rPr lang="ar-SA" sz="2800" b="1" dirty="0">
                <a:solidFill>
                  <a:srgbClr val="C00000"/>
                </a:solidFill>
              </a:rPr>
              <a:t>.</a:t>
            </a:r>
            <a:endParaRPr lang="ar-SA" sz="2800" dirty="0"/>
          </a:p>
          <a:p>
            <a:pPr marL="0" indent="0" algn="l">
              <a:buNone/>
            </a:pPr>
            <a:r>
              <a:rPr lang="en-US" sz="2800" dirty="0"/>
              <a:t/>
            </a:r>
            <a:br>
              <a:rPr lang="en-US" sz="2800" dirty="0"/>
            </a:br>
            <a:r>
              <a:rPr lang="en-US" sz="2800" dirty="0"/>
              <a:t/>
            </a:r>
            <a:br>
              <a:rPr lang="en-US" sz="2800" dirty="0"/>
            </a:br>
            <a:r>
              <a:rPr lang="en-US" sz="2400" dirty="0" smtClean="0"/>
              <a:t> </a:t>
            </a:r>
            <a:endParaRPr lang="ar-SA" sz="2400" dirty="0"/>
          </a:p>
        </p:txBody>
      </p:sp>
    </p:spTree>
    <p:extLst>
      <p:ext uri="{BB962C8B-B14F-4D97-AF65-F5344CB8AC3E}">
        <p14:creationId xmlns:p14="http://schemas.microsoft.com/office/powerpoint/2010/main" val="54168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548680"/>
            <a:ext cx="8496944" cy="5832648"/>
          </a:xfrm>
        </p:spPr>
        <p:txBody>
          <a:bodyPr>
            <a:normAutofit fontScale="92500" lnSpcReduction="20000"/>
          </a:bodyPr>
          <a:lstStyle/>
          <a:p>
            <a:pPr marL="0" indent="0" algn="l" rtl="0">
              <a:buNone/>
            </a:pPr>
            <a:r>
              <a:rPr lang="en-US" dirty="0" smtClean="0"/>
              <a:t>C- Burning out houses</a:t>
            </a:r>
            <a:endParaRPr lang="en-US" dirty="0"/>
          </a:p>
          <a:p>
            <a:pPr marL="0" indent="0" algn="l" rtl="0">
              <a:buNone/>
            </a:pPr>
            <a:r>
              <a:rPr lang="en-US" dirty="0" smtClean="0"/>
              <a:t>”</a:t>
            </a:r>
            <a:r>
              <a:rPr lang="en-US" dirty="0" smtClean="0">
                <a:solidFill>
                  <a:srgbClr val="C00000"/>
                </a:solidFill>
              </a:rPr>
              <a:t>When you sleep at night, extinguish your lamps for Satan guides one like this (mouse) to one like this (lamp) and they burn your place down.” Abu </a:t>
            </a:r>
            <a:r>
              <a:rPr lang="en-US" dirty="0" err="1" smtClean="0">
                <a:solidFill>
                  <a:srgbClr val="C00000"/>
                </a:solidFill>
              </a:rPr>
              <a:t>Dawood</a:t>
            </a:r>
            <a:r>
              <a:rPr lang="en-US" dirty="0" smtClean="0">
                <a:solidFill>
                  <a:srgbClr val="C00000"/>
                </a:solidFill>
              </a:rPr>
              <a:t></a:t>
            </a:r>
          </a:p>
          <a:p>
            <a:pPr marL="0" indent="0" algn="l" rtl="0">
              <a:buNone/>
            </a:pPr>
            <a:r>
              <a:rPr lang="en-US" dirty="0"/>
              <a:t>d. Satan fights and plays with the human at the time of </a:t>
            </a:r>
            <a:r>
              <a:rPr lang="en-US" dirty="0" smtClean="0"/>
              <a:t>death</a:t>
            </a:r>
          </a:p>
          <a:p>
            <a:pPr marL="0" indent="0" algn="l" rtl="0">
              <a:buNone/>
            </a:pPr>
            <a:r>
              <a:rPr lang="en-US" dirty="0" smtClean="0">
                <a:solidFill>
                  <a:srgbClr val="C00000"/>
                </a:solidFill>
              </a:rPr>
              <a:t>“I seek refuge in You from the devil harming me at the time of my death”</a:t>
            </a:r>
          </a:p>
          <a:p>
            <a:pPr marL="0" indent="0" algn="l" rtl="0">
              <a:buNone/>
            </a:pPr>
            <a:r>
              <a:rPr lang="en-US" dirty="0" smtClean="0"/>
              <a:t>e- Harming the child at the time of its birth</a:t>
            </a:r>
          </a:p>
          <a:p>
            <a:pPr marL="0" indent="0" algn="l" rtl="0">
              <a:buNone/>
            </a:pPr>
            <a:r>
              <a:rPr lang="en-US" dirty="0" smtClean="0">
                <a:solidFill>
                  <a:srgbClr val="C00000"/>
                </a:solidFill>
              </a:rPr>
              <a:t>There is no one born among the offspring of Adam except that Satan touches it, so the child cries loudly at birth  of his touch except Mary and her child. (</a:t>
            </a:r>
            <a:r>
              <a:rPr lang="en-US" dirty="0" err="1" smtClean="0">
                <a:solidFill>
                  <a:srgbClr val="C00000"/>
                </a:solidFill>
              </a:rPr>
              <a:t>Bukhaary</a:t>
            </a:r>
            <a:r>
              <a:rPr lang="en-US" dirty="0" smtClean="0">
                <a:solidFill>
                  <a:srgbClr val="C00000"/>
                </a:solidFill>
              </a:rPr>
              <a:t>) </a:t>
            </a:r>
          </a:p>
          <a:p>
            <a:pPr marL="0" indent="0" algn="l" rtl="0">
              <a:buNone/>
            </a:pPr>
            <a:r>
              <a:rPr lang="en-US" dirty="0" smtClean="0"/>
              <a:t>Why?</a:t>
            </a:r>
            <a:endParaRPr lang="ar-SA" dirty="0"/>
          </a:p>
        </p:txBody>
      </p:sp>
    </p:spTree>
    <p:extLst>
      <p:ext uri="{BB962C8B-B14F-4D97-AF65-F5344CB8AC3E}">
        <p14:creationId xmlns:p14="http://schemas.microsoft.com/office/powerpoint/2010/main" val="22455763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620688"/>
            <a:ext cx="8856984" cy="5505475"/>
          </a:xfrm>
        </p:spPr>
        <p:txBody>
          <a:bodyPr>
            <a:normAutofit lnSpcReduction="10000"/>
          </a:bodyPr>
          <a:lstStyle/>
          <a:p>
            <a:pPr marL="0" indent="0" algn="l">
              <a:buNone/>
            </a:pPr>
            <a:r>
              <a:rPr lang="en-US" b="1" dirty="0" smtClean="0"/>
              <a:t>9- </a:t>
            </a:r>
            <a:r>
              <a:rPr lang="en-US" b="1" dirty="0">
                <a:solidFill>
                  <a:schemeClr val="accent1">
                    <a:lumMod val="75000"/>
                  </a:schemeClr>
                </a:solidFill>
              </a:rPr>
              <a:t>Writing some </a:t>
            </a:r>
            <a:r>
              <a:rPr lang="en-US" b="1" dirty="0" err="1">
                <a:solidFill>
                  <a:schemeClr val="accent1">
                    <a:lumMod val="75000"/>
                  </a:schemeClr>
                </a:solidFill>
              </a:rPr>
              <a:t>Qur'anic</a:t>
            </a:r>
            <a:r>
              <a:rPr lang="en-US" b="1" dirty="0">
                <a:solidFill>
                  <a:schemeClr val="accent1">
                    <a:lumMod val="75000"/>
                  </a:schemeClr>
                </a:solidFill>
              </a:rPr>
              <a:t> </a:t>
            </a:r>
            <a:r>
              <a:rPr lang="en-US" b="1" dirty="0"/>
              <a:t>verses on a piece of paper and putting this paper </a:t>
            </a:r>
            <a:r>
              <a:rPr lang="en-US" b="1" dirty="0">
                <a:solidFill>
                  <a:schemeClr val="accent1">
                    <a:lumMod val="75000"/>
                  </a:schemeClr>
                </a:solidFill>
              </a:rPr>
              <a:t>in some water </a:t>
            </a:r>
            <a:r>
              <a:rPr lang="en-US" b="1" dirty="0"/>
              <a:t>before giving that water to a sick person to drink </a:t>
            </a:r>
            <a:r>
              <a:rPr lang="en-US" dirty="0"/>
              <a:t> </a:t>
            </a:r>
          </a:p>
          <a:p>
            <a:pPr marL="0" indent="0" algn="l">
              <a:buNone/>
            </a:pPr>
            <a:r>
              <a:rPr lang="en-US" b="1" dirty="0" err="1"/>
              <a:t>Mujahid</a:t>
            </a:r>
            <a:r>
              <a:rPr lang="en-US" b="1" dirty="0"/>
              <a:t> said: 'The Qur'an can be written with saffron or ink then washed and given to a sick person to drink it'.</a:t>
            </a:r>
          </a:p>
          <a:p>
            <a:pPr marL="0" indent="0" algn="l">
              <a:buNone/>
            </a:pPr>
            <a:r>
              <a:rPr lang="en-US" b="1" dirty="0" err="1"/>
              <a:t>Ibn</a:t>
            </a:r>
            <a:r>
              <a:rPr lang="en-US" b="1" dirty="0"/>
              <a:t> Abbas ordered that some Qur'an be written and washed with some water and used as a treatment for a woman who had difficulties delivering</a:t>
            </a:r>
          </a:p>
          <a:p>
            <a:pPr marL="0" indent="0" algn="l">
              <a:buNone/>
            </a:pPr>
            <a:r>
              <a:rPr lang="en-US" b="1" dirty="0">
                <a:solidFill>
                  <a:srgbClr val="C00000"/>
                </a:solidFill>
              </a:rPr>
              <a:t>"</a:t>
            </a:r>
            <a:r>
              <a:rPr lang="en-US" b="1" dirty="0" err="1">
                <a:solidFill>
                  <a:srgbClr val="C00000"/>
                </a:solidFill>
              </a:rPr>
              <a:t>Zam</a:t>
            </a:r>
            <a:r>
              <a:rPr lang="en-US" b="1" dirty="0">
                <a:solidFill>
                  <a:srgbClr val="C00000"/>
                </a:solidFill>
              </a:rPr>
              <a:t> </a:t>
            </a:r>
            <a:r>
              <a:rPr lang="en-US" b="1" dirty="0" err="1">
                <a:solidFill>
                  <a:srgbClr val="C00000"/>
                </a:solidFill>
              </a:rPr>
              <a:t>Zam</a:t>
            </a:r>
            <a:r>
              <a:rPr lang="en-US" b="1" dirty="0">
                <a:solidFill>
                  <a:srgbClr val="C00000"/>
                </a:solidFill>
              </a:rPr>
              <a:t> water is for what it is drunk for</a:t>
            </a:r>
            <a:r>
              <a:rPr lang="en-US" b="1" dirty="0" smtClean="0">
                <a:solidFill>
                  <a:srgbClr val="C00000"/>
                </a:solidFill>
              </a:rPr>
              <a:t>".</a:t>
            </a:r>
            <a:endParaRPr lang="en-US" b="1" dirty="0"/>
          </a:p>
        </p:txBody>
      </p:sp>
    </p:spTree>
    <p:extLst>
      <p:ext uri="{BB962C8B-B14F-4D97-AF65-F5344CB8AC3E}">
        <p14:creationId xmlns:p14="http://schemas.microsoft.com/office/powerpoint/2010/main" val="23461992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smtClean="0"/>
              <a:t>10- </a:t>
            </a:r>
            <a:r>
              <a:rPr lang="en-US" dirty="0"/>
              <a:t>Reading and listening to </a:t>
            </a:r>
            <a:r>
              <a:rPr lang="en-US" b="1" dirty="0" err="1">
                <a:solidFill>
                  <a:schemeClr val="accent1">
                    <a:lumMod val="75000"/>
                  </a:schemeClr>
                </a:solidFill>
              </a:rPr>
              <a:t>Ruqiah</a:t>
            </a:r>
            <a:endParaRPr lang="ar-SA" dirty="0"/>
          </a:p>
        </p:txBody>
      </p:sp>
      <p:sp>
        <p:nvSpPr>
          <p:cNvPr id="3" name="عنصر نائب للمحتوى 2"/>
          <p:cNvSpPr>
            <a:spLocks noGrp="1"/>
          </p:cNvSpPr>
          <p:nvPr>
            <p:ph idx="1"/>
          </p:nvPr>
        </p:nvSpPr>
        <p:spPr>
          <a:xfrm>
            <a:off x="467544" y="1340768"/>
            <a:ext cx="8229600" cy="5257800"/>
          </a:xfrm>
        </p:spPr>
        <p:txBody>
          <a:bodyPr>
            <a:normAutofit fontScale="92500" lnSpcReduction="10000"/>
          </a:bodyPr>
          <a:lstStyle/>
          <a:p>
            <a:pPr marL="0" indent="0" algn="l" rtl="0">
              <a:buNone/>
            </a:pPr>
            <a:r>
              <a:rPr lang="en-US" sz="3000" dirty="0" err="1" smtClean="0"/>
              <a:t>Ruqiah</a:t>
            </a:r>
            <a:r>
              <a:rPr lang="en-US" sz="3000" dirty="0" smtClean="0"/>
              <a:t> is performing supplications, reciting </a:t>
            </a:r>
            <a:r>
              <a:rPr lang="en-US" sz="3000" dirty="0" err="1" smtClean="0"/>
              <a:t>Qur’aan</a:t>
            </a:r>
            <a:r>
              <a:rPr lang="en-US" sz="3000" dirty="0" smtClean="0"/>
              <a:t>, or by any good words and blowing in order to seek </a:t>
            </a:r>
            <a:r>
              <a:rPr lang="en-US" sz="3000" dirty="0" err="1" smtClean="0">
                <a:solidFill>
                  <a:srgbClr val="C00000"/>
                </a:solidFill>
              </a:rPr>
              <a:t>Allaah’s</a:t>
            </a:r>
            <a:r>
              <a:rPr lang="en-US" sz="3000" dirty="0" smtClean="0"/>
              <a:t> assistance and refuge in Him from </a:t>
            </a:r>
            <a:r>
              <a:rPr lang="en-US" sz="3000" dirty="0" smtClean="0">
                <a:solidFill>
                  <a:srgbClr val="C00000"/>
                </a:solidFill>
              </a:rPr>
              <a:t>any</a:t>
            </a:r>
            <a:r>
              <a:rPr lang="en-US" sz="3000" dirty="0" smtClean="0"/>
              <a:t> pain or sickness.</a:t>
            </a:r>
          </a:p>
          <a:p>
            <a:pPr marL="0" indent="0" algn="l" rtl="0">
              <a:buNone/>
            </a:pPr>
            <a:endParaRPr lang="en-US" sz="3000" dirty="0" smtClean="0"/>
          </a:p>
          <a:p>
            <a:pPr marL="0" indent="0" algn="l" rtl="0">
              <a:buNone/>
            </a:pPr>
            <a:r>
              <a:rPr lang="en-US" b="1" dirty="0">
                <a:solidFill>
                  <a:srgbClr val="C00000"/>
                </a:solidFill>
              </a:rPr>
              <a:t>“Present your incantations to me. There is no harm in incantations as long as there is no shirk in them</a:t>
            </a:r>
            <a:r>
              <a:rPr lang="en-US" b="1" dirty="0" smtClean="0">
                <a:solidFill>
                  <a:srgbClr val="C00000"/>
                </a:solidFill>
              </a:rPr>
              <a:t>”</a:t>
            </a:r>
          </a:p>
          <a:p>
            <a:pPr marL="0" indent="0" algn="l" rtl="0">
              <a:buNone/>
            </a:pPr>
            <a:r>
              <a:rPr lang="en-US" b="1" dirty="0" smtClean="0">
                <a:solidFill>
                  <a:srgbClr val="C00000"/>
                </a:solidFill>
              </a:rPr>
              <a:t>“whoever is able to assist his brother should do so”</a:t>
            </a:r>
          </a:p>
          <a:p>
            <a:pPr marL="0" indent="0" algn="l" rtl="0">
              <a:buNone/>
            </a:pPr>
            <a:r>
              <a:rPr lang="en-US" b="1" dirty="0" smtClean="0">
                <a:solidFill>
                  <a:srgbClr val="C00000"/>
                </a:solidFill>
              </a:rPr>
              <a:t>“ She is affected by the evil eye. Seek </a:t>
            </a:r>
            <a:r>
              <a:rPr lang="en-US" b="1" dirty="0" err="1" smtClean="0">
                <a:solidFill>
                  <a:srgbClr val="C00000"/>
                </a:solidFill>
              </a:rPr>
              <a:t>ruqyah</a:t>
            </a:r>
            <a:r>
              <a:rPr lang="en-US" b="1" dirty="0" smtClean="0">
                <a:solidFill>
                  <a:srgbClr val="C00000"/>
                </a:solidFill>
              </a:rPr>
              <a:t> for her”</a:t>
            </a:r>
            <a:endParaRPr lang="en-US" b="1" dirty="0">
              <a:solidFill>
                <a:srgbClr val="C00000"/>
              </a:solidFill>
            </a:endParaRPr>
          </a:p>
          <a:p>
            <a:pPr marL="0" indent="0" algn="l" rtl="0">
              <a:buNone/>
            </a:pPr>
            <a:endParaRPr lang="en-US" dirty="0" smtClean="0"/>
          </a:p>
          <a:p>
            <a:pPr marL="0" indent="0" algn="l" rtl="0">
              <a:buNone/>
            </a:pPr>
            <a:endParaRPr lang="en-US" dirty="0" smtClean="0"/>
          </a:p>
          <a:p>
            <a:pPr marL="0" indent="0" algn="l" rtl="0">
              <a:buNone/>
            </a:pPr>
            <a:endParaRPr lang="ar-SA" dirty="0"/>
          </a:p>
        </p:txBody>
      </p:sp>
    </p:spTree>
    <p:extLst>
      <p:ext uri="{BB962C8B-B14F-4D97-AF65-F5344CB8AC3E}">
        <p14:creationId xmlns:p14="http://schemas.microsoft.com/office/powerpoint/2010/main" val="953980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Examples of </a:t>
            </a:r>
            <a:r>
              <a:rPr lang="en-US" dirty="0" err="1" smtClean="0"/>
              <a:t>ruqyah</a:t>
            </a:r>
            <a:endParaRPr lang="ar-SA" dirty="0"/>
          </a:p>
        </p:txBody>
      </p:sp>
      <p:sp>
        <p:nvSpPr>
          <p:cNvPr id="3" name="عنصر نائب للمحتوى 2"/>
          <p:cNvSpPr>
            <a:spLocks noGrp="1"/>
          </p:cNvSpPr>
          <p:nvPr>
            <p:ph idx="1"/>
          </p:nvPr>
        </p:nvSpPr>
        <p:spPr/>
        <p:txBody>
          <a:bodyPr/>
          <a:lstStyle/>
          <a:p>
            <a:pPr marL="0" indent="0" algn="l" rtl="0">
              <a:buNone/>
            </a:pPr>
            <a:r>
              <a:rPr lang="en-US" dirty="0" smtClean="0"/>
              <a:t>1- Al- </a:t>
            </a:r>
            <a:r>
              <a:rPr lang="en-US" dirty="0" err="1" smtClean="0"/>
              <a:t>Fatihah</a:t>
            </a:r>
            <a:endParaRPr lang="en-US" dirty="0" smtClean="0"/>
          </a:p>
          <a:p>
            <a:pPr marL="0" indent="0" algn="l" rtl="0">
              <a:buNone/>
            </a:pPr>
            <a:r>
              <a:rPr lang="en-US" dirty="0" smtClean="0"/>
              <a:t>It is an excellent </a:t>
            </a:r>
            <a:r>
              <a:rPr lang="en-US" dirty="0" err="1" smtClean="0"/>
              <a:t>Ruqya</a:t>
            </a:r>
            <a:r>
              <a:rPr lang="en-US" dirty="0" smtClean="0"/>
              <a:t> as in the story of Abu </a:t>
            </a:r>
            <a:r>
              <a:rPr lang="en-US" dirty="0" err="1" smtClean="0"/>
              <a:t>Saeed</a:t>
            </a:r>
            <a:r>
              <a:rPr lang="en-US" dirty="0" smtClean="0"/>
              <a:t> when he read </a:t>
            </a:r>
            <a:r>
              <a:rPr lang="en-US" dirty="0" err="1" smtClean="0"/>
              <a:t>fatihah</a:t>
            </a:r>
            <a:r>
              <a:rPr lang="en-US" dirty="0" smtClean="0"/>
              <a:t> (7 times) to cure the leader of a tribe and Allaah cured him.</a:t>
            </a:r>
          </a:p>
          <a:p>
            <a:pPr marL="0" indent="0" algn="l" rtl="0">
              <a:buNone/>
            </a:pPr>
            <a:r>
              <a:rPr lang="en-US" dirty="0" smtClean="0"/>
              <a:t>Then the prophet said</a:t>
            </a:r>
            <a:r>
              <a:rPr lang="en-US" dirty="0" smtClean="0">
                <a:solidFill>
                  <a:srgbClr val="C00000"/>
                </a:solidFill>
              </a:rPr>
              <a:t>:” How did you know it was a </a:t>
            </a:r>
            <a:r>
              <a:rPr lang="en-US" dirty="0" err="1" smtClean="0">
                <a:solidFill>
                  <a:srgbClr val="C00000"/>
                </a:solidFill>
              </a:rPr>
              <a:t>ruqia</a:t>
            </a:r>
            <a:r>
              <a:rPr lang="en-US" dirty="0" smtClean="0">
                <a:solidFill>
                  <a:srgbClr val="C00000"/>
                </a:solidFill>
              </a:rPr>
              <a:t>?”</a:t>
            </a:r>
          </a:p>
          <a:p>
            <a:pPr marL="0" indent="0" algn="l" rtl="0">
              <a:buNone/>
            </a:pPr>
            <a:r>
              <a:rPr lang="en-US" dirty="0" err="1" smtClean="0"/>
              <a:t>Ibn</a:t>
            </a:r>
            <a:r>
              <a:rPr lang="en-US" dirty="0" smtClean="0"/>
              <a:t> Al </a:t>
            </a:r>
            <a:r>
              <a:rPr lang="en-US" dirty="0" err="1" smtClean="0"/>
              <a:t>Qayyyem</a:t>
            </a:r>
            <a:r>
              <a:rPr lang="en-US" dirty="0" smtClean="0"/>
              <a:t> used to read it a lot on </a:t>
            </a:r>
            <a:r>
              <a:rPr lang="en-US" dirty="0" err="1" smtClean="0"/>
              <a:t>Zamzam</a:t>
            </a:r>
            <a:r>
              <a:rPr lang="en-US" dirty="0" smtClean="0"/>
              <a:t> water and drink when he was sick</a:t>
            </a:r>
          </a:p>
          <a:p>
            <a:pPr marL="0" indent="0" algn="l" rtl="0">
              <a:buNone/>
            </a:pPr>
            <a:endParaRPr lang="ar-SA" dirty="0"/>
          </a:p>
        </p:txBody>
      </p:sp>
    </p:spTree>
    <p:extLst>
      <p:ext uri="{BB962C8B-B14F-4D97-AF65-F5344CB8AC3E}">
        <p14:creationId xmlns:p14="http://schemas.microsoft.com/office/powerpoint/2010/main" val="24859189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سورة البقرة</a:t>
            </a:r>
            <a:endParaRPr lang="ar-SA" dirty="0"/>
          </a:p>
        </p:txBody>
      </p:sp>
      <p:sp>
        <p:nvSpPr>
          <p:cNvPr id="3" name="عنصر نائب للمحتوى 2"/>
          <p:cNvSpPr>
            <a:spLocks noGrp="1"/>
          </p:cNvSpPr>
          <p:nvPr>
            <p:ph idx="1"/>
          </p:nvPr>
        </p:nvSpPr>
        <p:spPr>
          <a:xfrm>
            <a:off x="457200" y="1600200"/>
            <a:ext cx="8229600" cy="5069160"/>
          </a:xfrm>
        </p:spPr>
        <p:txBody>
          <a:bodyPr>
            <a:noAutofit/>
          </a:bodyPr>
          <a:lstStyle/>
          <a:p>
            <a:pPr marL="0" indent="0" algn="l" rtl="0">
              <a:buNone/>
            </a:pPr>
            <a:r>
              <a:rPr lang="en-US" sz="2800" b="1" dirty="0" smtClean="0">
                <a:solidFill>
                  <a:srgbClr val="C00000"/>
                </a:solidFill>
              </a:rPr>
              <a:t>“</a:t>
            </a:r>
            <a:r>
              <a:rPr lang="en-US" sz="2800" b="1" dirty="0">
                <a:solidFill>
                  <a:srgbClr val="C00000"/>
                </a:solidFill>
              </a:rPr>
              <a:t>Do not make your houses into graves, for the </a:t>
            </a:r>
            <a:r>
              <a:rPr lang="en-US" sz="2800" b="1" dirty="0" err="1">
                <a:solidFill>
                  <a:srgbClr val="C00000"/>
                </a:solidFill>
              </a:rPr>
              <a:t>Shaytaan</a:t>
            </a:r>
            <a:r>
              <a:rPr lang="en-US" sz="2800" b="1" dirty="0">
                <a:solidFill>
                  <a:srgbClr val="C00000"/>
                </a:solidFill>
              </a:rPr>
              <a:t> flees from a house in which </a:t>
            </a:r>
            <a:r>
              <a:rPr lang="en-US" sz="2800" b="1" dirty="0" err="1">
                <a:solidFill>
                  <a:srgbClr val="C00000"/>
                </a:solidFill>
              </a:rPr>
              <a:t>Soorat</a:t>
            </a:r>
            <a:r>
              <a:rPr lang="en-US" sz="2800" b="1" dirty="0">
                <a:solidFill>
                  <a:srgbClr val="C00000"/>
                </a:solidFill>
              </a:rPr>
              <a:t> al-</a:t>
            </a:r>
            <a:r>
              <a:rPr lang="en-US" sz="2800" b="1" dirty="0" err="1">
                <a:solidFill>
                  <a:srgbClr val="C00000"/>
                </a:solidFill>
              </a:rPr>
              <a:t>Baqarah</a:t>
            </a:r>
            <a:r>
              <a:rPr lang="en-US" sz="2800" b="1" dirty="0">
                <a:solidFill>
                  <a:srgbClr val="C00000"/>
                </a:solidFill>
              </a:rPr>
              <a:t> is recited.”</a:t>
            </a:r>
          </a:p>
          <a:p>
            <a:pPr marL="0" indent="0" algn="l" rtl="0">
              <a:buNone/>
            </a:pPr>
            <a:r>
              <a:rPr lang="en-US" sz="2800" b="1" dirty="0" smtClean="0">
                <a:solidFill>
                  <a:srgbClr val="C00000"/>
                </a:solidFill>
              </a:rPr>
              <a:t> </a:t>
            </a:r>
            <a:r>
              <a:rPr lang="en-US" sz="2800" b="1" dirty="0">
                <a:solidFill>
                  <a:srgbClr val="C00000"/>
                </a:solidFill>
              </a:rPr>
              <a:t>"Learn </a:t>
            </a:r>
            <a:r>
              <a:rPr lang="en-US" sz="2800" b="1" dirty="0" err="1">
                <a:solidFill>
                  <a:srgbClr val="C00000"/>
                </a:solidFill>
              </a:rPr>
              <a:t>Surat</a:t>
            </a:r>
            <a:r>
              <a:rPr lang="en-US" sz="2800" b="1" dirty="0">
                <a:solidFill>
                  <a:srgbClr val="C00000"/>
                </a:solidFill>
              </a:rPr>
              <a:t> Al-</a:t>
            </a:r>
            <a:r>
              <a:rPr lang="en-US" sz="2800" b="1" dirty="0" err="1">
                <a:solidFill>
                  <a:srgbClr val="C00000"/>
                </a:solidFill>
              </a:rPr>
              <a:t>Baqarah</a:t>
            </a:r>
            <a:r>
              <a:rPr lang="en-US" sz="2800" b="1" dirty="0">
                <a:solidFill>
                  <a:srgbClr val="C00000"/>
                </a:solidFill>
              </a:rPr>
              <a:t>, because in learning it there is blessing, in ignoring it there is sorrow, and the sorceresses cannot memorize it (or can not harm the person who reads it</a:t>
            </a:r>
            <a:r>
              <a:rPr lang="en-US" sz="2800" b="1" dirty="0" smtClean="0">
                <a:solidFill>
                  <a:srgbClr val="C00000"/>
                </a:solidFill>
              </a:rPr>
              <a:t>)."</a:t>
            </a:r>
            <a:endParaRPr lang="ar-SA" sz="2800" b="1" dirty="0">
              <a:solidFill>
                <a:srgbClr val="C00000"/>
              </a:solidFill>
              <a:cs typeface="+mj-cs"/>
            </a:endParaRPr>
          </a:p>
        </p:txBody>
      </p:sp>
    </p:spTree>
    <p:extLst>
      <p:ext uri="{BB962C8B-B14F-4D97-AF65-F5344CB8AC3E}">
        <p14:creationId xmlns:p14="http://schemas.microsoft.com/office/powerpoint/2010/main" val="32723803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692696"/>
            <a:ext cx="8229600" cy="1143000"/>
          </a:xfrm>
        </p:spPr>
        <p:txBody>
          <a:bodyPr/>
          <a:lstStyle/>
          <a:p>
            <a:r>
              <a:rPr lang="ar-SA" dirty="0" smtClean="0"/>
              <a:t>آية الكرسي</a:t>
            </a:r>
            <a:endParaRPr lang="ar-SA" dirty="0"/>
          </a:p>
        </p:txBody>
      </p:sp>
      <p:sp>
        <p:nvSpPr>
          <p:cNvPr id="3" name="عنصر نائب للمحتوى 2"/>
          <p:cNvSpPr>
            <a:spLocks noGrp="1"/>
          </p:cNvSpPr>
          <p:nvPr>
            <p:ph idx="1"/>
          </p:nvPr>
        </p:nvSpPr>
        <p:spPr>
          <a:xfrm>
            <a:off x="467544" y="1340768"/>
            <a:ext cx="8229600" cy="4525963"/>
          </a:xfrm>
        </p:spPr>
        <p:txBody>
          <a:bodyPr>
            <a:normAutofit/>
          </a:bodyPr>
          <a:lstStyle/>
          <a:p>
            <a:pPr marL="0" indent="0" algn="l" rtl="0">
              <a:buNone/>
            </a:pPr>
            <a:endParaRPr lang="en-US" dirty="0" smtClean="0"/>
          </a:p>
          <a:p>
            <a:pPr marL="0" indent="0" algn="l" rtl="0">
              <a:buNone/>
            </a:pPr>
            <a:r>
              <a:rPr lang="en-US" sz="2400" b="1" dirty="0" smtClean="0">
                <a:solidFill>
                  <a:srgbClr val="C00000"/>
                </a:solidFill>
              </a:rPr>
              <a:t>"</a:t>
            </a:r>
            <a:r>
              <a:rPr lang="en-US" sz="2400" b="1" dirty="0">
                <a:solidFill>
                  <a:srgbClr val="C00000"/>
                </a:solidFill>
              </a:rPr>
              <a:t>When you lie down in your bed, recite </a:t>
            </a:r>
            <a:r>
              <a:rPr lang="en-US" sz="2400" b="1" dirty="0" err="1">
                <a:solidFill>
                  <a:srgbClr val="C00000"/>
                </a:solidFill>
              </a:rPr>
              <a:t>ayat</a:t>
            </a:r>
            <a:r>
              <a:rPr lang="en-US" sz="2400" b="1" dirty="0">
                <a:solidFill>
                  <a:srgbClr val="C00000"/>
                </a:solidFill>
              </a:rPr>
              <a:t> Al-</a:t>
            </a:r>
            <a:r>
              <a:rPr lang="en-US" sz="2400" b="1" dirty="0" err="1">
                <a:solidFill>
                  <a:srgbClr val="C00000"/>
                </a:solidFill>
              </a:rPr>
              <a:t>Kursi</a:t>
            </a:r>
            <a:r>
              <a:rPr lang="en-US" sz="2400" b="1" dirty="0">
                <a:solidFill>
                  <a:srgbClr val="C00000"/>
                </a:solidFill>
              </a:rPr>
              <a:t>, </a:t>
            </a:r>
            <a:r>
              <a:rPr lang="ar-QA" sz="2400" b="1" dirty="0">
                <a:solidFill>
                  <a:srgbClr val="C00000"/>
                </a:solidFill>
              </a:rPr>
              <a:t>اللهُ لا إِلهَ إِلا هُوَ الْحَيُّ الْقَيُّومُ </a:t>
            </a:r>
            <a:r>
              <a:rPr lang="en-US" sz="2400" b="1" dirty="0">
                <a:solidFill>
                  <a:srgbClr val="C00000"/>
                </a:solidFill>
              </a:rPr>
              <a:t>Allah! La </a:t>
            </a:r>
            <a:r>
              <a:rPr lang="en-US" sz="2400" b="1" dirty="0" err="1">
                <a:solidFill>
                  <a:srgbClr val="C00000"/>
                </a:solidFill>
              </a:rPr>
              <a:t>ilaha</a:t>
            </a:r>
            <a:r>
              <a:rPr lang="en-US" sz="2400" b="1" dirty="0">
                <a:solidFill>
                  <a:srgbClr val="C00000"/>
                </a:solidFill>
              </a:rPr>
              <a:t> </a:t>
            </a:r>
            <a:r>
              <a:rPr lang="en-US" sz="2400" b="1" dirty="0" err="1">
                <a:solidFill>
                  <a:srgbClr val="C00000"/>
                </a:solidFill>
              </a:rPr>
              <a:t>illa</a:t>
            </a:r>
            <a:r>
              <a:rPr lang="en-US" sz="2400" b="1" dirty="0">
                <a:solidFill>
                  <a:srgbClr val="C00000"/>
                </a:solidFill>
              </a:rPr>
              <a:t> </a:t>
            </a:r>
            <a:r>
              <a:rPr lang="en-US" sz="2400" b="1" dirty="0" err="1">
                <a:solidFill>
                  <a:srgbClr val="C00000"/>
                </a:solidFill>
              </a:rPr>
              <a:t>Huwa</a:t>
            </a:r>
            <a:r>
              <a:rPr lang="en-US" sz="2400" b="1" dirty="0">
                <a:solidFill>
                  <a:srgbClr val="C00000"/>
                </a:solidFill>
              </a:rPr>
              <a:t> (none has the right to be worshipped but He), the Ever Living, the One Who sustains and protects all that exists… [al-</a:t>
            </a:r>
            <a:r>
              <a:rPr lang="en-US" sz="2400" b="1" dirty="0" err="1">
                <a:solidFill>
                  <a:srgbClr val="C00000"/>
                </a:solidFill>
              </a:rPr>
              <a:t>Baraqah</a:t>
            </a:r>
            <a:r>
              <a:rPr lang="en-US" sz="2400" b="1" dirty="0">
                <a:solidFill>
                  <a:srgbClr val="C00000"/>
                </a:solidFill>
              </a:rPr>
              <a:t> 2:255] until the end of the ayah, then you will have a protector from Allah and no </a:t>
            </a:r>
            <a:r>
              <a:rPr lang="en-US" sz="2400" b="1" dirty="0" err="1">
                <a:solidFill>
                  <a:srgbClr val="C00000"/>
                </a:solidFill>
              </a:rPr>
              <a:t>shaytan</a:t>
            </a:r>
            <a:r>
              <a:rPr lang="en-US" sz="2400" b="1" dirty="0">
                <a:solidFill>
                  <a:srgbClr val="C00000"/>
                </a:solidFill>
              </a:rPr>
              <a:t> (devil) will come near you until morning </a:t>
            </a:r>
            <a:r>
              <a:rPr lang="en-US" sz="2400" b="1" dirty="0" smtClean="0">
                <a:solidFill>
                  <a:srgbClr val="C00000"/>
                </a:solidFill>
              </a:rPr>
              <a:t>comes….</a:t>
            </a:r>
          </a:p>
          <a:p>
            <a:pPr marL="0" indent="0" algn="l" rtl="0">
              <a:buNone/>
            </a:pPr>
            <a:endParaRPr lang="en-US" sz="2400" dirty="0" smtClean="0">
              <a:solidFill>
                <a:srgbClr val="C00000"/>
              </a:solidFill>
            </a:endParaRPr>
          </a:p>
          <a:p>
            <a:pPr marL="0" indent="0" algn="l" rtl="0">
              <a:buNone/>
            </a:pPr>
            <a:r>
              <a:rPr lang="en-US" sz="2400" dirty="0" err="1"/>
              <a:t>Ibn</a:t>
            </a:r>
            <a:r>
              <a:rPr lang="en-US" sz="2400" dirty="0"/>
              <a:t> </a:t>
            </a:r>
            <a:r>
              <a:rPr lang="en-US" sz="2400" dirty="0" err="1"/>
              <a:t>Taimia</a:t>
            </a:r>
            <a:r>
              <a:rPr lang="en-US" sz="2400" dirty="0"/>
              <a:t> said: "The numerous people who have experienced these events all confirm the amazing effectiveness of this verse in warding off jinn and breaking their spells</a:t>
            </a:r>
            <a:r>
              <a:rPr lang="en-US" sz="2400" dirty="0" smtClean="0"/>
              <a:t>." </a:t>
            </a:r>
            <a:r>
              <a:rPr lang="en-US" sz="2400" dirty="0"/>
              <a:t>Al-</a:t>
            </a:r>
            <a:r>
              <a:rPr lang="en-US" sz="2400" dirty="0" err="1"/>
              <a:t>Bukhari</a:t>
            </a:r>
            <a:r>
              <a:rPr lang="en-US" sz="2400" dirty="0"/>
              <a:t> </a:t>
            </a:r>
            <a:endParaRPr lang="ar-SA" sz="2400" dirty="0"/>
          </a:p>
        </p:txBody>
      </p:sp>
    </p:spTree>
    <p:extLst>
      <p:ext uri="{BB962C8B-B14F-4D97-AF65-F5344CB8AC3E}">
        <p14:creationId xmlns:p14="http://schemas.microsoft.com/office/powerpoint/2010/main" val="39183399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764704"/>
            <a:ext cx="8229600" cy="1143000"/>
          </a:xfrm>
        </p:spPr>
        <p:txBody>
          <a:bodyPr/>
          <a:lstStyle/>
          <a:p>
            <a:r>
              <a:rPr lang="ar-SA" dirty="0" smtClean="0"/>
              <a:t>المعوذتان</a:t>
            </a:r>
            <a:endParaRPr lang="ar-SA" dirty="0"/>
          </a:p>
        </p:txBody>
      </p:sp>
      <p:sp>
        <p:nvSpPr>
          <p:cNvPr id="3" name="عنصر نائب للمحتوى 2"/>
          <p:cNvSpPr>
            <a:spLocks noGrp="1"/>
          </p:cNvSpPr>
          <p:nvPr>
            <p:ph idx="1"/>
          </p:nvPr>
        </p:nvSpPr>
        <p:spPr>
          <a:xfrm>
            <a:off x="539552" y="2132856"/>
            <a:ext cx="8229600" cy="4525963"/>
          </a:xfrm>
        </p:spPr>
        <p:txBody>
          <a:bodyPr/>
          <a:lstStyle/>
          <a:p>
            <a:pPr marL="0" indent="0" algn="l" rtl="0">
              <a:buNone/>
            </a:pPr>
            <a:r>
              <a:rPr lang="en-US" dirty="0" smtClean="0"/>
              <a:t>The </a:t>
            </a:r>
            <a:r>
              <a:rPr lang="en-US" dirty="0"/>
              <a:t>Messenger of Allah </a:t>
            </a:r>
            <a:r>
              <a:rPr lang="en-US" dirty="0" smtClean="0"/>
              <a:t> </a:t>
            </a:r>
            <a:r>
              <a:rPr lang="ar-QA" dirty="0" smtClean="0"/>
              <a:t>صلى </a:t>
            </a:r>
            <a:r>
              <a:rPr lang="ar-QA" dirty="0"/>
              <a:t>الله عليه وسلم </a:t>
            </a:r>
            <a:r>
              <a:rPr lang="en-US" dirty="0" smtClean="0"/>
              <a:t> used </a:t>
            </a:r>
            <a:r>
              <a:rPr lang="en-US" dirty="0"/>
              <a:t>to seek refuge in Allah from jinn and the evil eye in men till the </a:t>
            </a:r>
            <a:r>
              <a:rPr lang="en-US" dirty="0" err="1"/>
              <a:t>Mu'awwidhatan</a:t>
            </a:r>
            <a:r>
              <a:rPr lang="en-US" dirty="0"/>
              <a:t> came down, after which he made use of them and abandoned everything else. </a:t>
            </a:r>
            <a:r>
              <a:rPr lang="en-US" dirty="0" err="1"/>
              <a:t>Tirmidhi</a:t>
            </a:r>
            <a:r>
              <a:rPr lang="en-US" dirty="0"/>
              <a:t> </a:t>
            </a:r>
          </a:p>
          <a:p>
            <a:pPr marL="0" indent="0" algn="l" rtl="0">
              <a:buNone/>
            </a:pPr>
            <a:endParaRPr lang="ar-SA" dirty="0"/>
          </a:p>
        </p:txBody>
      </p:sp>
    </p:spTree>
    <p:extLst>
      <p:ext uri="{BB962C8B-B14F-4D97-AF65-F5344CB8AC3E}">
        <p14:creationId xmlns:p14="http://schemas.microsoft.com/office/powerpoint/2010/main" val="16949880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412776"/>
            <a:ext cx="8229600" cy="1143000"/>
          </a:xfrm>
        </p:spPr>
        <p:txBody>
          <a:bodyPr>
            <a:normAutofit fontScale="90000"/>
          </a:bodyPr>
          <a:lstStyle/>
          <a:p>
            <a:r>
              <a:rPr lang="en-US" dirty="0" smtClean="0"/>
              <a:t>: </a:t>
            </a:r>
            <a:r>
              <a:rPr lang="ar-JO" dirty="0"/>
              <a:t>"</a:t>
            </a:r>
            <a:r>
              <a:rPr lang="ar-JO" sz="4000" dirty="0">
                <a:latin typeface="DaunPenh" pitchFamily="2" charset="0"/>
              </a:rPr>
              <a:t>لَا إِلَهَ إِلَّا اللهُ وَحْدَهُ لَا شَرِيكَ لَهُ، لَهُ الْمُلْكُ وَلَهُ الْحَمْدُ، وَهُوَ عَلَى كُلِّ شَيْء </a:t>
            </a:r>
            <a:r>
              <a:rPr lang="ar-JO" sz="4000" dirty="0" smtClean="0">
                <a:latin typeface="DaunPenh" pitchFamily="2" charset="0"/>
              </a:rPr>
              <a:t>ٍقَدِيرٌ</a:t>
            </a:r>
            <a:r>
              <a:rPr lang="ar-JO" dirty="0" smtClean="0"/>
              <a:t>“</a:t>
            </a:r>
            <a:r>
              <a:rPr lang="en-US" dirty="0" smtClean="0"/>
              <a:t> 100 </a:t>
            </a:r>
            <a:r>
              <a:rPr lang="en-US" dirty="0"/>
              <a:t>times</a:t>
            </a:r>
            <a:endParaRPr lang="ar-SA" dirty="0"/>
          </a:p>
        </p:txBody>
      </p:sp>
      <p:sp>
        <p:nvSpPr>
          <p:cNvPr id="3" name="عنصر نائب للمحتوى 2"/>
          <p:cNvSpPr>
            <a:spLocks noGrp="1"/>
          </p:cNvSpPr>
          <p:nvPr>
            <p:ph idx="1"/>
          </p:nvPr>
        </p:nvSpPr>
        <p:spPr>
          <a:xfrm>
            <a:off x="467544" y="3068960"/>
            <a:ext cx="8229600" cy="4525963"/>
          </a:xfrm>
        </p:spPr>
        <p:txBody>
          <a:bodyPr/>
          <a:lstStyle/>
          <a:p>
            <a:pPr marL="0" indent="0" algn="l" rtl="0">
              <a:buNone/>
            </a:pPr>
            <a:r>
              <a:rPr lang="en-US" dirty="0" smtClean="0">
                <a:solidFill>
                  <a:srgbClr val="C00000"/>
                </a:solidFill>
              </a:rPr>
              <a:t>“It </a:t>
            </a:r>
            <a:r>
              <a:rPr lang="en-US" dirty="0">
                <a:solidFill>
                  <a:srgbClr val="C00000"/>
                </a:solidFill>
              </a:rPr>
              <a:t>will be a sanctuary from </a:t>
            </a:r>
            <a:r>
              <a:rPr lang="en-US" dirty="0" err="1">
                <a:solidFill>
                  <a:srgbClr val="C00000"/>
                </a:solidFill>
              </a:rPr>
              <a:t>Shaytaan</a:t>
            </a:r>
            <a:r>
              <a:rPr lang="en-US" dirty="0">
                <a:solidFill>
                  <a:srgbClr val="C00000"/>
                </a:solidFill>
              </a:rPr>
              <a:t> for him on that day until he reaches the </a:t>
            </a:r>
            <a:r>
              <a:rPr lang="en-US" dirty="0" smtClean="0">
                <a:solidFill>
                  <a:srgbClr val="C00000"/>
                </a:solidFill>
              </a:rPr>
              <a:t>evening”. </a:t>
            </a:r>
            <a:endParaRPr lang="ar-SA" dirty="0">
              <a:solidFill>
                <a:srgbClr val="C00000"/>
              </a:solidFill>
            </a:endParaRPr>
          </a:p>
        </p:txBody>
      </p:sp>
    </p:spTree>
    <p:extLst>
      <p:ext uri="{BB962C8B-B14F-4D97-AF65-F5344CB8AC3E}">
        <p14:creationId xmlns:p14="http://schemas.microsoft.com/office/powerpoint/2010/main" val="10699168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Conditions in </a:t>
            </a:r>
            <a:r>
              <a:rPr lang="en-US" dirty="0" err="1" smtClean="0"/>
              <a:t>Ruqyah</a:t>
            </a:r>
            <a:endParaRPr lang="ar-SA" dirty="0"/>
          </a:p>
        </p:txBody>
      </p:sp>
      <p:sp>
        <p:nvSpPr>
          <p:cNvPr id="3" name="عنصر نائب للمحتوى 2"/>
          <p:cNvSpPr>
            <a:spLocks noGrp="1"/>
          </p:cNvSpPr>
          <p:nvPr>
            <p:ph idx="1"/>
          </p:nvPr>
        </p:nvSpPr>
        <p:spPr>
          <a:xfrm>
            <a:off x="107504" y="1340768"/>
            <a:ext cx="8928992" cy="4525963"/>
          </a:xfrm>
        </p:spPr>
        <p:txBody>
          <a:bodyPr>
            <a:noAutofit/>
          </a:bodyPr>
          <a:lstStyle/>
          <a:p>
            <a:pPr marL="82550" indent="-82550" algn="l" rtl="0">
              <a:buAutoNum type="arabicPeriod"/>
            </a:pPr>
            <a:r>
              <a:rPr lang="en-US" sz="2000" b="1" dirty="0" smtClean="0">
                <a:solidFill>
                  <a:schemeClr val="accent1">
                    <a:lumMod val="75000"/>
                  </a:schemeClr>
                </a:solidFill>
              </a:rPr>
              <a:t>Must </a:t>
            </a:r>
            <a:r>
              <a:rPr lang="en-US" sz="2000" b="1" dirty="0">
                <a:solidFill>
                  <a:schemeClr val="accent1">
                    <a:lumMod val="75000"/>
                  </a:schemeClr>
                </a:solidFill>
              </a:rPr>
              <a:t>Be with Allah's Words, Names, or </a:t>
            </a:r>
            <a:r>
              <a:rPr lang="en-US" sz="2000" b="1" dirty="0" smtClean="0">
                <a:solidFill>
                  <a:schemeClr val="accent1">
                    <a:lumMod val="75000"/>
                  </a:schemeClr>
                </a:solidFill>
              </a:rPr>
              <a:t>Attributes</a:t>
            </a:r>
            <a:r>
              <a:rPr lang="en-US" sz="2000" dirty="0"/>
              <a:t/>
            </a:r>
            <a:br>
              <a:rPr lang="en-US" sz="2000" dirty="0"/>
            </a:br>
            <a:r>
              <a:rPr lang="en-US" sz="2000" dirty="0"/>
              <a:t>As we will see below, all forms of </a:t>
            </a:r>
            <a:r>
              <a:rPr lang="en-US" sz="2000" dirty="0" err="1" smtClean="0"/>
              <a:t>ruqya</a:t>
            </a:r>
            <a:r>
              <a:rPr lang="en-US" sz="2000" dirty="0" smtClean="0"/>
              <a:t> </a:t>
            </a:r>
            <a:r>
              <a:rPr lang="en-US" sz="2000" dirty="0"/>
              <a:t>reported in the </a:t>
            </a:r>
            <a:r>
              <a:rPr lang="en-US" sz="2000" dirty="0" err="1"/>
              <a:t>Sunnah</a:t>
            </a:r>
            <a:r>
              <a:rPr lang="en-US" sz="2000" dirty="0"/>
              <a:t> satisfy this condition. They either consist of specific portions of the Qur’an, such as al-</a:t>
            </a:r>
            <a:r>
              <a:rPr lang="en-US" sz="2000" dirty="0" err="1"/>
              <a:t>Fatiha</a:t>
            </a:r>
            <a:r>
              <a:rPr lang="en-US" sz="2000" dirty="0"/>
              <a:t> or </a:t>
            </a:r>
            <a:r>
              <a:rPr lang="en-US" sz="2000" dirty="0" err="1"/>
              <a:t>Ayat</a:t>
            </a:r>
            <a:r>
              <a:rPr lang="en-US" sz="2000" dirty="0"/>
              <a:t> </a:t>
            </a:r>
            <a:r>
              <a:rPr lang="en-US" sz="2000" dirty="0" err="1"/>
              <a:t>ul-Kursiy</a:t>
            </a:r>
            <a:r>
              <a:rPr lang="en-US" sz="2000" dirty="0"/>
              <a:t>, or contain a praise of Allah ('</a:t>
            </a:r>
            <a:r>
              <a:rPr lang="en-US" sz="2000" dirty="0" err="1"/>
              <a:t>Azza</a:t>
            </a:r>
            <a:r>
              <a:rPr lang="en-US" sz="2000" dirty="0"/>
              <a:t> </a:t>
            </a:r>
            <a:r>
              <a:rPr lang="en-US" sz="2000" dirty="0" err="1"/>
              <a:t>wa</a:t>
            </a:r>
            <a:r>
              <a:rPr lang="en-US" sz="2000" dirty="0"/>
              <a:t> </a:t>
            </a:r>
            <a:r>
              <a:rPr lang="en-US" sz="2000" dirty="0" err="1"/>
              <a:t>Jalla</a:t>
            </a:r>
            <a:r>
              <a:rPr lang="en-US" sz="2000" dirty="0"/>
              <a:t>) and an invocation of His help and </a:t>
            </a:r>
            <a:r>
              <a:rPr lang="en-US" sz="2000" dirty="0" smtClean="0"/>
              <a:t>protection.</a:t>
            </a:r>
          </a:p>
          <a:p>
            <a:pPr marL="0" indent="0" algn="l" rtl="0">
              <a:buNone/>
            </a:pPr>
            <a:r>
              <a:rPr lang="en-US" sz="2000" dirty="0" smtClean="0"/>
              <a:t>2</a:t>
            </a:r>
            <a:r>
              <a:rPr lang="en-US" sz="2000" b="1" dirty="0">
                <a:solidFill>
                  <a:schemeClr val="accent1">
                    <a:lumMod val="75000"/>
                  </a:schemeClr>
                </a:solidFill>
              </a:rPr>
              <a:t>. Must Be with Clearly Understood Words</a:t>
            </a:r>
            <a:r>
              <a:rPr lang="en-US" sz="2000" dirty="0"/>
              <a:t/>
            </a:r>
            <a:br>
              <a:rPr lang="en-US" sz="2000" dirty="0"/>
            </a:br>
            <a:r>
              <a:rPr lang="en-US" sz="2000" dirty="0"/>
              <a:t>This is an important condition that must be satisfied in order to eliminate any magic factors from the </a:t>
            </a:r>
            <a:r>
              <a:rPr lang="en-US" sz="2000" dirty="0" err="1"/>
              <a:t>ruqyah</a:t>
            </a:r>
            <a:r>
              <a:rPr lang="en-US" sz="2000" dirty="0"/>
              <a:t>.</a:t>
            </a:r>
            <a:br>
              <a:rPr lang="en-US" sz="2000" dirty="0"/>
            </a:br>
            <a:r>
              <a:rPr lang="en-US" sz="2000" dirty="0"/>
              <a:t/>
            </a:r>
            <a:br>
              <a:rPr lang="en-US" sz="2000" dirty="0"/>
            </a:br>
            <a:r>
              <a:rPr lang="en-US" sz="2000" b="1" dirty="0">
                <a:solidFill>
                  <a:schemeClr val="accent1">
                    <a:lumMod val="75000"/>
                  </a:schemeClr>
                </a:solidFill>
              </a:rPr>
              <a:t>3. Believing That the True Benefit Is from Allah ('</a:t>
            </a:r>
            <a:r>
              <a:rPr lang="en-US" sz="2000" b="1" dirty="0" err="1">
                <a:solidFill>
                  <a:schemeClr val="accent1">
                    <a:lumMod val="75000"/>
                  </a:schemeClr>
                </a:solidFill>
              </a:rPr>
              <a:t>Azza</a:t>
            </a:r>
            <a:r>
              <a:rPr lang="en-US" sz="2000" b="1" dirty="0">
                <a:solidFill>
                  <a:schemeClr val="accent1">
                    <a:lumMod val="75000"/>
                  </a:schemeClr>
                </a:solidFill>
              </a:rPr>
              <a:t> </a:t>
            </a:r>
            <a:r>
              <a:rPr lang="en-US" sz="2000" b="1" dirty="0" err="1">
                <a:solidFill>
                  <a:schemeClr val="accent1">
                    <a:lumMod val="75000"/>
                  </a:schemeClr>
                </a:solidFill>
              </a:rPr>
              <a:t>wa</a:t>
            </a:r>
            <a:r>
              <a:rPr lang="en-US" sz="2000" b="1" dirty="0">
                <a:solidFill>
                  <a:schemeClr val="accent1">
                    <a:lumMod val="75000"/>
                  </a:schemeClr>
                </a:solidFill>
              </a:rPr>
              <a:t> </a:t>
            </a:r>
            <a:r>
              <a:rPr lang="en-US" sz="2000" b="1" dirty="0" err="1">
                <a:solidFill>
                  <a:schemeClr val="accent1">
                    <a:lumMod val="75000"/>
                  </a:schemeClr>
                </a:solidFill>
              </a:rPr>
              <a:t>Jalla</a:t>
            </a:r>
            <a:r>
              <a:rPr lang="en-US" sz="2000" b="1" dirty="0">
                <a:solidFill>
                  <a:schemeClr val="accent1">
                    <a:lumMod val="75000"/>
                  </a:schemeClr>
                </a:solidFill>
              </a:rPr>
              <a:t>)</a:t>
            </a:r>
            <a:r>
              <a:rPr lang="en-US" sz="2000" dirty="0"/>
              <a:t/>
            </a:r>
            <a:br>
              <a:rPr lang="en-US" sz="2000" dirty="0"/>
            </a:br>
            <a:r>
              <a:rPr lang="en-US" sz="2000" dirty="0"/>
              <a:t>The cure is from Allah and not from the one performing the </a:t>
            </a:r>
            <a:r>
              <a:rPr lang="en-US" sz="2000" dirty="0" err="1"/>
              <a:t>ruqya</a:t>
            </a:r>
            <a:r>
              <a:rPr lang="en-US" sz="2000" dirty="0"/>
              <a:t>, no matter how pious he seems- if he claims to be able to cure people and you believe him- then you have committed shirk- exactly what the </a:t>
            </a:r>
            <a:r>
              <a:rPr lang="en-US" sz="2000" dirty="0" err="1"/>
              <a:t>shaytan</a:t>
            </a:r>
            <a:r>
              <a:rPr lang="en-US" sz="2000" dirty="0"/>
              <a:t> and the magician want of you</a:t>
            </a:r>
            <a:r>
              <a:rPr lang="en-US" sz="2000" dirty="0" smtClean="0"/>
              <a:t>.</a:t>
            </a:r>
          </a:p>
          <a:p>
            <a:pPr marL="0" indent="0" algn="l" rtl="0">
              <a:buNone/>
            </a:pPr>
            <a:r>
              <a:rPr lang="en-US" sz="2000" b="1" dirty="0">
                <a:solidFill>
                  <a:schemeClr val="accent1">
                    <a:lumMod val="75000"/>
                  </a:schemeClr>
                </a:solidFill>
              </a:rPr>
              <a:t>4- To be </a:t>
            </a:r>
            <a:r>
              <a:rPr lang="en-US" sz="2000" b="1" dirty="0" err="1">
                <a:solidFill>
                  <a:schemeClr val="accent1">
                    <a:lumMod val="75000"/>
                  </a:schemeClr>
                </a:solidFill>
              </a:rPr>
              <a:t>seeked</a:t>
            </a:r>
            <a:r>
              <a:rPr lang="en-US" sz="2000" b="1" dirty="0">
                <a:solidFill>
                  <a:schemeClr val="accent1">
                    <a:lumMod val="75000"/>
                  </a:schemeClr>
                </a:solidFill>
              </a:rPr>
              <a:t> of pious people</a:t>
            </a:r>
          </a:p>
          <a:p>
            <a:pPr marL="0" indent="0" algn="l" rtl="0">
              <a:buNone/>
            </a:pPr>
            <a:r>
              <a:rPr lang="en-US" sz="2000" b="1" dirty="0">
                <a:solidFill>
                  <a:schemeClr val="accent1">
                    <a:lumMod val="75000"/>
                  </a:schemeClr>
                </a:solidFill>
              </a:rPr>
              <a:t>5- Women should go with </a:t>
            </a:r>
            <a:r>
              <a:rPr lang="en-US" sz="2000" b="1" dirty="0" err="1">
                <a:solidFill>
                  <a:schemeClr val="accent1">
                    <a:lumMod val="75000"/>
                  </a:schemeClr>
                </a:solidFill>
              </a:rPr>
              <a:t>Mahram</a:t>
            </a:r>
            <a:r>
              <a:rPr lang="en-US" sz="2000" dirty="0"/>
              <a:t/>
            </a:r>
            <a:br>
              <a:rPr lang="en-US" sz="2000" dirty="0"/>
            </a:br>
            <a:endParaRPr lang="ar-SA" sz="2000" dirty="0"/>
          </a:p>
        </p:txBody>
      </p:sp>
    </p:spTree>
    <p:extLst>
      <p:ext uri="{BB962C8B-B14F-4D97-AF65-F5344CB8AC3E}">
        <p14:creationId xmlns:p14="http://schemas.microsoft.com/office/powerpoint/2010/main" val="26048859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44624"/>
            <a:ext cx="8229600" cy="7056784"/>
          </a:xfrm>
        </p:spPr>
        <p:txBody>
          <a:bodyPr>
            <a:normAutofit fontScale="55000" lnSpcReduction="20000"/>
          </a:bodyPr>
          <a:lstStyle/>
          <a:p>
            <a:pPr marL="0" indent="0" algn="l">
              <a:buNone/>
            </a:pPr>
            <a:r>
              <a:rPr lang="en-US" sz="4400" b="1" dirty="0"/>
              <a:t>Conditions of a person who treats with </a:t>
            </a:r>
            <a:r>
              <a:rPr lang="en-US" sz="4400" b="1" dirty="0" err="1"/>
              <a:t>Ruqyah</a:t>
            </a:r>
            <a:r>
              <a:rPr lang="en-US" sz="4400" b="1" dirty="0"/>
              <a:t>:</a:t>
            </a:r>
            <a:endParaRPr lang="en-US" sz="4400" dirty="0"/>
          </a:p>
          <a:p>
            <a:pPr marL="0" indent="0" algn="l">
              <a:buNone/>
            </a:pPr>
            <a:r>
              <a:rPr lang="en-US" sz="4400" dirty="0"/>
              <a:t>1) He must have the right belief in Allah (Based on </a:t>
            </a:r>
            <a:r>
              <a:rPr lang="en-US" sz="4400" dirty="0" err="1"/>
              <a:t>Qur’aan</a:t>
            </a:r>
            <a:r>
              <a:rPr lang="en-US" sz="4400" dirty="0"/>
              <a:t>, </a:t>
            </a:r>
            <a:r>
              <a:rPr lang="en-US" sz="4400" dirty="0" err="1"/>
              <a:t>Sunnah</a:t>
            </a:r>
            <a:r>
              <a:rPr lang="en-US" sz="4400" dirty="0"/>
              <a:t>, and keep away form Shirk, </a:t>
            </a:r>
            <a:r>
              <a:rPr lang="en-US" sz="4400" dirty="0" err="1"/>
              <a:t>etc</a:t>
            </a:r>
            <a:r>
              <a:rPr lang="en-US" sz="4400" dirty="0"/>
              <a:t>)</a:t>
            </a:r>
          </a:p>
          <a:p>
            <a:pPr marL="0" indent="0" algn="l">
              <a:buNone/>
            </a:pPr>
            <a:r>
              <a:rPr lang="en-US" sz="4400" dirty="0"/>
              <a:t>2) He must have sincerity in worshipping Allah and have a good intention in treating people</a:t>
            </a:r>
          </a:p>
          <a:p>
            <a:pPr marL="0" indent="0" algn="l">
              <a:buNone/>
            </a:pPr>
            <a:r>
              <a:rPr lang="en-US" sz="4400" dirty="0"/>
              <a:t>3) He must be firm in his obedience to Allah, and keep away form all that is forbidden</a:t>
            </a:r>
          </a:p>
          <a:p>
            <a:pPr marL="0" indent="0" algn="l">
              <a:buNone/>
            </a:pPr>
            <a:r>
              <a:rPr lang="en-US" sz="4400" dirty="0"/>
              <a:t>4) He must keep far away from all unlawful places and situations that </a:t>
            </a:r>
            <a:r>
              <a:rPr lang="en-US" sz="4400" dirty="0" smtClean="0"/>
              <a:t>can lead </a:t>
            </a:r>
            <a:r>
              <a:rPr lang="en-US" sz="4400" dirty="0"/>
              <a:t>to what is forbidden, for example isolating himself with a female, etc.</a:t>
            </a:r>
          </a:p>
          <a:p>
            <a:pPr marL="0" indent="0" algn="l">
              <a:buNone/>
            </a:pPr>
            <a:r>
              <a:rPr lang="en-US" sz="4400" dirty="0"/>
              <a:t>5) He must guard the affairs of his patients and protect their secrets.</a:t>
            </a:r>
          </a:p>
          <a:p>
            <a:pPr marL="0" indent="0" algn="l">
              <a:buNone/>
            </a:pPr>
            <a:r>
              <a:rPr lang="en-US" sz="4400" dirty="0"/>
              <a:t>6) he must propagate the religion of Allah. Give the Patient advice and </a:t>
            </a:r>
            <a:r>
              <a:rPr lang="en-US" sz="4400" dirty="0" smtClean="0"/>
              <a:t>admonitions </a:t>
            </a:r>
            <a:r>
              <a:rPr lang="en-US" sz="4400" dirty="0"/>
              <a:t>on the rights of Allah with regards to His commandments and prohibitions.</a:t>
            </a:r>
          </a:p>
          <a:p>
            <a:pPr marL="0" indent="0" algn="l">
              <a:buNone/>
            </a:pPr>
            <a:r>
              <a:rPr lang="en-US" sz="4400" dirty="0"/>
              <a:t>7) He should have knowledge about the affairs of the patient and sicknesses</a:t>
            </a:r>
          </a:p>
          <a:p>
            <a:pPr marL="0" indent="0" algn="l">
              <a:buNone/>
            </a:pPr>
            <a:r>
              <a:rPr lang="en-US" sz="4400" dirty="0" smtClean="0"/>
              <a:t>8) He </a:t>
            </a:r>
            <a:r>
              <a:rPr lang="en-US" sz="4400" dirty="0"/>
              <a:t>should have knowledge about the reality of </a:t>
            </a:r>
            <a:r>
              <a:rPr lang="en-US" sz="4400" dirty="0" smtClean="0"/>
              <a:t>Jinn </a:t>
            </a:r>
            <a:r>
              <a:rPr lang="en-US" sz="4400" dirty="0"/>
              <a:t>(so as not to have them harm or threaten him while curing the patient</a:t>
            </a:r>
            <a:r>
              <a:rPr lang="en-US" sz="4400" dirty="0" smtClean="0"/>
              <a:t>)</a:t>
            </a:r>
            <a:endParaRPr lang="en-US" sz="4400" dirty="0" smtClean="0">
              <a:solidFill>
                <a:srgbClr val="C00000"/>
              </a:solidFill>
            </a:endParaRPr>
          </a:p>
          <a:p>
            <a:pPr marL="0" indent="0" algn="l">
              <a:buNone/>
            </a:pPr>
            <a:r>
              <a:rPr lang="en-US" sz="4400" dirty="0" smtClean="0">
                <a:solidFill>
                  <a:srgbClr val="C00000"/>
                </a:solidFill>
              </a:rPr>
              <a:t>English video </a:t>
            </a:r>
            <a:r>
              <a:rPr lang="en-US" sz="4400" dirty="0" smtClean="0"/>
              <a:t>m 31</a:t>
            </a:r>
            <a:endParaRPr lang="en-US" sz="4400" dirty="0"/>
          </a:p>
          <a:p>
            <a:pPr marL="0" indent="0" algn="l" rtl="0">
              <a:buNone/>
            </a:pPr>
            <a:endParaRPr lang="ar-SA" dirty="0"/>
          </a:p>
        </p:txBody>
      </p:sp>
    </p:spTree>
    <p:extLst>
      <p:ext uri="{BB962C8B-B14F-4D97-AF65-F5344CB8AC3E}">
        <p14:creationId xmlns:p14="http://schemas.microsoft.com/office/powerpoint/2010/main" val="6436935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Trust Allaah and ask Him for cure</a:t>
            </a:r>
            <a:endParaRPr lang="ar-SA" dirty="0"/>
          </a:p>
        </p:txBody>
      </p:sp>
      <p:sp>
        <p:nvSpPr>
          <p:cNvPr id="3" name="عنصر نائب للمحتوى 2"/>
          <p:cNvSpPr>
            <a:spLocks noGrp="1"/>
          </p:cNvSpPr>
          <p:nvPr>
            <p:ph idx="1"/>
          </p:nvPr>
        </p:nvSpPr>
        <p:spPr/>
        <p:txBody>
          <a:bodyPr/>
          <a:lstStyle/>
          <a:p>
            <a:pPr marL="0" indent="0" algn="l" rtl="0">
              <a:buNone/>
            </a:pPr>
            <a:r>
              <a:rPr lang="en-US" b="1" dirty="0" smtClean="0"/>
              <a:t>Allaah </a:t>
            </a:r>
            <a:r>
              <a:rPr lang="ar-SA" b="1" dirty="0" smtClean="0"/>
              <a:t>سبحانه وتعالى</a:t>
            </a:r>
            <a:r>
              <a:rPr lang="en-US" b="1" dirty="0" smtClean="0"/>
              <a:t>  said:</a:t>
            </a:r>
          </a:p>
          <a:p>
            <a:pPr marL="0" indent="0" algn="l">
              <a:buNone/>
            </a:pPr>
            <a:r>
              <a:rPr lang="en-US" b="1" dirty="0" smtClean="0">
                <a:solidFill>
                  <a:schemeClr val="tx2"/>
                </a:solidFill>
              </a:rPr>
              <a:t>“</a:t>
            </a:r>
            <a:r>
              <a:rPr lang="en-US" b="1" dirty="0">
                <a:solidFill>
                  <a:schemeClr val="tx2"/>
                </a:solidFill>
              </a:rPr>
              <a:t>We surely will give aid to our Prophets and those who believed in this world and on the day when the witnesses will stand forth. The Day when the oppressors’ excuses will be of no benefit to them, to them is the curse, and to them is the worst of dwellings</a:t>
            </a:r>
            <a:r>
              <a:rPr lang="en-US" b="1" dirty="0" smtClean="0">
                <a:solidFill>
                  <a:schemeClr val="tx2"/>
                </a:solidFill>
              </a:rPr>
              <a:t>.” </a:t>
            </a:r>
            <a:r>
              <a:rPr lang="en-US" sz="1400" b="1" dirty="0" err="1" smtClean="0">
                <a:solidFill>
                  <a:srgbClr val="C00000"/>
                </a:solidFill>
              </a:rPr>
              <a:t>Ghafir</a:t>
            </a:r>
            <a:r>
              <a:rPr lang="en-US" sz="1400" b="1" dirty="0" smtClean="0">
                <a:solidFill>
                  <a:srgbClr val="C00000"/>
                </a:solidFill>
              </a:rPr>
              <a:t> 50-51</a:t>
            </a:r>
            <a:endParaRPr lang="ar-SA" sz="1400" dirty="0">
              <a:solidFill>
                <a:srgbClr val="C00000"/>
              </a:solidFill>
            </a:endParaRPr>
          </a:p>
        </p:txBody>
      </p:sp>
    </p:spTree>
    <p:extLst>
      <p:ext uri="{BB962C8B-B14F-4D97-AF65-F5344CB8AC3E}">
        <p14:creationId xmlns:p14="http://schemas.microsoft.com/office/powerpoint/2010/main" val="2858150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36712"/>
            <a:ext cx="8229600" cy="5289451"/>
          </a:xfrm>
        </p:spPr>
        <p:txBody>
          <a:bodyPr/>
          <a:lstStyle/>
          <a:p>
            <a:pPr marL="0" indent="0" algn="l">
              <a:buNone/>
            </a:pPr>
            <a:endParaRPr lang="ar-SA" dirty="0" smtClean="0"/>
          </a:p>
          <a:p>
            <a:pPr marL="0" indent="0" algn="l">
              <a:buNone/>
            </a:pPr>
            <a:r>
              <a:rPr lang="en-US" sz="4000" dirty="0" smtClean="0">
                <a:solidFill>
                  <a:srgbClr val="00B0F0"/>
                </a:solidFill>
              </a:rPr>
              <a:t>“And I seek refuge with You (Allaah) for her and for her offspring from </a:t>
            </a:r>
            <a:r>
              <a:rPr lang="en-US" sz="4000" dirty="0" err="1" smtClean="0">
                <a:solidFill>
                  <a:srgbClr val="00B0F0"/>
                </a:solidFill>
              </a:rPr>
              <a:t>Shaytaan</a:t>
            </a:r>
            <a:r>
              <a:rPr lang="en-US" sz="4000" dirty="0" smtClean="0">
                <a:solidFill>
                  <a:srgbClr val="00B0F0"/>
                </a:solidFill>
              </a:rPr>
              <a:t>, the outcast”</a:t>
            </a:r>
            <a:r>
              <a:rPr lang="en-US" dirty="0" smtClean="0"/>
              <a:t> </a:t>
            </a:r>
          </a:p>
          <a:p>
            <a:pPr marL="0" indent="0" algn="ctr">
              <a:buNone/>
            </a:pPr>
            <a:endParaRPr lang="en-US" dirty="0" smtClean="0"/>
          </a:p>
          <a:p>
            <a:pPr marL="0" indent="0" algn="ctr">
              <a:buNone/>
            </a:pPr>
            <a:r>
              <a:rPr lang="en-US" dirty="0" smtClean="0"/>
              <a:t>The </a:t>
            </a:r>
            <a:r>
              <a:rPr lang="en-US" dirty="0"/>
              <a:t>Du3aa’ of her </a:t>
            </a:r>
            <a:r>
              <a:rPr lang="en-US" dirty="0" smtClean="0"/>
              <a:t>mother</a:t>
            </a:r>
          </a:p>
          <a:p>
            <a:pPr marL="0" indent="0" algn="ctr">
              <a:buNone/>
            </a:pPr>
            <a:endParaRPr lang="en-US" dirty="0"/>
          </a:p>
          <a:p>
            <a:pPr marL="0" indent="0" algn="l">
              <a:buNone/>
            </a:pPr>
            <a:endParaRPr lang="ar-SA" dirty="0"/>
          </a:p>
        </p:txBody>
      </p:sp>
    </p:spTree>
    <p:extLst>
      <p:ext uri="{BB962C8B-B14F-4D97-AF65-F5344CB8AC3E}">
        <p14:creationId xmlns:p14="http://schemas.microsoft.com/office/powerpoint/2010/main" val="4178824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88640"/>
            <a:ext cx="8496944" cy="6048672"/>
          </a:xfrm>
        </p:spPr>
        <p:txBody>
          <a:bodyPr>
            <a:noAutofit/>
          </a:bodyPr>
          <a:lstStyle/>
          <a:p>
            <a:pPr marL="0" indent="0" algn="l" rtl="0">
              <a:buNone/>
            </a:pPr>
            <a:r>
              <a:rPr lang="en-US" dirty="0" smtClean="0"/>
              <a:t>f. Plague is from the jinn</a:t>
            </a:r>
          </a:p>
          <a:p>
            <a:pPr marL="0" indent="0" algn="l" rtl="0">
              <a:buNone/>
            </a:pPr>
            <a:r>
              <a:rPr lang="en-US" sz="2800" dirty="0" smtClean="0">
                <a:solidFill>
                  <a:srgbClr val="C00000"/>
                </a:solidFill>
              </a:rPr>
              <a:t>“Plague </a:t>
            </a:r>
            <a:r>
              <a:rPr lang="en-US" sz="2800" dirty="0">
                <a:solidFill>
                  <a:srgbClr val="C00000"/>
                </a:solidFill>
              </a:rPr>
              <a:t>is </a:t>
            </a:r>
            <a:r>
              <a:rPr lang="en-US" sz="2800" dirty="0" smtClean="0">
                <a:solidFill>
                  <a:srgbClr val="C00000"/>
                </a:solidFill>
              </a:rPr>
              <a:t>the piercing </a:t>
            </a:r>
            <a:r>
              <a:rPr lang="en-US" sz="2800" dirty="0">
                <a:solidFill>
                  <a:srgbClr val="C00000"/>
                </a:solidFill>
              </a:rPr>
              <a:t>of your enemies </a:t>
            </a:r>
            <a:r>
              <a:rPr lang="en-US" sz="2800" dirty="0" smtClean="0">
                <a:solidFill>
                  <a:srgbClr val="C00000"/>
                </a:solidFill>
              </a:rPr>
              <a:t>from among </a:t>
            </a:r>
            <a:r>
              <a:rPr lang="en-US" sz="2800" dirty="0">
                <a:solidFill>
                  <a:srgbClr val="C00000"/>
                </a:solidFill>
              </a:rPr>
              <a:t>the jinn. And for you it </a:t>
            </a:r>
            <a:r>
              <a:rPr lang="en-US" sz="2800" dirty="0" smtClean="0">
                <a:solidFill>
                  <a:srgbClr val="C00000"/>
                </a:solidFill>
              </a:rPr>
              <a:t>is martyrdom”.</a:t>
            </a:r>
            <a:r>
              <a:rPr lang="en-US" sz="2800" dirty="0" smtClean="0"/>
              <a:t> </a:t>
            </a:r>
          </a:p>
          <a:p>
            <a:pPr marL="0" indent="0" algn="l" rtl="0">
              <a:buNone/>
            </a:pPr>
            <a:r>
              <a:rPr lang="en-US" dirty="0"/>
              <a:t>g. Various other diseases</a:t>
            </a:r>
          </a:p>
          <a:p>
            <a:pPr marL="0" indent="0" algn="l" rtl="0">
              <a:buNone/>
            </a:pPr>
            <a:r>
              <a:rPr lang="en-US" sz="2800" dirty="0" smtClean="0">
                <a:solidFill>
                  <a:srgbClr val="C00000"/>
                </a:solidFill>
              </a:rPr>
              <a:t>The Prophet (peace be upon him) said, concerning the prolonged flow of blood that occurs to some women, “It is but a kick from the kicks of Satan”</a:t>
            </a:r>
            <a:r>
              <a:rPr lang="en-US" sz="2800" dirty="0" smtClean="0"/>
              <a:t> </a:t>
            </a:r>
          </a:p>
          <a:p>
            <a:pPr marL="0" indent="0" algn="l" rtl="0">
              <a:buNone/>
            </a:pPr>
            <a:r>
              <a:rPr lang="en-US" dirty="0"/>
              <a:t>h. They share in the food, drink and lodging of the humans</a:t>
            </a:r>
          </a:p>
          <a:p>
            <a:pPr marL="0" indent="0" algn="l" rtl="0">
              <a:buNone/>
            </a:pPr>
            <a:r>
              <a:rPr lang="en-US" sz="2800" dirty="0" smtClean="0">
                <a:solidFill>
                  <a:srgbClr val="C00000"/>
                </a:solidFill>
              </a:rPr>
              <a:t>“Satan is permitted that food which has not had the name of Allah pronounced over it.”</a:t>
            </a:r>
          </a:p>
          <a:p>
            <a:pPr marL="0" indent="0" algn="l" rtl="0">
              <a:buNone/>
            </a:pPr>
            <a:r>
              <a:rPr lang="en-US" sz="2800" dirty="0" smtClean="0">
                <a:solidFill>
                  <a:srgbClr val="C00000"/>
                </a:solidFill>
              </a:rPr>
              <a:t>“Whoever eats with his left hand, Satan eats with him. Whoever drinks with his left hand, Satan drinks with him”</a:t>
            </a:r>
          </a:p>
          <a:p>
            <a:pPr marL="0" indent="0" algn="l" rtl="0">
              <a:buNone/>
            </a:pPr>
            <a:endParaRPr lang="ar-SA" sz="2800" dirty="0">
              <a:solidFill>
                <a:srgbClr val="C00000"/>
              </a:solidFill>
            </a:endParaRPr>
          </a:p>
        </p:txBody>
      </p:sp>
    </p:spTree>
    <p:extLst>
      <p:ext uri="{BB962C8B-B14F-4D97-AF65-F5344CB8AC3E}">
        <p14:creationId xmlns:p14="http://schemas.microsoft.com/office/powerpoint/2010/main" val="2066722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764704"/>
            <a:ext cx="8856984" cy="5361459"/>
          </a:xfrm>
        </p:spPr>
        <p:txBody>
          <a:bodyPr>
            <a:normAutofit lnSpcReduction="10000"/>
          </a:bodyPr>
          <a:lstStyle/>
          <a:p>
            <a:pPr marL="0" indent="0" algn="ctr" rtl="0">
              <a:buNone/>
            </a:pPr>
            <a:r>
              <a:rPr lang="en-US" sz="3600" dirty="0" smtClean="0"/>
              <a:t>i- The touch of Satan upon the humans            (possession by jinn)</a:t>
            </a:r>
          </a:p>
          <a:p>
            <a:pPr marL="0" indent="0" algn="ctr">
              <a:buNone/>
            </a:pPr>
            <a:r>
              <a:rPr lang="en-US" b="1" dirty="0">
                <a:solidFill>
                  <a:schemeClr val="tx2"/>
                </a:solidFill>
                <a:sym typeface="AGA Arabesque"/>
              </a:rPr>
              <a:t> </a:t>
            </a:r>
            <a:r>
              <a:rPr lang="ar-SA" dirty="0" smtClean="0">
                <a:solidFill>
                  <a:schemeClr val="tx2">
                    <a:lumMod val="60000"/>
                    <a:lumOff val="40000"/>
                  </a:schemeClr>
                </a:solidFill>
              </a:rPr>
              <a:t>الَّذِينَ يأكُلونَ الرِّبا لا يَقُومُونَ إلا </a:t>
            </a:r>
            <a:r>
              <a:rPr lang="ar-SA" smtClean="0">
                <a:solidFill>
                  <a:schemeClr val="tx2">
                    <a:lumMod val="60000"/>
                    <a:lumOff val="40000"/>
                  </a:schemeClr>
                </a:solidFill>
              </a:rPr>
              <a:t>كَما يَقُومُ </a:t>
            </a:r>
            <a:r>
              <a:rPr lang="ar-SA" dirty="0" smtClean="0">
                <a:solidFill>
                  <a:schemeClr val="tx2">
                    <a:lumMod val="60000"/>
                    <a:lumOff val="40000"/>
                  </a:schemeClr>
                </a:solidFill>
              </a:rPr>
              <a:t>الذِي يَتَخَبَّطُهُ الشَّيْطَانُ مِنَ الْمَسِّ</a:t>
            </a:r>
            <a:r>
              <a:rPr lang="en-US" b="1" dirty="0" smtClean="0">
                <a:solidFill>
                  <a:schemeClr val="tx2"/>
                </a:solidFill>
                <a:sym typeface="AGA Arabesque"/>
              </a:rPr>
              <a:t> </a:t>
            </a:r>
          </a:p>
          <a:p>
            <a:pPr marL="0" indent="0" algn="ctr" rtl="0">
              <a:buNone/>
            </a:pPr>
            <a:r>
              <a:rPr lang="en-US" dirty="0" smtClean="0">
                <a:solidFill>
                  <a:srgbClr val="C00000"/>
                </a:solidFill>
              </a:rPr>
              <a:t>“Those who swallow usury cannot rise up except as he arises whom the devil has prostrated by his </a:t>
            </a:r>
            <a:r>
              <a:rPr lang="en-US" sz="5400" dirty="0" smtClean="0">
                <a:solidFill>
                  <a:srgbClr val="C00000"/>
                </a:solidFill>
              </a:rPr>
              <a:t>touch.</a:t>
            </a:r>
            <a:r>
              <a:rPr lang="en-US" dirty="0" smtClean="0">
                <a:solidFill>
                  <a:srgbClr val="C00000"/>
                </a:solidFill>
              </a:rPr>
              <a:t>” </a:t>
            </a:r>
          </a:p>
          <a:p>
            <a:pPr marL="0" indent="0" algn="ctr" rtl="0">
              <a:buNone/>
            </a:pPr>
            <a:r>
              <a:rPr lang="en-US" sz="3600" dirty="0" err="1" smtClean="0"/>
              <a:t>Ibn</a:t>
            </a:r>
            <a:r>
              <a:rPr lang="en-US" sz="3600" dirty="0" smtClean="0"/>
              <a:t> </a:t>
            </a:r>
            <a:r>
              <a:rPr lang="en-US" sz="3600" dirty="0" err="1" smtClean="0"/>
              <a:t>Taimiya</a:t>
            </a:r>
            <a:r>
              <a:rPr lang="en-US" sz="3600" dirty="0" smtClean="0"/>
              <a:t> said: </a:t>
            </a:r>
            <a:r>
              <a:rPr lang="en-US" sz="3600" b="1" dirty="0" smtClean="0"/>
              <a:t>“None of the leaders of the  Muslims reject  the notion that the jinn                   enters into the body of the possessed”</a:t>
            </a:r>
            <a:endParaRPr lang="ar-SA" sz="3600" b="1" dirty="0"/>
          </a:p>
        </p:txBody>
      </p:sp>
    </p:spTree>
    <p:extLst>
      <p:ext uri="{BB962C8B-B14F-4D97-AF65-F5344CB8AC3E}">
        <p14:creationId xmlns:p14="http://schemas.microsoft.com/office/powerpoint/2010/main" val="3131788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404664"/>
            <a:ext cx="8229600" cy="1143000"/>
          </a:xfrm>
        </p:spPr>
        <p:txBody>
          <a:bodyPr>
            <a:normAutofit fontScale="90000"/>
          </a:bodyPr>
          <a:lstStyle/>
          <a:p>
            <a:r>
              <a:rPr lang="en-US" dirty="0"/>
              <a:t>The causes of being </a:t>
            </a:r>
            <a:r>
              <a:rPr lang="en-US" dirty="0" smtClean="0"/>
              <a:t>possessed by jinn</a:t>
            </a:r>
            <a:endParaRPr lang="ar-SA" dirty="0"/>
          </a:p>
        </p:txBody>
      </p:sp>
      <p:sp>
        <p:nvSpPr>
          <p:cNvPr id="3" name="عنصر نائب للمحتوى 2"/>
          <p:cNvSpPr>
            <a:spLocks noGrp="1"/>
          </p:cNvSpPr>
          <p:nvPr>
            <p:ph idx="1"/>
          </p:nvPr>
        </p:nvSpPr>
        <p:spPr>
          <a:xfrm>
            <a:off x="251520" y="1600200"/>
            <a:ext cx="8712968" cy="4525963"/>
          </a:xfrm>
        </p:spPr>
        <p:txBody>
          <a:bodyPr>
            <a:normAutofit fontScale="92500" lnSpcReduction="10000"/>
          </a:bodyPr>
          <a:lstStyle/>
          <a:p>
            <a:pPr marL="0" indent="0" algn="l" rtl="0">
              <a:buNone/>
            </a:pPr>
            <a:r>
              <a:rPr lang="en-US" dirty="0">
                <a:solidFill>
                  <a:srgbClr val="C00000"/>
                </a:solidFill>
              </a:rPr>
              <a:t>Possession of the human by the jinn can occur </a:t>
            </a:r>
            <a:r>
              <a:rPr lang="en-US" dirty="0" smtClean="0">
                <a:solidFill>
                  <a:srgbClr val="C00000"/>
                </a:solidFill>
              </a:rPr>
              <a:t>from desires</a:t>
            </a:r>
            <a:r>
              <a:rPr lang="en-US" dirty="0">
                <a:solidFill>
                  <a:srgbClr val="C00000"/>
                </a:solidFill>
              </a:rPr>
              <a:t>, lusts, passions and zealousness in the same </a:t>
            </a:r>
            <a:r>
              <a:rPr lang="en-US" dirty="0" smtClean="0">
                <a:solidFill>
                  <a:srgbClr val="C00000"/>
                </a:solidFill>
              </a:rPr>
              <a:t>way that </a:t>
            </a:r>
            <a:r>
              <a:rPr lang="en-US" dirty="0">
                <a:solidFill>
                  <a:srgbClr val="C00000"/>
                </a:solidFill>
              </a:rPr>
              <a:t>a human is in accord with another </a:t>
            </a:r>
            <a:r>
              <a:rPr lang="en-US" dirty="0" smtClean="0">
                <a:solidFill>
                  <a:srgbClr val="C00000"/>
                </a:solidFill>
              </a:rPr>
              <a:t>human.</a:t>
            </a:r>
          </a:p>
          <a:p>
            <a:pPr marL="0" indent="0" algn="l" rtl="0">
              <a:buNone/>
            </a:pPr>
            <a:r>
              <a:rPr lang="en-US" dirty="0" smtClean="0"/>
              <a:t> In the </a:t>
            </a:r>
            <a:r>
              <a:rPr lang="en-US" dirty="0"/>
              <a:t>majority case, due to </a:t>
            </a:r>
            <a:r>
              <a:rPr lang="en-US" dirty="0" smtClean="0"/>
              <a:t>hatred and revenge if one of the </a:t>
            </a:r>
            <a:r>
              <a:rPr lang="en-US" dirty="0"/>
              <a:t>humans harms a </a:t>
            </a:r>
            <a:r>
              <a:rPr lang="en-US" dirty="0" smtClean="0"/>
              <a:t>jinn or </a:t>
            </a:r>
            <a:r>
              <a:rPr lang="en-US" dirty="0"/>
              <a:t>the jinn thinks that the human was trying to harm </a:t>
            </a:r>
            <a:r>
              <a:rPr lang="en-US" dirty="0" smtClean="0"/>
              <a:t>them </a:t>
            </a:r>
            <a:r>
              <a:rPr lang="en-US" dirty="0"/>
              <a:t>by urinating on some jinn or throwing hot water on </a:t>
            </a:r>
            <a:r>
              <a:rPr lang="en-US" dirty="0" smtClean="0"/>
              <a:t>them or </a:t>
            </a:r>
            <a:r>
              <a:rPr lang="en-US" dirty="0"/>
              <a:t>a human might kill a jinn, even though the human </a:t>
            </a:r>
            <a:r>
              <a:rPr lang="en-US" dirty="0" smtClean="0"/>
              <a:t>may not </a:t>
            </a:r>
            <a:r>
              <a:rPr lang="en-US" dirty="0"/>
              <a:t>have realized that</a:t>
            </a:r>
            <a:r>
              <a:rPr lang="en-US" dirty="0" smtClean="0"/>
              <a:t>.</a:t>
            </a:r>
          </a:p>
          <a:p>
            <a:pPr marL="0" indent="0" algn="l" rtl="0">
              <a:buNone/>
            </a:pPr>
            <a:r>
              <a:rPr lang="en-US" dirty="0">
                <a:solidFill>
                  <a:schemeClr val="tx2">
                    <a:lumMod val="60000"/>
                    <a:lumOff val="40000"/>
                  </a:schemeClr>
                </a:solidFill>
              </a:rPr>
              <a:t>And it could occur </a:t>
            </a:r>
            <a:r>
              <a:rPr lang="en-US" dirty="0" smtClean="0">
                <a:solidFill>
                  <a:schemeClr val="tx2">
                    <a:lumMod val="60000"/>
                    <a:lumOff val="40000"/>
                  </a:schemeClr>
                </a:solidFill>
              </a:rPr>
              <a:t>from simply evil </a:t>
            </a:r>
            <a:r>
              <a:rPr lang="en-US" dirty="0">
                <a:solidFill>
                  <a:schemeClr val="tx2">
                    <a:lumMod val="60000"/>
                    <a:lumOff val="40000"/>
                  </a:schemeClr>
                </a:solidFill>
              </a:rPr>
              <a:t>acts of the jinn</a:t>
            </a:r>
            <a:endParaRPr lang="ar-SA" dirty="0">
              <a:solidFill>
                <a:schemeClr val="tx2">
                  <a:lumMod val="60000"/>
                  <a:lumOff val="40000"/>
                </a:schemeClr>
              </a:solidFill>
            </a:endParaRPr>
          </a:p>
        </p:txBody>
      </p:sp>
    </p:spTree>
    <p:extLst>
      <p:ext uri="{BB962C8B-B14F-4D97-AF65-F5344CB8AC3E}">
        <p14:creationId xmlns:p14="http://schemas.microsoft.com/office/powerpoint/2010/main" val="92181219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2020</TotalTime>
  <Words>4241</Words>
  <Application>Microsoft Office PowerPoint</Application>
  <PresentationFormat>On-screen Show (4:3)</PresentationFormat>
  <Paragraphs>286</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نسق Office</vt:lpstr>
      <vt:lpstr>The aims of the shaytaan</vt:lpstr>
      <vt:lpstr>2- He leads them to sins  إنَّمَّا يَأمُرُكُمْ بالسُّوءِ والْفَحْشاءِ وأَن تَقُولُوا عَلَى اللهِ ما لا تَعْلَمُونَ He enjoins upon you only the evil and the foul, and that you should say concerning Allah that which you know not</vt:lpstr>
      <vt:lpstr> 3. Blocking the slave from obeying Allah p 86  4. Ruining the Acts of worship A companion came to the Prophet (peace be on him) and said, Verily Satan comes between me and my prayer and my recitation of the Quran and confuses me. The Prophet (peace be upon him) said:  “That is a devil called khinzah. If you feel that occurring to you, seek refuge in Allah from him and spit (or blow) on your left side three times.”  The companion said he did so and Allah took that devil away from him. (Muslim) </vt:lpstr>
      <vt:lpstr>PowerPoint Presentation</vt:lpstr>
      <vt:lpstr>PowerPoint Presentation</vt:lpstr>
      <vt:lpstr>PowerPoint Presentation</vt:lpstr>
      <vt:lpstr>PowerPoint Presentation</vt:lpstr>
      <vt:lpstr>PowerPoint Presentation</vt:lpstr>
      <vt:lpstr>The causes of being possessed by jinn</vt:lpstr>
      <vt:lpstr>PowerPoint Presentation</vt:lpstr>
      <vt:lpstr>PowerPoint Presentation</vt:lpstr>
      <vt:lpstr>PowerPoint Presentation</vt:lpstr>
      <vt:lpstr>The food, drink of jinn - He eats with his left hand - The believing  Jinn eats any bone that has had the name of Allah pronounced over it. The Prophet (peace be upon him) said, ”Do not clean yourselves with dung or with bones for they are food for your brothers among the jinn”  </vt:lpstr>
      <vt:lpstr>PowerPoint Presentation</vt:lpstr>
      <vt:lpstr>The Jinn get married and multiply</vt:lpstr>
      <vt:lpstr>The shaytaan dies </vt:lpstr>
      <vt:lpstr>The residence of the jinn and their places</vt:lpstr>
      <vt:lpstr>PowerPoint Presentation</vt:lpstr>
      <vt:lpstr>The times that they can be found</vt:lpstr>
      <vt:lpstr>Their ability and strength</vt:lpstr>
      <vt:lpstr>Their weaknesses and inabilities</vt:lpstr>
      <vt:lpstr>  وَمَا خَلَقْتُ الْجِنَّ والإِنْسَ إلا لِيَعْبدُونِ    I created the jinn and humankind only that they worship Me.</vt:lpstr>
      <vt:lpstr>              They are responsible - Allaah sent messengers to them - They are at different levels of good and evil</vt:lpstr>
      <vt:lpstr>THE WEAPONS OF THE BELIEVER</vt:lpstr>
      <vt:lpstr>PowerPoint Presentation</vt:lpstr>
      <vt:lpstr>الاستعاذةI seek refuge in Allah from the outcast Satan</vt:lpstr>
      <vt:lpstr>The great understanding</vt:lpstr>
      <vt:lpstr>Hasad </vt:lpstr>
      <vt:lpstr>The evil eye</vt:lpstr>
      <vt:lpstr>Types of evil eye</vt:lpstr>
      <vt:lpstr>PowerPoint Presentation</vt:lpstr>
      <vt:lpstr>Difference between Hasad and evil eye</vt:lpstr>
      <vt:lpstr>Jinn and evil eye</vt:lpstr>
      <vt:lpstr>Waswasah (obsession) </vt:lpstr>
      <vt:lpstr>The Cure of The Qur’aan and Sunnah   From Sihr From Evil eye From Obssession</vt:lpstr>
      <vt:lpstr>Symptoms of evil eye </vt:lpstr>
      <vt:lpstr>Cure from evil eye</vt:lpstr>
      <vt:lpstr>4- Wudoo’ or special wash if we know  who cast the evil eye</vt:lpstr>
      <vt:lpstr>Cure from Waswaasah</vt:lpstr>
      <vt:lpstr>PowerPoint Presentation</vt:lpstr>
      <vt:lpstr>PowerPoint Presentation</vt:lpstr>
      <vt:lpstr>Symptoms of Sihr</vt:lpstr>
      <vt:lpstr>PowerPoint Presentation</vt:lpstr>
      <vt:lpstr>PowerPoint Presentation</vt:lpstr>
      <vt:lpstr>PowerPoint Presentation</vt:lpstr>
      <vt:lpstr>Cure from Sihr</vt:lpstr>
      <vt:lpstr> Cure of Possession of jinn</vt:lpstr>
      <vt:lpstr>PowerPoint Presentation</vt:lpstr>
      <vt:lpstr>PowerPoint Presentation</vt:lpstr>
      <vt:lpstr>PowerPoint Presentation</vt:lpstr>
      <vt:lpstr>10- Reading and listening to Ruqiah</vt:lpstr>
      <vt:lpstr>Examples of ruqyah</vt:lpstr>
      <vt:lpstr>سورة البقرة</vt:lpstr>
      <vt:lpstr>آية الكرسي</vt:lpstr>
      <vt:lpstr>المعوذتان</vt:lpstr>
      <vt:lpstr>: "لَا إِلَهَ إِلَّا اللهُ وَحْدَهُ لَا شَرِيكَ لَهُ، لَهُ الْمُلْكُ وَلَهُ الْحَمْدُ، وَهُوَ عَلَى كُلِّ شَيْء ٍقَدِيرٌ“ 100 times</vt:lpstr>
      <vt:lpstr>Conditions in Ruqyah</vt:lpstr>
      <vt:lpstr>PowerPoint Presentation</vt:lpstr>
      <vt:lpstr>Trust Allaah and ask Him for cure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Blocking the slave from obeying Allah p 86 4- Causing them to commit innovation  </dc:title>
  <dc:creator>foufou</dc:creator>
  <cp:lastModifiedBy>Fufu</cp:lastModifiedBy>
  <cp:revision>136</cp:revision>
  <dcterms:created xsi:type="dcterms:W3CDTF">2011-04-26T06:49:29Z</dcterms:created>
  <dcterms:modified xsi:type="dcterms:W3CDTF">2012-02-12T04:39:15Z</dcterms:modified>
</cp:coreProperties>
</file>