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77" r:id="rId3"/>
    <p:sldId id="278" r:id="rId4"/>
    <p:sldId id="279" r:id="rId5"/>
    <p:sldId id="257" r:id="rId6"/>
    <p:sldId id="258" r:id="rId7"/>
    <p:sldId id="280" r:id="rId8"/>
    <p:sldId id="259" r:id="rId9"/>
    <p:sldId id="275" r:id="rId10"/>
    <p:sldId id="281" r:id="rId11"/>
    <p:sldId id="276" r:id="rId12"/>
    <p:sldId id="282" r:id="rId13"/>
    <p:sldId id="260" r:id="rId14"/>
    <p:sldId id="283" r:id="rId15"/>
    <p:sldId id="261" r:id="rId16"/>
    <p:sldId id="291" r:id="rId17"/>
    <p:sldId id="262" r:id="rId18"/>
    <p:sldId id="264" r:id="rId19"/>
    <p:sldId id="265" r:id="rId20"/>
    <p:sldId id="266" r:id="rId21"/>
    <p:sldId id="284" r:id="rId22"/>
    <p:sldId id="267" r:id="rId23"/>
    <p:sldId id="268" r:id="rId24"/>
    <p:sldId id="269" r:id="rId25"/>
    <p:sldId id="292" r:id="rId26"/>
    <p:sldId id="270" r:id="rId27"/>
    <p:sldId id="271" r:id="rId28"/>
    <p:sldId id="274" r:id="rId29"/>
    <p:sldId id="272" r:id="rId30"/>
    <p:sldId id="286" r:id="rId31"/>
    <p:sldId id="287" r:id="rId32"/>
    <p:sldId id="290" r:id="rId33"/>
    <p:sldId id="273" r:id="rId34"/>
    <p:sldId id="28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06" autoAdjust="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89B581-AD8D-462F-BB2D-4FF1722B3308}" type="doc">
      <dgm:prSet loTypeId="urn:microsoft.com/office/officeart/2005/8/layout/venn2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C9FE1D3-E036-4A4A-8CD9-E87BC4141675}">
      <dgm:prSet custT="1"/>
      <dgm:spPr>
        <a:solidFill>
          <a:srgbClr val="0070C0"/>
        </a:solidFill>
        <a:ln cmpd="dbl">
          <a:solidFill>
            <a:srgbClr val="0070C0"/>
          </a:solidFill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ar-SA" sz="2800" dirty="0" smtClean="0">
              <a:solidFill>
                <a:schemeClr val="bg1"/>
              </a:solidFill>
            </a:rPr>
            <a:t>المنتج </a:t>
          </a:r>
          <a:endParaRPr lang="en-US" sz="2800" dirty="0">
            <a:solidFill>
              <a:schemeClr val="bg1"/>
            </a:solidFill>
          </a:endParaRPr>
        </a:p>
      </dgm:t>
    </dgm:pt>
    <dgm:pt modelId="{48E4CAE8-E344-427A-BAA5-5BE618F11A64}" type="parTrans" cxnId="{49F48751-ED08-4B35-89AE-38D3B7A9873D}">
      <dgm:prSet/>
      <dgm:spPr/>
      <dgm:t>
        <a:bodyPr/>
        <a:lstStyle/>
        <a:p>
          <a:endParaRPr lang="en-US"/>
        </a:p>
      </dgm:t>
    </dgm:pt>
    <dgm:pt modelId="{B122CCC6-DC5F-42E5-9E09-9B56F5929354}" type="sibTrans" cxnId="{49F48751-ED08-4B35-89AE-38D3B7A9873D}">
      <dgm:prSet/>
      <dgm:spPr/>
      <dgm:t>
        <a:bodyPr/>
        <a:lstStyle/>
        <a:p>
          <a:endParaRPr lang="en-US"/>
        </a:p>
      </dgm:t>
    </dgm:pt>
    <dgm:pt modelId="{7CD01BDF-39CC-4E98-A96A-8DAA77071A85}" type="pres">
      <dgm:prSet presAssocID="{D089B581-AD8D-462F-BB2D-4FF1722B330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459800-5224-425F-9792-3763DE44AF8A}" type="pres">
      <dgm:prSet presAssocID="{D089B581-AD8D-462F-BB2D-4FF1722B3308}" presName="comp1" presStyleCnt="0"/>
      <dgm:spPr/>
      <dgm:t>
        <a:bodyPr/>
        <a:lstStyle/>
        <a:p>
          <a:endParaRPr lang="en-US"/>
        </a:p>
      </dgm:t>
    </dgm:pt>
    <dgm:pt modelId="{9B410CE0-452B-4128-A78A-5E6FFEE5A317}" type="pres">
      <dgm:prSet presAssocID="{D089B581-AD8D-462F-BB2D-4FF1722B3308}" presName="circle1" presStyleLbl="node1" presStyleIdx="0" presStyleCnt="1" custScaleX="123809" custLinFactNeighborX="-23095" custLinFactNeighborY="-25000"/>
      <dgm:spPr/>
      <dgm:t>
        <a:bodyPr/>
        <a:lstStyle/>
        <a:p>
          <a:endParaRPr lang="en-US"/>
        </a:p>
      </dgm:t>
    </dgm:pt>
    <dgm:pt modelId="{E651BA14-C65A-41A4-A3DF-DAD6B5C9B7AE}" type="pres">
      <dgm:prSet presAssocID="{D089B581-AD8D-462F-BB2D-4FF1722B3308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25738F-7362-453D-B0D8-E0678D48A079}" type="presOf" srcId="{AC9FE1D3-E036-4A4A-8CD9-E87BC4141675}" destId="{E651BA14-C65A-41A4-A3DF-DAD6B5C9B7AE}" srcOrd="1" destOrd="0" presId="urn:microsoft.com/office/officeart/2005/8/layout/venn2"/>
    <dgm:cxn modelId="{6CF5E26F-DDE0-4259-AAB7-87FD02D551CE}" type="presOf" srcId="{AC9FE1D3-E036-4A4A-8CD9-E87BC4141675}" destId="{9B410CE0-452B-4128-A78A-5E6FFEE5A317}" srcOrd="0" destOrd="0" presId="urn:microsoft.com/office/officeart/2005/8/layout/venn2"/>
    <dgm:cxn modelId="{89BF6B96-225A-4AF7-AF79-4AD18424EFE2}" type="presOf" srcId="{D089B581-AD8D-462F-BB2D-4FF1722B3308}" destId="{7CD01BDF-39CC-4E98-A96A-8DAA77071A85}" srcOrd="0" destOrd="0" presId="urn:microsoft.com/office/officeart/2005/8/layout/venn2"/>
    <dgm:cxn modelId="{49F48751-ED08-4B35-89AE-38D3B7A9873D}" srcId="{D089B581-AD8D-462F-BB2D-4FF1722B3308}" destId="{AC9FE1D3-E036-4A4A-8CD9-E87BC4141675}" srcOrd="0" destOrd="0" parTransId="{48E4CAE8-E344-427A-BAA5-5BE618F11A64}" sibTransId="{B122CCC6-DC5F-42E5-9E09-9B56F5929354}"/>
    <dgm:cxn modelId="{19B5CD18-F0C2-4199-AFD4-6066AA3000DC}" type="presParOf" srcId="{7CD01BDF-39CC-4E98-A96A-8DAA77071A85}" destId="{3C459800-5224-425F-9792-3763DE44AF8A}" srcOrd="0" destOrd="0" presId="urn:microsoft.com/office/officeart/2005/8/layout/venn2"/>
    <dgm:cxn modelId="{240550BF-6195-40CE-BE35-627801CF6D00}" type="presParOf" srcId="{3C459800-5224-425F-9792-3763DE44AF8A}" destId="{9B410CE0-452B-4128-A78A-5E6FFEE5A317}" srcOrd="0" destOrd="0" presId="urn:microsoft.com/office/officeart/2005/8/layout/venn2"/>
    <dgm:cxn modelId="{2B6FD1FF-6D4C-47A4-B959-447910231ECA}" type="presParOf" srcId="{3C459800-5224-425F-9792-3763DE44AF8A}" destId="{E651BA14-C65A-41A4-A3DF-DAD6B5C9B7A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089B581-AD8D-462F-BB2D-4FF1722B3308}" type="doc">
      <dgm:prSet loTypeId="urn:microsoft.com/office/officeart/2005/8/layout/venn2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C9FE1D3-E036-4A4A-8CD9-E87BC4141675}">
      <dgm:prSet custT="1"/>
      <dgm:spPr>
        <a:solidFill>
          <a:srgbClr val="92D050"/>
        </a:solidFill>
        <a:ln cmpd="dbl"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ar-SA" sz="2800" dirty="0" smtClean="0"/>
            <a:t>السعر </a:t>
          </a:r>
          <a:endParaRPr lang="en-US" sz="2800" dirty="0"/>
        </a:p>
      </dgm:t>
    </dgm:pt>
    <dgm:pt modelId="{48E4CAE8-E344-427A-BAA5-5BE618F11A64}" type="parTrans" cxnId="{49F48751-ED08-4B35-89AE-38D3B7A9873D}">
      <dgm:prSet/>
      <dgm:spPr/>
      <dgm:t>
        <a:bodyPr/>
        <a:lstStyle/>
        <a:p>
          <a:endParaRPr lang="en-US"/>
        </a:p>
      </dgm:t>
    </dgm:pt>
    <dgm:pt modelId="{B122CCC6-DC5F-42E5-9E09-9B56F5929354}" type="sibTrans" cxnId="{49F48751-ED08-4B35-89AE-38D3B7A9873D}">
      <dgm:prSet/>
      <dgm:spPr/>
      <dgm:t>
        <a:bodyPr/>
        <a:lstStyle/>
        <a:p>
          <a:endParaRPr lang="en-US"/>
        </a:p>
      </dgm:t>
    </dgm:pt>
    <dgm:pt modelId="{7CD01BDF-39CC-4E98-A96A-8DAA77071A85}" type="pres">
      <dgm:prSet presAssocID="{D089B581-AD8D-462F-BB2D-4FF1722B330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459800-5224-425F-9792-3763DE44AF8A}" type="pres">
      <dgm:prSet presAssocID="{D089B581-AD8D-462F-BB2D-4FF1722B3308}" presName="comp1" presStyleCnt="0"/>
      <dgm:spPr/>
    </dgm:pt>
    <dgm:pt modelId="{9B410CE0-452B-4128-A78A-5E6FFEE5A317}" type="pres">
      <dgm:prSet presAssocID="{D089B581-AD8D-462F-BB2D-4FF1722B3308}" presName="circle1" presStyleLbl="node1" presStyleIdx="0" presStyleCnt="1" custScaleX="123809"/>
      <dgm:spPr/>
      <dgm:t>
        <a:bodyPr/>
        <a:lstStyle/>
        <a:p>
          <a:endParaRPr lang="en-US"/>
        </a:p>
      </dgm:t>
    </dgm:pt>
    <dgm:pt modelId="{E651BA14-C65A-41A4-A3DF-DAD6B5C9B7AE}" type="pres">
      <dgm:prSet presAssocID="{D089B581-AD8D-462F-BB2D-4FF1722B3308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AF081F9-3E3A-47D9-82D0-09CF0D38AED6}" type="presOf" srcId="{AC9FE1D3-E036-4A4A-8CD9-E87BC4141675}" destId="{E651BA14-C65A-41A4-A3DF-DAD6B5C9B7AE}" srcOrd="1" destOrd="0" presId="urn:microsoft.com/office/officeart/2005/8/layout/venn2"/>
    <dgm:cxn modelId="{41C67A83-3640-40E4-A7A6-23297EC64D54}" type="presOf" srcId="{AC9FE1D3-E036-4A4A-8CD9-E87BC4141675}" destId="{9B410CE0-452B-4128-A78A-5E6FFEE5A317}" srcOrd="0" destOrd="0" presId="urn:microsoft.com/office/officeart/2005/8/layout/venn2"/>
    <dgm:cxn modelId="{F45DBD4E-A565-4ED6-9120-F6459B8A6BD8}" type="presOf" srcId="{D089B581-AD8D-462F-BB2D-4FF1722B3308}" destId="{7CD01BDF-39CC-4E98-A96A-8DAA77071A85}" srcOrd="0" destOrd="0" presId="urn:microsoft.com/office/officeart/2005/8/layout/venn2"/>
    <dgm:cxn modelId="{49F48751-ED08-4B35-89AE-38D3B7A9873D}" srcId="{D089B581-AD8D-462F-BB2D-4FF1722B3308}" destId="{AC9FE1D3-E036-4A4A-8CD9-E87BC4141675}" srcOrd="0" destOrd="0" parTransId="{48E4CAE8-E344-427A-BAA5-5BE618F11A64}" sibTransId="{B122CCC6-DC5F-42E5-9E09-9B56F5929354}"/>
    <dgm:cxn modelId="{75D6E118-F3B0-42E9-AABD-A43A10B21881}" type="presParOf" srcId="{7CD01BDF-39CC-4E98-A96A-8DAA77071A85}" destId="{3C459800-5224-425F-9792-3763DE44AF8A}" srcOrd="0" destOrd="0" presId="urn:microsoft.com/office/officeart/2005/8/layout/venn2"/>
    <dgm:cxn modelId="{ACDF873D-2A76-43E8-BCD8-1758BB393AAE}" type="presParOf" srcId="{3C459800-5224-425F-9792-3763DE44AF8A}" destId="{9B410CE0-452B-4128-A78A-5E6FFEE5A317}" srcOrd="0" destOrd="0" presId="urn:microsoft.com/office/officeart/2005/8/layout/venn2"/>
    <dgm:cxn modelId="{1C9732D2-DC53-4AE9-A605-0F198E14B760}" type="presParOf" srcId="{3C459800-5224-425F-9792-3763DE44AF8A}" destId="{E651BA14-C65A-41A4-A3DF-DAD6B5C9B7A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089B581-AD8D-462F-BB2D-4FF1722B3308}" type="doc">
      <dgm:prSet loTypeId="urn:microsoft.com/office/officeart/2005/8/layout/venn2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C9FE1D3-E036-4A4A-8CD9-E87BC4141675}">
      <dgm:prSet custT="1"/>
      <dgm:spPr>
        <a:solidFill>
          <a:srgbClr val="CC0000"/>
        </a:solidFill>
        <a:ln cmpd="dbl">
          <a:solidFill>
            <a:srgbClr val="C00000"/>
          </a:solidFill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ar-SA" sz="2400" dirty="0" smtClean="0"/>
            <a:t>الترويج</a:t>
          </a:r>
        </a:p>
        <a:p>
          <a:pPr rtl="0"/>
          <a:r>
            <a:rPr lang="ar-SA" sz="2400" dirty="0" smtClean="0"/>
            <a:t>(الإعلان)</a:t>
          </a:r>
          <a:endParaRPr lang="en-US" sz="2400" dirty="0"/>
        </a:p>
      </dgm:t>
    </dgm:pt>
    <dgm:pt modelId="{48E4CAE8-E344-427A-BAA5-5BE618F11A64}" type="parTrans" cxnId="{49F48751-ED08-4B35-89AE-38D3B7A9873D}">
      <dgm:prSet/>
      <dgm:spPr/>
      <dgm:t>
        <a:bodyPr/>
        <a:lstStyle/>
        <a:p>
          <a:endParaRPr lang="en-US"/>
        </a:p>
      </dgm:t>
    </dgm:pt>
    <dgm:pt modelId="{B122CCC6-DC5F-42E5-9E09-9B56F5929354}" type="sibTrans" cxnId="{49F48751-ED08-4B35-89AE-38D3B7A9873D}">
      <dgm:prSet/>
      <dgm:spPr/>
      <dgm:t>
        <a:bodyPr/>
        <a:lstStyle/>
        <a:p>
          <a:endParaRPr lang="en-US"/>
        </a:p>
      </dgm:t>
    </dgm:pt>
    <dgm:pt modelId="{7CD01BDF-39CC-4E98-A96A-8DAA77071A85}" type="pres">
      <dgm:prSet presAssocID="{D089B581-AD8D-462F-BB2D-4FF1722B330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459800-5224-425F-9792-3763DE44AF8A}" type="pres">
      <dgm:prSet presAssocID="{D089B581-AD8D-462F-BB2D-4FF1722B3308}" presName="comp1" presStyleCnt="0"/>
      <dgm:spPr/>
    </dgm:pt>
    <dgm:pt modelId="{9B410CE0-452B-4128-A78A-5E6FFEE5A317}" type="pres">
      <dgm:prSet presAssocID="{D089B581-AD8D-462F-BB2D-4FF1722B3308}" presName="circle1" presStyleLbl="node1" presStyleIdx="0" presStyleCnt="1" custScaleX="123809"/>
      <dgm:spPr/>
      <dgm:t>
        <a:bodyPr/>
        <a:lstStyle/>
        <a:p>
          <a:endParaRPr lang="en-US"/>
        </a:p>
      </dgm:t>
    </dgm:pt>
    <dgm:pt modelId="{E651BA14-C65A-41A4-A3DF-DAD6B5C9B7AE}" type="pres">
      <dgm:prSet presAssocID="{D089B581-AD8D-462F-BB2D-4FF1722B3308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3DBFE4F-766A-4AA3-9F86-1F497F128435}" type="presOf" srcId="{AC9FE1D3-E036-4A4A-8CD9-E87BC4141675}" destId="{9B410CE0-452B-4128-A78A-5E6FFEE5A317}" srcOrd="0" destOrd="0" presId="urn:microsoft.com/office/officeart/2005/8/layout/venn2"/>
    <dgm:cxn modelId="{96412378-6893-4F6E-9B2F-50DAEDE11A13}" type="presOf" srcId="{D089B581-AD8D-462F-BB2D-4FF1722B3308}" destId="{7CD01BDF-39CC-4E98-A96A-8DAA77071A85}" srcOrd="0" destOrd="0" presId="urn:microsoft.com/office/officeart/2005/8/layout/venn2"/>
    <dgm:cxn modelId="{49F48751-ED08-4B35-89AE-38D3B7A9873D}" srcId="{D089B581-AD8D-462F-BB2D-4FF1722B3308}" destId="{AC9FE1D3-E036-4A4A-8CD9-E87BC4141675}" srcOrd="0" destOrd="0" parTransId="{48E4CAE8-E344-427A-BAA5-5BE618F11A64}" sibTransId="{B122CCC6-DC5F-42E5-9E09-9B56F5929354}"/>
    <dgm:cxn modelId="{3AFF4E88-2885-4D1F-B7D2-F535DFD2D45B}" type="presOf" srcId="{AC9FE1D3-E036-4A4A-8CD9-E87BC4141675}" destId="{E651BA14-C65A-41A4-A3DF-DAD6B5C9B7AE}" srcOrd="1" destOrd="0" presId="urn:microsoft.com/office/officeart/2005/8/layout/venn2"/>
    <dgm:cxn modelId="{F99D2DBD-BE23-421C-BD34-61EC95897159}" type="presParOf" srcId="{7CD01BDF-39CC-4E98-A96A-8DAA77071A85}" destId="{3C459800-5224-425F-9792-3763DE44AF8A}" srcOrd="0" destOrd="0" presId="urn:microsoft.com/office/officeart/2005/8/layout/venn2"/>
    <dgm:cxn modelId="{55EA4EA7-0203-49C8-9289-7FEE329F9CCB}" type="presParOf" srcId="{3C459800-5224-425F-9792-3763DE44AF8A}" destId="{9B410CE0-452B-4128-A78A-5E6FFEE5A317}" srcOrd="0" destOrd="0" presId="urn:microsoft.com/office/officeart/2005/8/layout/venn2"/>
    <dgm:cxn modelId="{D3EE4EFC-93CB-4D90-8757-2E7D9748D77A}" type="presParOf" srcId="{3C459800-5224-425F-9792-3763DE44AF8A}" destId="{E651BA14-C65A-41A4-A3DF-DAD6B5C9B7A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089B581-AD8D-462F-BB2D-4FF1722B3308}" type="doc">
      <dgm:prSet loTypeId="urn:microsoft.com/office/officeart/2005/8/layout/venn2" loCatId="relationship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en-US"/>
        </a:p>
      </dgm:t>
    </dgm:pt>
    <dgm:pt modelId="{AC9FE1D3-E036-4A4A-8CD9-E87BC4141675}">
      <dgm:prSet custT="1"/>
      <dgm:spPr>
        <a:solidFill>
          <a:srgbClr val="FFC000"/>
        </a:solidFill>
        <a:ln cmpd="dbl">
          <a:solidFill>
            <a:srgbClr val="FFC000"/>
          </a:solidFill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gm:spPr>
      <dgm:t>
        <a:bodyPr/>
        <a:lstStyle/>
        <a:p>
          <a:pPr rtl="0"/>
          <a:r>
            <a:rPr lang="ar-SA" sz="2800" dirty="0" smtClean="0"/>
            <a:t>التوزيع</a:t>
          </a:r>
          <a:endParaRPr lang="en-US" sz="2800" dirty="0"/>
        </a:p>
      </dgm:t>
    </dgm:pt>
    <dgm:pt modelId="{48E4CAE8-E344-427A-BAA5-5BE618F11A64}" type="parTrans" cxnId="{49F48751-ED08-4B35-89AE-38D3B7A9873D}">
      <dgm:prSet/>
      <dgm:spPr/>
      <dgm:t>
        <a:bodyPr/>
        <a:lstStyle/>
        <a:p>
          <a:endParaRPr lang="en-US"/>
        </a:p>
      </dgm:t>
    </dgm:pt>
    <dgm:pt modelId="{B122CCC6-DC5F-42E5-9E09-9B56F5929354}" type="sibTrans" cxnId="{49F48751-ED08-4B35-89AE-38D3B7A9873D}">
      <dgm:prSet/>
      <dgm:spPr/>
      <dgm:t>
        <a:bodyPr/>
        <a:lstStyle/>
        <a:p>
          <a:endParaRPr lang="en-US"/>
        </a:p>
      </dgm:t>
    </dgm:pt>
    <dgm:pt modelId="{7CD01BDF-39CC-4E98-A96A-8DAA77071A85}" type="pres">
      <dgm:prSet presAssocID="{D089B581-AD8D-462F-BB2D-4FF1722B3308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C459800-5224-425F-9792-3763DE44AF8A}" type="pres">
      <dgm:prSet presAssocID="{D089B581-AD8D-462F-BB2D-4FF1722B3308}" presName="comp1" presStyleCnt="0"/>
      <dgm:spPr/>
    </dgm:pt>
    <dgm:pt modelId="{9B410CE0-452B-4128-A78A-5E6FFEE5A317}" type="pres">
      <dgm:prSet presAssocID="{D089B581-AD8D-462F-BB2D-4FF1722B3308}" presName="circle1" presStyleLbl="node1" presStyleIdx="0" presStyleCnt="1" custScaleX="123809" custLinFactNeighborX="1905"/>
      <dgm:spPr/>
      <dgm:t>
        <a:bodyPr/>
        <a:lstStyle/>
        <a:p>
          <a:endParaRPr lang="en-US"/>
        </a:p>
      </dgm:t>
    </dgm:pt>
    <dgm:pt modelId="{E651BA14-C65A-41A4-A3DF-DAD6B5C9B7AE}" type="pres">
      <dgm:prSet presAssocID="{D089B581-AD8D-462F-BB2D-4FF1722B3308}" presName="c1text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C0D6EB6-762D-4A9F-BBFA-FA45D77A61E5}" type="presOf" srcId="{AC9FE1D3-E036-4A4A-8CD9-E87BC4141675}" destId="{E651BA14-C65A-41A4-A3DF-DAD6B5C9B7AE}" srcOrd="1" destOrd="0" presId="urn:microsoft.com/office/officeart/2005/8/layout/venn2"/>
    <dgm:cxn modelId="{E92AEB8B-6996-40BA-A975-EE59C1880A7D}" type="presOf" srcId="{AC9FE1D3-E036-4A4A-8CD9-E87BC4141675}" destId="{9B410CE0-452B-4128-A78A-5E6FFEE5A317}" srcOrd="0" destOrd="0" presId="urn:microsoft.com/office/officeart/2005/8/layout/venn2"/>
    <dgm:cxn modelId="{019C5F3D-8EF6-41B3-A942-60410099EA85}" type="presOf" srcId="{D089B581-AD8D-462F-BB2D-4FF1722B3308}" destId="{7CD01BDF-39CC-4E98-A96A-8DAA77071A85}" srcOrd="0" destOrd="0" presId="urn:microsoft.com/office/officeart/2005/8/layout/venn2"/>
    <dgm:cxn modelId="{49F48751-ED08-4B35-89AE-38D3B7A9873D}" srcId="{D089B581-AD8D-462F-BB2D-4FF1722B3308}" destId="{AC9FE1D3-E036-4A4A-8CD9-E87BC4141675}" srcOrd="0" destOrd="0" parTransId="{48E4CAE8-E344-427A-BAA5-5BE618F11A64}" sibTransId="{B122CCC6-DC5F-42E5-9E09-9B56F5929354}"/>
    <dgm:cxn modelId="{2B7E9D7D-9A34-4304-BC96-82D83A7A793B}" type="presParOf" srcId="{7CD01BDF-39CC-4E98-A96A-8DAA77071A85}" destId="{3C459800-5224-425F-9792-3763DE44AF8A}" srcOrd="0" destOrd="0" presId="urn:microsoft.com/office/officeart/2005/8/layout/venn2"/>
    <dgm:cxn modelId="{B29087B2-0E27-4E63-9D38-CDA1CE800ACB}" type="presParOf" srcId="{3C459800-5224-425F-9792-3763DE44AF8A}" destId="{9B410CE0-452B-4128-A78A-5E6FFEE5A317}" srcOrd="0" destOrd="0" presId="urn:microsoft.com/office/officeart/2005/8/layout/venn2"/>
    <dgm:cxn modelId="{C88544CD-32F7-4F94-B035-F5C60A71BF0F}" type="presParOf" srcId="{3C459800-5224-425F-9792-3763DE44AF8A}" destId="{E651BA14-C65A-41A4-A3DF-DAD6B5C9B7AE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10CE0-452B-4128-A78A-5E6FFEE5A317}">
      <dsp:nvSpPr>
        <dsp:cNvPr id="0" name=""/>
        <dsp:cNvSpPr/>
      </dsp:nvSpPr>
      <dsp:spPr>
        <a:xfrm>
          <a:off x="0" y="0"/>
          <a:ext cx="1886849" cy="1524000"/>
        </a:xfrm>
        <a:prstGeom prst="ellipse">
          <a:avLst/>
        </a:prstGeom>
        <a:solidFill>
          <a:srgbClr val="0070C0"/>
        </a:solidFill>
        <a:ln w="25400" cap="flat" cmpd="dbl" algn="ctr">
          <a:solidFill>
            <a:srgbClr val="0070C0"/>
          </a:solidFill>
          <a:prstDash val="solid"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>
              <a:solidFill>
                <a:schemeClr val="bg1"/>
              </a:solidFill>
            </a:rPr>
            <a:t>المنتج </a:t>
          </a:r>
          <a:endParaRPr lang="en-US" sz="2800" kern="1200" dirty="0">
            <a:solidFill>
              <a:schemeClr val="bg1"/>
            </a:solidFill>
          </a:endParaRPr>
        </a:p>
      </dsp:txBody>
      <dsp:txXfrm>
        <a:off x="276322" y="381000"/>
        <a:ext cx="1334203" cy="7620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10CE0-452B-4128-A78A-5E6FFEE5A317}">
      <dsp:nvSpPr>
        <dsp:cNvPr id="0" name=""/>
        <dsp:cNvSpPr/>
      </dsp:nvSpPr>
      <dsp:spPr>
        <a:xfrm>
          <a:off x="47175" y="0"/>
          <a:ext cx="1886849" cy="1524000"/>
        </a:xfrm>
        <a:prstGeom prst="ellipse">
          <a:avLst/>
        </a:prstGeom>
        <a:solidFill>
          <a:srgbClr val="92D050"/>
        </a:solidFill>
        <a:ln w="25400" cap="flat" cmpd="dbl" algn="ctr">
          <a:gradFill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5400000" scaled="0"/>
          </a:gradFill>
          <a:prstDash val="solid"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السعر </a:t>
          </a:r>
          <a:endParaRPr lang="en-US" sz="2800" kern="1200" dirty="0"/>
        </a:p>
      </dsp:txBody>
      <dsp:txXfrm>
        <a:off x="323498" y="381000"/>
        <a:ext cx="1334203" cy="7620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10CE0-452B-4128-A78A-5E6FFEE5A317}">
      <dsp:nvSpPr>
        <dsp:cNvPr id="0" name=""/>
        <dsp:cNvSpPr/>
      </dsp:nvSpPr>
      <dsp:spPr>
        <a:xfrm>
          <a:off x="-123367" y="0"/>
          <a:ext cx="2075534" cy="1676400"/>
        </a:xfrm>
        <a:prstGeom prst="ellipse">
          <a:avLst/>
        </a:prstGeom>
        <a:solidFill>
          <a:srgbClr val="CC0000"/>
        </a:solidFill>
        <a:ln w="25400" cap="flat" cmpd="dbl" algn="ctr">
          <a:solidFill>
            <a:srgbClr val="C00000"/>
          </a:solidFill>
          <a:prstDash val="solid"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الترويج</a:t>
          </a: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kern="1200" dirty="0" smtClean="0"/>
            <a:t>(الإعلان)</a:t>
          </a:r>
          <a:endParaRPr lang="en-US" sz="2400" kern="1200" dirty="0"/>
        </a:p>
      </dsp:txBody>
      <dsp:txXfrm>
        <a:off x="180587" y="419099"/>
        <a:ext cx="1467624" cy="8382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B410CE0-452B-4128-A78A-5E6FFEE5A317}">
      <dsp:nvSpPr>
        <dsp:cNvPr id="0" name=""/>
        <dsp:cNvSpPr/>
      </dsp:nvSpPr>
      <dsp:spPr>
        <a:xfrm>
          <a:off x="76207" y="0"/>
          <a:ext cx="1886849" cy="1524000"/>
        </a:xfrm>
        <a:prstGeom prst="ellipse">
          <a:avLst/>
        </a:prstGeom>
        <a:solidFill>
          <a:srgbClr val="FFC000"/>
        </a:solidFill>
        <a:ln w="25400" cap="flat" cmpd="dbl" algn="ctr">
          <a:solidFill>
            <a:srgbClr val="FFC000"/>
          </a:solidFill>
          <a:prstDash val="solid"/>
        </a:ln>
        <a:effectLst>
          <a:outerShdw blurRad="50800" dist="38100" dir="10800000" algn="r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800" kern="1200" dirty="0" smtClean="0"/>
            <a:t>التوزيع</a:t>
          </a:r>
          <a:endParaRPr lang="en-US" sz="2800" kern="1200" dirty="0"/>
        </a:p>
      </dsp:txBody>
      <dsp:txXfrm>
        <a:off x="352530" y="381000"/>
        <a:ext cx="1334203" cy="762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B9EC1C1-8161-42D6-841E-AE868459A8F9}" type="datetimeFigureOut">
              <a:rPr lang="en-US" smtClean="0"/>
              <a:pPr/>
              <a:t>2/13/2012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1AA2CF-5824-45C8-A74B-CCE0E952E43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wipe dir="d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828800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chemeClr val="accent1"/>
                </a:solidFill>
              </a:rPr>
              <a:t/>
            </a:r>
            <a:br>
              <a:rPr lang="ar-SA" dirty="0" smtClean="0">
                <a:solidFill>
                  <a:schemeClr val="accent1"/>
                </a:solidFill>
              </a:rPr>
            </a:br>
            <a:r>
              <a:rPr lang="ar-SA" dirty="0" smtClean="0">
                <a:solidFill>
                  <a:schemeClr val="accent1"/>
                </a:solidFill>
              </a:rPr>
              <a:t>تحويل الفكرة إلى فرصة</a:t>
            </a:r>
            <a:br>
              <a:rPr lang="ar-SA" dirty="0" smtClean="0">
                <a:solidFill>
                  <a:schemeClr val="accent1"/>
                </a:solidFill>
              </a:rPr>
            </a:br>
            <a:r>
              <a:rPr lang="ar-SA" dirty="0" smtClean="0">
                <a:solidFill>
                  <a:schemeClr val="accent1"/>
                </a:solidFill>
              </a:rPr>
              <a:t/>
            </a:r>
            <a:br>
              <a:rPr lang="ar-SA" dirty="0" smtClean="0">
                <a:solidFill>
                  <a:schemeClr val="accent1"/>
                </a:solidFill>
              </a:rPr>
            </a:br>
            <a:r>
              <a:rPr lang="ar-SA" sz="5300" dirty="0" smtClean="0">
                <a:solidFill>
                  <a:schemeClr val="accent1"/>
                </a:solidFill>
              </a:rPr>
              <a:t>خالد الراجحي </a:t>
            </a:r>
            <a:endParaRPr lang="en-US" sz="5300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 descr="32154235125.bmp"/>
          <p:cNvPicPr>
            <a:picLocks noChangeAspect="1"/>
          </p:cNvPicPr>
          <p:nvPr/>
        </p:nvPicPr>
        <p:blipFill>
          <a:blip r:embed="rId2" cstate="print">
            <a:lum bright="-2000"/>
          </a:blip>
          <a:srcRect/>
          <a:stretch>
            <a:fillRect/>
          </a:stretch>
        </p:blipFill>
        <p:spPr bwMode="auto">
          <a:xfrm>
            <a:off x="3200400" y="4038600"/>
            <a:ext cx="2484437" cy="239077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219200"/>
            <a:ext cx="7772400" cy="1362456"/>
          </a:xfrm>
        </p:spPr>
        <p:txBody>
          <a:bodyPr/>
          <a:lstStyle/>
          <a:p>
            <a:pPr algn="ctr" rtl="1"/>
            <a:r>
              <a:rPr lang="ar-SA" sz="6000" dirty="0" smtClean="0">
                <a:solidFill>
                  <a:schemeClr val="accent2"/>
                </a:solidFill>
              </a:rPr>
              <a:t>صفات المبادر:</a:t>
            </a:r>
            <a:endParaRPr lang="en-US" sz="6000" dirty="0">
              <a:solidFill>
                <a:schemeClr val="accent2"/>
              </a:solidFill>
            </a:endParaRPr>
          </a:p>
        </p:txBody>
      </p:sp>
      <p:pic>
        <p:nvPicPr>
          <p:cNvPr id="4" name="Picture 3" descr="mobadr.jpg"/>
          <p:cNvPicPr>
            <a:picLocks noChangeAspect="1"/>
          </p:cNvPicPr>
          <p:nvPr/>
        </p:nvPicPr>
        <p:blipFill>
          <a:blip r:embed="rId2" cstate="print"/>
          <a:srcRect t="41111" b="12222"/>
          <a:stretch>
            <a:fillRect/>
          </a:stretch>
        </p:blipFill>
        <p:spPr>
          <a:xfrm>
            <a:off x="2438400" y="3962400"/>
            <a:ext cx="4572000" cy="1600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917448" y="1219200"/>
            <a:ext cx="6702552" cy="5257800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الرغبة بالمبادرة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الاستعداد لأخذ المخاطرة المعتدلة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 الثقة بالنفس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اعتمادية عالية على النفس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الإصرار</a:t>
            </a:r>
          </a:p>
          <a:p>
            <a:pPr lvl="0" algn="r" rt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rgbClr val="DDDDDD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cs typeface="Times New Roman"/>
              </a:rPr>
              <a:t>الرغبة بالنتائج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ar-SA" sz="36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-76200" y="1295400"/>
            <a:ext cx="7772400" cy="4419600"/>
          </a:xfrm>
        </p:spPr>
        <p:txBody>
          <a:bodyPr>
            <a:noAutofit/>
          </a:bodyPr>
          <a:lstStyle/>
          <a:p>
            <a:pPr lvl="0" algn="r" rtl="1">
              <a:lnSpc>
                <a:spcPct val="150000"/>
              </a:lnSpc>
              <a:spcBef>
                <a:spcPct val="0"/>
              </a:spcBef>
              <a:buClr>
                <a:srgbClr val="969696"/>
              </a:buClr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rgbClr val="DDDDDD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cs typeface="Times New Roman"/>
              </a:rPr>
              <a:t>ذو طاقة عالية</a:t>
            </a:r>
          </a:p>
          <a:p>
            <a:pPr lvl="0" algn="r" rtl="1">
              <a:lnSpc>
                <a:spcPct val="150000"/>
              </a:lnSpc>
              <a:spcBef>
                <a:spcPct val="0"/>
              </a:spcBef>
              <a:buClr>
                <a:srgbClr val="969696"/>
              </a:buClr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rgbClr val="DDDDDD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cs typeface="Times New Roman"/>
              </a:rPr>
              <a:t>تنافسي الطباع</a:t>
            </a:r>
          </a:p>
          <a:p>
            <a:pPr lvl="0" algn="r" rtl="1">
              <a:lnSpc>
                <a:spcPct val="150000"/>
              </a:lnSpc>
              <a:spcBef>
                <a:spcPct val="0"/>
              </a:spcBef>
              <a:buClr>
                <a:srgbClr val="969696"/>
              </a:buClr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rgbClr val="DDDDDD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cs typeface="Times New Roman"/>
              </a:rPr>
              <a:t> ينظر للمستقبل</a:t>
            </a:r>
          </a:p>
          <a:p>
            <a:pPr lvl="0" algn="r" rtl="1">
              <a:lnSpc>
                <a:spcPct val="150000"/>
              </a:lnSpc>
              <a:spcBef>
                <a:spcPct val="0"/>
              </a:spcBef>
              <a:buClr>
                <a:srgbClr val="969696"/>
              </a:buClr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rgbClr val="DDDDDD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cs typeface="Times New Roman"/>
              </a:rPr>
              <a:t> لديه القدرة على التنظيم</a:t>
            </a:r>
          </a:p>
          <a:p>
            <a:pPr lvl="0" algn="r" rtl="1">
              <a:lnSpc>
                <a:spcPct val="150000"/>
              </a:lnSpc>
              <a:spcBef>
                <a:spcPct val="0"/>
              </a:spcBef>
              <a:buClr>
                <a:srgbClr val="969696"/>
              </a:buClr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rgbClr val="DDDDDD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cs typeface="Times New Roman"/>
              </a:rPr>
              <a:t> يهتم بالإنجاز أكثر من المال</a:t>
            </a:r>
            <a:endParaRPr lang="en-US" sz="3600" b="1" dirty="0" smtClean="0">
              <a:ln w="635">
                <a:noFill/>
              </a:ln>
              <a:solidFill>
                <a:srgbClr val="DDDDDD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 algn="r" rtl="1">
              <a:lnSpc>
                <a:spcPct val="150000"/>
              </a:lnSpc>
            </a:pP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51648" cy="1828800"/>
          </a:xfrm>
        </p:spPr>
        <p:txBody>
          <a:bodyPr/>
          <a:lstStyle/>
          <a:p>
            <a:r>
              <a:rPr lang="ar-SA" dirty="0" smtClean="0">
                <a:solidFill>
                  <a:schemeClr val="accent1"/>
                </a:solidFill>
              </a:rPr>
              <a:t>هل لديك ميزة نسبية ؟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762000" y="3505200"/>
            <a:ext cx="2590800" cy="23622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90600"/>
            <a:ext cx="7772400" cy="1362456"/>
          </a:xfrm>
        </p:spPr>
        <p:txBody>
          <a:bodyPr/>
          <a:lstStyle/>
          <a:p>
            <a:pPr lvl="0" algn="r" rtl="1"/>
            <a:r>
              <a:rPr lang="ar-SA" sz="6000" dirty="0" smtClean="0">
                <a:solidFill>
                  <a:schemeClr val="accent1"/>
                </a:solidFill>
                <a:latin typeface="Microsoft Uighur" pitchFamily="2" charset="-78"/>
              </a:rPr>
              <a:t>ماهي الميزة النسبية ؟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 lvl="0"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Uighur" pitchFamily="2" charset="-78"/>
                <a:cs typeface="+mj-cs"/>
              </a:rPr>
              <a:t>هي أي ميزة في مشروعك تميزك عن منافسيك ، ولا يمكن بسهولة تقليدها من المنافسين .</a:t>
            </a:r>
            <a:endParaRPr lang="en-US" sz="3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Uighur" pitchFamily="2" charset="-78"/>
              <a:cs typeface="+mj-cs"/>
            </a:endParaRPr>
          </a:p>
          <a:p>
            <a:pPr algn="r" rtl="1">
              <a:buFont typeface="Wingdings" pitchFamily="2" charset="2"/>
              <a:buChar char="Ø"/>
            </a:pP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pic>
        <p:nvPicPr>
          <p:cNvPr id="4" name="Picture 3" descr="Competition.jpg"/>
          <p:cNvPicPr>
            <a:picLocks noChangeAspect="1"/>
          </p:cNvPicPr>
          <p:nvPr/>
        </p:nvPicPr>
        <p:blipFill>
          <a:blip r:embed="rId2" cstate="print">
            <a:lum contrast="-40000"/>
          </a:blip>
          <a:stretch>
            <a:fillRect/>
          </a:stretch>
        </p:blipFill>
        <p:spPr>
          <a:xfrm>
            <a:off x="228600" y="3581400"/>
            <a:ext cx="2857500" cy="26860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14400"/>
            <a:ext cx="7772400" cy="1362456"/>
          </a:xfrm>
        </p:spPr>
        <p:txBody>
          <a:bodyPr/>
          <a:lstStyle/>
          <a:p>
            <a:pPr algn="r" rtl="1"/>
            <a:r>
              <a:rPr lang="ar-SA" dirty="0" smtClean="0">
                <a:solidFill>
                  <a:schemeClr val="accent1"/>
                </a:solidFill>
              </a:rPr>
              <a:t>أنواع المزايا النسبية :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3010336"/>
          </a:xfrm>
        </p:spPr>
        <p:txBody>
          <a:bodyPr>
            <a:no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مزايا طبيعية (موقع ، مواد أولية ، غاز .....إلخ)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مزايا تشغيلية (خدمة العملاء ، الجودة ، السعر .... إلخ)</a:t>
            </a:r>
          </a:p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مزايا فكرية (براءة اختراع) </a:t>
            </a: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body" idx="1"/>
          </p:nvPr>
        </p:nvSpPr>
        <p:spPr>
          <a:xfrm>
            <a:off x="530352" y="1828800"/>
            <a:ext cx="7772400" cy="1509712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إذا لم يكن لديك ميزة نسبية !!</a:t>
            </a:r>
          </a:p>
          <a:p>
            <a:pPr algn="r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وفر الجهد والمال</a:t>
            </a: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pic>
        <p:nvPicPr>
          <p:cNvPr id="6" name="Picture 5" descr="save money and time2.bmp"/>
          <p:cNvPicPr>
            <a:picLocks noChangeAspect="1"/>
          </p:cNvPicPr>
          <p:nvPr/>
        </p:nvPicPr>
        <p:blipFill>
          <a:blip r:embed="rId2" cstate="print">
            <a:lum contrast="-30000"/>
          </a:blip>
          <a:stretch>
            <a:fillRect/>
          </a:stretch>
        </p:blipFill>
        <p:spPr>
          <a:xfrm>
            <a:off x="1219200" y="3276600"/>
            <a:ext cx="3357121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851648" cy="1143000"/>
          </a:xfrm>
        </p:spPr>
        <p:txBody>
          <a:bodyPr/>
          <a:lstStyle/>
          <a:p>
            <a:r>
              <a:rPr lang="ar-SA" dirty="0" smtClean="0">
                <a:solidFill>
                  <a:schemeClr val="accent1"/>
                </a:solidFill>
              </a:rPr>
              <a:t>أولاً: وضوح الرؤية والرسالة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7854696" cy="2638864"/>
          </a:xfrm>
        </p:spPr>
        <p:txBody>
          <a:bodyPr>
            <a:normAutofit/>
          </a:bodyPr>
          <a:lstStyle/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الرؤية...؟</a:t>
            </a:r>
          </a:p>
          <a:p>
            <a:pPr rtl="1"/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الحلم القابل للتطبيق بجهد مستمر ومكثف .</a:t>
            </a:r>
          </a:p>
          <a:p>
            <a:pPr rtl="1"/>
            <a:endParaRPr lang="en-US" sz="4400" dirty="0">
              <a:solidFill>
                <a:schemeClr val="accent1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259080" y="4038600"/>
            <a:ext cx="2590800" cy="20574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819400"/>
            <a:ext cx="7854696" cy="1752600"/>
          </a:xfrm>
        </p:spPr>
        <p:txBody>
          <a:bodyPr>
            <a:normAutofit/>
          </a:bodyPr>
          <a:lstStyle/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الرسالة</a:t>
            </a:r>
          </a:p>
          <a:p>
            <a:pPr rtl="1"/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طريقتك الخاصة لتحقيق الهدف</a:t>
            </a: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851648" cy="1143000"/>
          </a:xfrm>
        </p:spPr>
        <p:txBody>
          <a:bodyPr/>
          <a:lstStyle/>
          <a:p>
            <a:r>
              <a:rPr lang="ar-SA" dirty="0" smtClean="0">
                <a:solidFill>
                  <a:schemeClr val="accent1"/>
                </a:solidFill>
              </a:rPr>
              <a:t>أولاً: وضوح الرؤية والرسالة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685800" y="3124200"/>
            <a:ext cx="2743200" cy="25908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TextBox 7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16280"/>
            <a:ext cx="7851648" cy="1219200"/>
          </a:xfrm>
        </p:spPr>
        <p:txBody>
          <a:bodyPr>
            <a:normAutofit/>
          </a:bodyPr>
          <a:lstStyle/>
          <a:p>
            <a:pPr lvl="0" rtl="1"/>
            <a:r>
              <a:rPr lang="ar-SA" dirty="0" smtClean="0">
                <a:solidFill>
                  <a:schemeClr val="accent1"/>
                </a:solidFill>
              </a:rPr>
              <a:t>ثانياً: الأهداف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057400"/>
            <a:ext cx="7854696" cy="4038600"/>
          </a:xfrm>
        </p:spPr>
        <p:txBody>
          <a:bodyPr>
            <a:normAutofit/>
          </a:bodyPr>
          <a:lstStyle/>
          <a:p>
            <a:pPr rtl="1"/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يجب أن تكون الأهداف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(SMART) </a:t>
            </a: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:</a:t>
            </a: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محددة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(Specific)</a:t>
            </a: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قابلة للقياس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(Measurable)</a:t>
            </a: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 </a:t>
            </a: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محددة المسئولية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(Assignable)</a:t>
            </a: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قابلة للتحقيق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(Reachable)</a:t>
            </a:r>
            <a:endParaRPr lang="ar-SA" sz="3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محددة المدة</a:t>
            </a:r>
            <a:r>
              <a:rPr lang="en-US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(Time)</a:t>
            </a: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304800" y="3276600"/>
            <a:ext cx="2743200" cy="25908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0352" y="1752600"/>
            <a:ext cx="7772400" cy="2514600"/>
          </a:xfrm>
        </p:spPr>
        <p:txBody>
          <a:bodyPr/>
          <a:lstStyle/>
          <a:p>
            <a:pPr algn="r"/>
            <a:r>
              <a:rPr lang="ar-SA" sz="6000" dirty="0" smtClean="0">
                <a:solidFill>
                  <a:schemeClr val="accent1"/>
                </a:solidFill>
                <a:latin typeface="Microsoft Uighur" pitchFamily="2" charset="-78"/>
                <a:cs typeface="Microsoft Uighur" pitchFamily="2" charset="-78"/>
              </a:rPr>
              <a:t> هل تعلم كم نسبة المشاريع الصغيرة التي تنجح وتستمر ؟!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701040"/>
            <a:ext cx="7851648" cy="1219200"/>
          </a:xfrm>
        </p:spPr>
        <p:txBody>
          <a:bodyPr>
            <a:normAutofit/>
          </a:bodyPr>
          <a:lstStyle/>
          <a:p>
            <a:pPr rtl="1"/>
            <a:r>
              <a:rPr lang="ar-SA" dirty="0" smtClean="0">
                <a:solidFill>
                  <a:schemeClr val="accent1"/>
                </a:solidFill>
              </a:rPr>
              <a:t>ثالثاً: تحليل المنافسين 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011680"/>
            <a:ext cx="7854696" cy="4267200"/>
          </a:xfrm>
        </p:spPr>
        <p:txBody>
          <a:bodyPr>
            <a:normAutofit lnSpcReduction="10000"/>
          </a:bodyPr>
          <a:lstStyle/>
          <a:p>
            <a:pPr rtl="1">
              <a:lnSpc>
                <a:spcPct val="120000"/>
              </a:lnSpc>
            </a:pPr>
            <a:r>
              <a:rPr lang="ar-SA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تحليل المنافسين من خلال الإجابة على الأسئلة التالية :</a:t>
            </a:r>
          </a:p>
          <a:p>
            <a:pPr lvl="0" rtl="1">
              <a:lnSpc>
                <a:spcPct val="120000"/>
              </a:lnSpc>
              <a:buFont typeface="Wingdings" pitchFamily="2" charset="2"/>
              <a:buChar char="Ø"/>
            </a:pPr>
            <a:r>
              <a:rPr lang="ar-SA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من هم المنافسين الرئيسين ؟</a:t>
            </a:r>
            <a:endParaRPr lang="en-US" sz="29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lvl="0" rtl="1">
              <a:lnSpc>
                <a:spcPct val="120000"/>
              </a:lnSpc>
              <a:buFont typeface="Wingdings" pitchFamily="2" charset="2"/>
              <a:buChar char="Ø"/>
            </a:pPr>
            <a:r>
              <a:rPr lang="ar-SA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ماهي عناصر ضعفهم وقوتهم ؟ </a:t>
            </a:r>
            <a:endParaRPr lang="en-US" sz="29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lvl="0" rtl="1">
              <a:lnSpc>
                <a:spcPct val="120000"/>
              </a:lnSpc>
              <a:buFont typeface="Wingdings" pitchFamily="2" charset="2"/>
              <a:buChar char="Ø"/>
            </a:pPr>
            <a:r>
              <a:rPr lang="ar-SA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ماهي استراتيجياتهم ؟</a:t>
            </a:r>
            <a:endParaRPr lang="en-US" sz="29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lvl="0" rtl="1">
              <a:lnSpc>
                <a:spcPct val="120000"/>
              </a:lnSpc>
              <a:buFont typeface="Wingdings" pitchFamily="2" charset="2"/>
              <a:buChar char="Ø"/>
            </a:pPr>
            <a:r>
              <a:rPr lang="ar-SA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ماهي الصورة الذهنية عنهم ؟ </a:t>
            </a:r>
            <a:endParaRPr lang="en-US" sz="29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lvl="0" rtl="1">
              <a:lnSpc>
                <a:spcPct val="120000"/>
              </a:lnSpc>
              <a:buFont typeface="Wingdings" pitchFamily="2" charset="2"/>
              <a:buChar char="Ø"/>
            </a:pPr>
            <a:r>
              <a:rPr lang="ar-SA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هل هم ناجحين ؟</a:t>
            </a:r>
            <a:endParaRPr lang="en-US" sz="29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lvl="0" rtl="1">
              <a:lnSpc>
                <a:spcPct val="120000"/>
              </a:lnSpc>
              <a:buFont typeface="Wingdings" pitchFamily="2" charset="2"/>
              <a:buChar char="Ø"/>
            </a:pPr>
            <a:r>
              <a:rPr lang="ar-SA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ماهي الفرص التي لم يستغلوها ؟</a:t>
            </a:r>
            <a:endParaRPr lang="en-US" sz="2800" dirty="0" smtClean="0"/>
          </a:p>
        </p:txBody>
      </p:sp>
      <p:sp>
        <p:nvSpPr>
          <p:cNvPr id="4" name="Oval 3"/>
          <p:cNvSpPr/>
          <p:nvPr/>
        </p:nvSpPr>
        <p:spPr>
          <a:xfrm>
            <a:off x="609600" y="3733800"/>
            <a:ext cx="2590800" cy="23622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219200"/>
            <a:ext cx="7772400" cy="850392"/>
          </a:xfrm>
        </p:spPr>
        <p:txBody>
          <a:bodyPr/>
          <a:lstStyle/>
          <a:p>
            <a:pPr lvl="0" algn="r" rtl="1"/>
            <a:r>
              <a:rPr lang="ar-SA" dirty="0" smtClean="0">
                <a:ln>
                  <a:noFill/>
                </a:ln>
                <a:solidFill>
                  <a:schemeClr val="accent1"/>
                </a:solidFill>
              </a:rPr>
              <a:t>رابعاً: استراتيجية المشروع</a:t>
            </a:r>
            <a:endParaRPr lang="en-US" dirty="0" smtClean="0">
              <a:ln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 algn="r" rtl="1"/>
            <a:r>
              <a:rPr lang="ar-SA" sz="2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معرفة الطريق وتوقع العقبات في السبيل للوصول إلى الهدف </a:t>
            </a:r>
            <a:endParaRPr lang="en-US" sz="29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2743200" y="3611880"/>
            <a:ext cx="3429000" cy="28956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14400"/>
            <a:ext cx="7851648" cy="1295400"/>
          </a:xfrm>
        </p:spPr>
        <p:txBody>
          <a:bodyPr>
            <a:normAutofit/>
          </a:bodyPr>
          <a:lstStyle/>
          <a:p>
            <a:pPr algn="ctr" rtl="1"/>
            <a:r>
              <a:rPr lang="ar-SA" sz="6000" dirty="0" smtClean="0">
                <a:ln w="635">
                  <a:noFill/>
                </a:ln>
                <a:solidFill>
                  <a:schemeClr val="accent1"/>
                </a:solidFill>
                <a:latin typeface="Microsoft Uighur" pitchFamily="2" charset="-78"/>
                <a:cs typeface="Microsoft Uighur" pitchFamily="2" charset="-78"/>
              </a:rPr>
              <a:t>لا تنسى !! الخطة البديلة </a:t>
            </a:r>
            <a:endParaRPr lang="en-US" sz="6000" dirty="0" smtClean="0">
              <a:ln w="635">
                <a:noFill/>
              </a:ln>
              <a:solidFill>
                <a:schemeClr val="accent1"/>
              </a:solidFill>
              <a:latin typeface="Microsoft Uighur" pitchFamily="2" charset="-78"/>
              <a:cs typeface="Microsoft Uighu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7800" y="4724400"/>
            <a:ext cx="5638800" cy="1447800"/>
          </a:xfrm>
        </p:spPr>
        <p:txBody>
          <a:bodyPr>
            <a:noAutofit/>
          </a:bodyPr>
          <a:lstStyle/>
          <a:p>
            <a:pPr algn="ctr" rtl="1"/>
            <a:r>
              <a:rPr lang="ar-SA" sz="60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Microsoft Uighur" pitchFamily="2" charset="-78"/>
                <a:ea typeface="+mj-ea"/>
                <a:cs typeface="Microsoft Uighur" pitchFamily="2" charset="-78"/>
              </a:rPr>
              <a:t>فكر بالخروج قبل الدخول</a:t>
            </a:r>
            <a:endParaRPr lang="en-US" sz="60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Microsoft Uighur" pitchFamily="2" charset="-78"/>
              <a:ea typeface="+mj-ea"/>
              <a:cs typeface="Microsoft Uighur" pitchFamily="2" charset="-78"/>
            </a:endParaRPr>
          </a:p>
        </p:txBody>
      </p:sp>
      <p:pic>
        <p:nvPicPr>
          <p:cNvPr id="4" name="Picture 3" descr="3421524351212464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514600"/>
            <a:ext cx="2438400" cy="184379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685800"/>
            <a:ext cx="7851648" cy="1447800"/>
          </a:xfrm>
        </p:spPr>
        <p:txBody>
          <a:bodyPr>
            <a:normAutofit/>
          </a:bodyPr>
          <a:lstStyle/>
          <a:p>
            <a:pPr rtl="1"/>
            <a:r>
              <a:rPr lang="ar-SA" dirty="0" smtClean="0">
                <a:solidFill>
                  <a:schemeClr val="accent1"/>
                </a:solidFill>
              </a:rPr>
              <a:t>خامساً: الاستراتيجية التسويقية</a:t>
            </a:r>
            <a:endParaRPr lang="en-US" dirty="0" smtClean="0">
              <a:solidFill>
                <a:schemeClr val="accent1"/>
              </a:solidFill>
            </a:endParaRPr>
          </a:p>
        </p:txBody>
      </p:sp>
      <p:graphicFrame>
        <p:nvGraphicFramePr>
          <p:cNvPr id="5" name="Diagram 4"/>
          <p:cNvGraphicFramePr/>
          <p:nvPr/>
        </p:nvGraphicFramePr>
        <p:xfrm>
          <a:off x="3581400" y="2401389"/>
          <a:ext cx="19812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/>
        </p:nvGraphicFramePr>
        <p:xfrm>
          <a:off x="5334000" y="3391989"/>
          <a:ext cx="19812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/>
        </p:nvGraphicFramePr>
        <p:xfrm>
          <a:off x="1905000" y="3391989"/>
          <a:ext cx="1828800" cy="167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8" name="Diagram 7"/>
          <p:cNvGraphicFramePr/>
          <p:nvPr/>
        </p:nvGraphicFramePr>
        <p:xfrm>
          <a:off x="3581400" y="4572000"/>
          <a:ext cx="1981200" cy="152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AsOne/>
      </p:bldGraphic>
      <p:bldGraphic spid="6" grpId="0">
        <p:bldAsOne/>
      </p:bldGraphic>
      <p:bldGraphic spid="7" grpId="0">
        <p:bldAsOne/>
      </p:bldGraphic>
      <p:bldGraphic spid="8" grpId="0">
        <p:bldAsOne/>
      </p:bldGraphic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09800"/>
            <a:ext cx="7772400" cy="2743200"/>
          </a:xfrm>
        </p:spPr>
        <p:txBody>
          <a:bodyPr>
            <a:normAutofit/>
          </a:bodyPr>
          <a:lstStyle/>
          <a:p>
            <a:pPr rtl="1">
              <a:buFont typeface="Wingdings" pitchFamily="2" charset="2"/>
              <a:buChar char="Ø"/>
            </a:pPr>
            <a:r>
              <a:rPr lang="ar-SA" sz="6000" dirty="0" smtClean="0">
                <a:ln w="635">
                  <a:noFill/>
                </a:ln>
                <a:solidFill>
                  <a:schemeClr val="accent1"/>
                </a:solidFill>
                <a:latin typeface="Microsoft Uighur" pitchFamily="2" charset="-78"/>
              </a:rPr>
              <a:t>أنه يجب أن تتطابق الأربع استراتيجيات وأذا تغيرت إحداها  يجب أن تتغير الأخرى.</a:t>
            </a:r>
            <a:endParaRPr lang="en-US" sz="6000" dirty="0">
              <a:ln w="635">
                <a:noFill/>
              </a:ln>
              <a:solidFill>
                <a:schemeClr val="accent1"/>
              </a:solidFill>
              <a:latin typeface="Microsoft Uighur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00600" y="1041737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60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Microsoft Uighur" pitchFamily="2" charset="-78"/>
                <a:ea typeface="+mj-ea"/>
                <a:cs typeface="+mj-cs"/>
              </a:rPr>
              <a:t>تأكد</a:t>
            </a:r>
            <a:endParaRPr lang="en-US" sz="60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Microsoft Uighur" pitchFamily="2" charset="-78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83920"/>
            <a:ext cx="8077200" cy="1057656"/>
          </a:xfrm>
        </p:spPr>
        <p:txBody>
          <a:bodyPr/>
          <a:lstStyle/>
          <a:p>
            <a:pPr algn="r" rtl="1"/>
            <a:r>
              <a:rPr lang="ar-SA" dirty="0" smtClean="0">
                <a:ln>
                  <a:noFill/>
                </a:ln>
                <a:solidFill>
                  <a:schemeClr val="accent1"/>
                </a:solidFill>
              </a:rPr>
              <a:t>وتأكد كذلك 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 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</a:t>
            </a:r>
            <a:r>
              <a:rPr lang="en-US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Ws and How)</a:t>
            </a:r>
            <a:r>
              <a:rPr lang="ar-SA" dirty="0" smtClean="0">
                <a:ln>
                  <a:noFill/>
                </a:ln>
                <a:solidFill>
                  <a:schemeClr val="accent1"/>
                </a:solidFill>
              </a:rPr>
              <a:t>:</a:t>
            </a:r>
            <a:endParaRPr lang="en-US" dirty="0">
              <a:ln>
                <a:noFill/>
              </a:ln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530352" y="2255520"/>
            <a:ext cx="7772400" cy="403860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SA" sz="3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أن الاستراتيجية التسويقية تجيب على هذه الأسئلة :</a:t>
            </a:r>
            <a:endParaRPr lang="ar-SA" sz="42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من هم المستهلكين؟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(Who)</a:t>
            </a:r>
            <a:endParaRPr lang="ar-SA" sz="3600" b="1" dirty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وأين مواقعهم؟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(Where)</a:t>
            </a:r>
            <a:endParaRPr lang="ar-SA" sz="3600" b="1" dirty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ومتى يشترون؟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(When)</a:t>
            </a:r>
            <a:endParaRPr lang="ar-SA" sz="3600" b="1" dirty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وماذا يشترون؟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(What)</a:t>
            </a:r>
            <a:endParaRPr lang="ar-SA" sz="3600" b="1" dirty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ولماذا يشترون؟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(Why)</a:t>
            </a:r>
            <a:endParaRPr lang="ar-SA" sz="3600" b="1" dirty="0" smtClean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وكيف يشترون؟</a:t>
            </a:r>
            <a:r>
              <a:rPr lang="en-US" sz="3600" b="1" dirty="0" smtClean="0">
                <a:solidFill>
                  <a:schemeClr val="accent2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(How)</a:t>
            </a:r>
            <a:endParaRPr lang="en-US" sz="3600" b="1" dirty="0">
              <a:solidFill>
                <a:schemeClr val="accent2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371600"/>
            <a:ext cx="7851648" cy="1066800"/>
          </a:xfrm>
        </p:spPr>
        <p:txBody>
          <a:bodyPr/>
          <a:lstStyle/>
          <a:p>
            <a:pPr lvl="0" rtl="1"/>
            <a:r>
              <a:rPr lang="ar-SA" dirty="0" smtClean="0">
                <a:solidFill>
                  <a:schemeClr val="accent1"/>
                </a:solidFill>
              </a:rPr>
              <a:t>سادساً: الإدارة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667000"/>
            <a:ext cx="7854696" cy="1752600"/>
          </a:xfrm>
        </p:spPr>
        <p:txBody>
          <a:bodyPr>
            <a:normAutofit lnSpcReduction="10000"/>
          </a:bodyPr>
          <a:lstStyle/>
          <a:p>
            <a:pPr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استثمر بالعاملين واكسب ولائهم .</a:t>
            </a:r>
          </a:p>
          <a:p>
            <a:pPr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استقطب من يعلمك وليس من تعلم</a:t>
            </a:r>
            <a:r>
              <a:rPr lang="ar-SA" sz="3600" dirty="0" smtClean="0"/>
              <a:t>!</a:t>
            </a: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274320" y="3947160"/>
            <a:ext cx="2641899" cy="2135506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143000"/>
            <a:ext cx="7851648" cy="1219200"/>
          </a:xfrm>
        </p:spPr>
        <p:txBody>
          <a:bodyPr/>
          <a:lstStyle/>
          <a:p>
            <a:pPr lvl="0" rtl="1"/>
            <a:r>
              <a:rPr lang="ar-SA" dirty="0" smtClean="0">
                <a:solidFill>
                  <a:schemeClr val="accent1"/>
                </a:solidFill>
              </a:rPr>
              <a:t>سابعاً: الموازنة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895600"/>
            <a:ext cx="7854696" cy="2971800"/>
          </a:xfrm>
        </p:spPr>
        <p:txBody>
          <a:bodyPr>
            <a:noAutofit/>
          </a:bodyPr>
          <a:lstStyle/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تأكد من فرضياتك بل كن متحفظاً .</a:t>
            </a: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تأكد أن لديك مصادر تمويل أكثر من ما تحتاج .</a:t>
            </a: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لا تضييع مالك فى كثرة الدراسات .</a:t>
            </a:r>
          </a:p>
          <a:p>
            <a:pPr rtl="1"/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457200" y="4495800"/>
            <a:ext cx="2514600" cy="19812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219200"/>
            <a:ext cx="7851648" cy="1219200"/>
          </a:xfrm>
        </p:spPr>
        <p:txBody>
          <a:bodyPr>
            <a:normAutofit/>
          </a:bodyPr>
          <a:lstStyle/>
          <a:p>
            <a:pPr lvl="0" rtl="1"/>
            <a:r>
              <a:rPr lang="ar-SA" dirty="0" smtClean="0">
                <a:solidFill>
                  <a:schemeClr val="accent1"/>
                </a:solidFill>
              </a:rPr>
              <a:t>ثامناً: ثلاث اختبارات مهمة .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2590800"/>
            <a:ext cx="7854696" cy="271506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60000"/>
              </a:lnSpc>
            </a:pPr>
            <a:r>
              <a:rPr lang="ar-SA" sz="39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1- اختبار </a:t>
            </a: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أن السوق حقيقى</a:t>
            </a:r>
          </a:p>
          <a:p>
            <a:pPr>
              <a:lnSpc>
                <a:spcPct val="160000"/>
              </a:lnSpc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2- اختبار أن المشروع منافس</a:t>
            </a:r>
          </a:p>
          <a:p>
            <a:pPr>
              <a:lnSpc>
                <a:spcPct val="160000"/>
              </a:lnSpc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3- اختبار أن المشروع ذو عائد</a:t>
            </a: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990600" y="3505200"/>
            <a:ext cx="2284809" cy="2208609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6552" y="1219200"/>
            <a:ext cx="7851648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SA" dirty="0" smtClean="0">
                <a:solidFill>
                  <a:schemeClr val="accent1"/>
                </a:solidFill>
              </a:rPr>
              <a:t>تاسعاً: ما </a:t>
            </a:r>
            <a:r>
              <a:rPr lang="ar-SA" sz="8000" dirty="0" smtClean="0">
                <a:solidFill>
                  <a:srgbClr val="FF3300"/>
                </a:solidFill>
              </a:rPr>
              <a:t>لن</a:t>
            </a:r>
            <a:r>
              <a:rPr lang="ar-SA" dirty="0" smtClean="0">
                <a:solidFill>
                  <a:schemeClr val="accent1"/>
                </a:solidFill>
              </a:rPr>
              <a:t> تجده فى كتب الإدارة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048000"/>
            <a:ext cx="7854696" cy="1752600"/>
          </a:xfrm>
        </p:spPr>
        <p:txBody>
          <a:bodyPr>
            <a:normAutofit/>
          </a:bodyPr>
          <a:lstStyle/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</a:t>
            </a:r>
            <a:r>
              <a:rPr lang="ar-SA" sz="40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بر الوالدين</a:t>
            </a:r>
          </a:p>
        </p:txBody>
      </p:sp>
      <p:sp>
        <p:nvSpPr>
          <p:cNvPr id="4" name="Oval 3"/>
          <p:cNvSpPr/>
          <p:nvPr/>
        </p:nvSpPr>
        <p:spPr>
          <a:xfrm>
            <a:off x="1143000" y="3505200"/>
            <a:ext cx="2667000" cy="2590800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0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2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4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0"/>
            <a:ext cx="7772400" cy="10668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/>
            <a:r>
              <a:rPr lang="en-US" sz="960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10%</a:t>
            </a:r>
            <a:endParaRPr lang="en-US" sz="960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447544"/>
            <a:ext cx="7772400" cy="1362456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SA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ar-SA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الزكاة</a:t>
            </a:r>
            <a:r>
              <a:rPr lang="ar-SA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(المال-البدن-العلم)</a:t>
            </a:r>
            <a:endParaRPr lang="en-US" sz="36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143000" y="1219200"/>
            <a:ext cx="7851648" cy="1143000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rmAutofit fontScale="97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5600" b="1" noProof="0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تاسعاً</a:t>
            </a:r>
            <a:r>
              <a:rPr kumimoji="0" lang="ar-SA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 ما </a:t>
            </a:r>
            <a:r>
              <a:rPr kumimoji="0" lang="ar-SA" sz="80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33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لن</a:t>
            </a:r>
            <a:r>
              <a:rPr kumimoji="0" lang="ar-SA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تجده فى كتب الإدارة</a:t>
            </a:r>
            <a:endParaRPr kumimoji="0" lang="en-US" sz="5600" b="1" i="0" u="none" strike="noStrike" kern="1200" cap="none" spc="0" normalizeH="0" baseline="0" noProof="0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d8a7d984d8b2d983d8a7d8a93.jpg"/>
          <p:cNvPicPr>
            <a:picLocks noChangeAspect="1"/>
          </p:cNvPicPr>
          <p:nvPr/>
        </p:nvPicPr>
        <p:blipFill>
          <a:blip r:embed="rId2" cstate="print">
            <a:lum contrast="-30000"/>
          </a:blip>
          <a:stretch>
            <a:fillRect/>
          </a:stretch>
        </p:blipFill>
        <p:spPr>
          <a:xfrm>
            <a:off x="1295400" y="3009090"/>
            <a:ext cx="2619375" cy="28868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28544"/>
            <a:ext cx="7772400" cy="1362456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SA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ar-SA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الصدقة</a:t>
            </a:r>
            <a:endParaRPr lang="en-US" sz="40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92352" y="1219200"/>
            <a:ext cx="7851648" cy="1143000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rmAutofit fontScale="97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5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تاسعاً</a:t>
            </a:r>
            <a:r>
              <a:rPr kumimoji="0" lang="ar-SA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 ما </a:t>
            </a:r>
            <a:r>
              <a:rPr kumimoji="0" lang="ar-SA" sz="80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33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لن</a:t>
            </a:r>
            <a:r>
              <a:rPr kumimoji="0" lang="ar-SA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تجده فى كتب الإدارة</a:t>
            </a:r>
            <a:endParaRPr kumimoji="0" lang="en-US" sz="5600" b="1" i="0" u="none" strike="noStrike" kern="1200" cap="none" spc="0" normalizeH="0" baseline="0" noProof="0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charit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" y="3352800"/>
            <a:ext cx="3810000" cy="2857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828544"/>
            <a:ext cx="7772400" cy="1362456"/>
          </a:xfrm>
        </p:spPr>
        <p:txBody>
          <a:bodyPr/>
          <a:lstStyle/>
          <a:p>
            <a:pPr algn="r" rtl="1">
              <a:buFont typeface="Wingdings" pitchFamily="2" charset="2"/>
              <a:buChar char="Ø"/>
            </a:pPr>
            <a:r>
              <a:rPr lang="ar-SA" sz="36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 </a:t>
            </a:r>
            <a:r>
              <a:rPr lang="ar-SA" sz="4000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</a:rPr>
              <a:t>الدعاء</a:t>
            </a:r>
            <a:endParaRPr lang="en-US" sz="40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292352" y="1219200"/>
            <a:ext cx="7851648" cy="1143000"/>
          </a:xfrm>
          <a:prstGeom prst="rect">
            <a:avLst/>
          </a:prstGeom>
          <a:ln>
            <a:noFill/>
          </a:ln>
        </p:spPr>
        <p:txBody>
          <a:bodyPr vert="horz" lIns="0" tIns="0" rIns="0" bIns="0" anchor="b">
            <a:normAutofit fontScale="97500" lnSpcReduction="10000"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/>
          <a:p>
            <a:pPr marL="0" marR="0" lvl="0" indent="0" algn="l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5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تاسعاً</a:t>
            </a:r>
            <a:r>
              <a:rPr kumimoji="0" lang="ar-SA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: ما </a:t>
            </a:r>
            <a:r>
              <a:rPr kumimoji="0" lang="ar-SA" sz="8000" b="1" i="0" u="none" strike="noStrike" kern="1200" cap="none" spc="0" normalizeH="0" baseline="0" noProof="0" dirty="0" smtClean="0">
                <a:ln w="635">
                  <a:noFill/>
                </a:ln>
                <a:solidFill>
                  <a:srgbClr val="FF3300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لن</a:t>
            </a:r>
            <a:r>
              <a:rPr kumimoji="0" lang="ar-SA" sz="5600" b="1" i="0" u="none" strike="noStrike" kern="1200" cap="none" spc="0" normalizeH="0" baseline="0" noProof="0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تجده فى كتب الإدارة</a:t>
            </a:r>
            <a:endParaRPr kumimoji="0" lang="en-US" sz="5600" b="1" i="0" u="none" strike="noStrike" kern="1200" cap="none" spc="0" normalizeH="0" baseline="0" noProof="0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doa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2590800"/>
            <a:ext cx="4410075" cy="33337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838200"/>
            <a:ext cx="7851648" cy="990600"/>
          </a:xfrm>
        </p:spPr>
        <p:txBody>
          <a:bodyPr>
            <a:normAutofit/>
          </a:bodyPr>
          <a:lstStyle/>
          <a:p>
            <a:pPr rtl="1"/>
            <a:r>
              <a:rPr lang="ar-SA" dirty="0" smtClean="0">
                <a:solidFill>
                  <a:schemeClr val="accent1"/>
                </a:solidFill>
              </a:rPr>
              <a:t>عاشراً: انطلق على بركة الله</a:t>
            </a:r>
            <a:endParaRPr lang="en-US" dirty="0" smtClean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057400"/>
            <a:ext cx="7854696" cy="3657600"/>
          </a:xfrm>
        </p:spPr>
        <p:txBody>
          <a:bodyPr>
            <a:normAutofit/>
          </a:bodyPr>
          <a:lstStyle/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تذكر أن النجاح من أول تجربة هو من الأمنيات الصعبة التحقيق</a:t>
            </a:r>
            <a:r>
              <a:rPr lang="ar-SA" dirty="0" smtClean="0"/>
              <a:t>.</a:t>
            </a:r>
            <a:endParaRPr lang="ar-SA" sz="3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وتذكر أن النجاح يمر من خلال تجارب فاشلة</a:t>
            </a: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وأنه لم يخلق بعد من لم يفشل فى مشروع</a:t>
            </a:r>
            <a:endParaRPr lang="en-US" sz="36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Oval 3"/>
          <p:cNvSpPr/>
          <p:nvPr/>
        </p:nvSpPr>
        <p:spPr>
          <a:xfrm>
            <a:off x="228600" y="4114800"/>
            <a:ext cx="1905000" cy="1980009"/>
          </a:xfrm>
          <a:prstGeom prst="ellipse">
            <a:avLst/>
          </a:prstGeom>
          <a:blipFill rotWithShape="0">
            <a:blip r:embed="rId2" cstate="print"/>
            <a:stretch>
              <a:fillRect/>
            </a:stretch>
          </a:blipFill>
        </p:spPr>
        <p:style>
          <a:lnRef idx="2">
            <a:schemeClr val="lt2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dk2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2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23544"/>
            <a:ext cx="7772400" cy="1362456"/>
          </a:xfrm>
        </p:spPr>
        <p:txBody>
          <a:bodyPr/>
          <a:lstStyle/>
          <a:p>
            <a:pPr lvl="0" algn="ctr" rtl="1"/>
            <a:r>
              <a:rPr lang="ar-SA" dirty="0" smtClean="0">
                <a:ln>
                  <a:noFill/>
                </a:ln>
                <a:solidFill>
                  <a:schemeClr val="accent1"/>
                </a:solidFill>
              </a:rPr>
              <a:t>إبتسم</a:t>
            </a:r>
            <a:endParaRPr lang="en-US" dirty="0" smtClean="0">
              <a:ln>
                <a:noFill/>
              </a:ln>
              <a:solidFill>
                <a:schemeClr val="accent1"/>
              </a:solidFill>
            </a:endParaRPr>
          </a:p>
        </p:txBody>
      </p:sp>
      <p:pic>
        <p:nvPicPr>
          <p:cNvPr id="4" name="Picture 3" descr="smiley_face-1612.jpg"/>
          <p:cNvPicPr>
            <a:picLocks noChangeAspect="1"/>
          </p:cNvPicPr>
          <p:nvPr/>
        </p:nvPicPr>
        <p:blipFill>
          <a:blip r:embed="rId2" cstate="print">
            <a:lum contrast="-40000"/>
          </a:blip>
          <a:stretch>
            <a:fillRect/>
          </a:stretch>
        </p:blipFill>
        <p:spPr>
          <a:xfrm>
            <a:off x="2667000" y="2590800"/>
            <a:ext cx="3819525" cy="371122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16736"/>
            <a:ext cx="7772400" cy="1362456"/>
          </a:xfrm>
        </p:spPr>
        <p:txBody>
          <a:bodyPr/>
          <a:lstStyle/>
          <a:p>
            <a:pPr lvl="0" algn="r" rtl="1"/>
            <a:r>
              <a:rPr lang="ar-SA" sz="6000" dirty="0" smtClean="0">
                <a:solidFill>
                  <a:schemeClr val="accent1"/>
                </a:solidFill>
              </a:rPr>
              <a:t>هل نقف ؟ 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2069" y="2743200"/>
            <a:ext cx="6433131" cy="33275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إذا توقفنا :  </a:t>
            </a:r>
            <a:endParaRPr lang="en-US" sz="36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 algn="r" rtl="1">
              <a:lnSpc>
                <a:spcPct val="150000"/>
              </a:lnSpc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1- نخسر 10 % </a:t>
            </a:r>
            <a:endParaRPr lang="en-US" sz="36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 algn="r" rtl="1">
              <a:lnSpc>
                <a:spcPct val="150000"/>
              </a:lnSpc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2- نخسر الخبرة من الـ90 % </a:t>
            </a:r>
            <a:endParaRPr lang="en-US" sz="36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  <a:p>
            <a:pPr lvl="0" algn="r" rtl="1">
              <a:lnSpc>
                <a:spcPct val="150000"/>
              </a:lnSpc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3- هناك طريقة لنكون من ضمن الـ10 %</a:t>
            </a:r>
            <a:endParaRPr lang="en-US" sz="36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81000" y="1981201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الأفكار كثيرة ومتنوعة</a:t>
            </a:r>
            <a:r>
              <a:rPr lang="en-US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/>
            </a:r>
            <a:br>
              <a:rPr lang="en-US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</a:br>
            <a:endParaRPr lang="en-US" sz="36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819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SA" sz="36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بدون تحويلها إلى فرصة ستبقى فكرة!!!</a:t>
            </a:r>
            <a:endParaRPr lang="en-US" sz="36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idea-men-p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3429000"/>
            <a:ext cx="3810000" cy="2857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762000"/>
            <a:ext cx="7851648" cy="1828800"/>
          </a:xfrm>
        </p:spPr>
        <p:txBody>
          <a:bodyPr/>
          <a:lstStyle/>
          <a:p>
            <a:r>
              <a:rPr lang="ar-SA" dirty="0" smtClean="0">
                <a:solidFill>
                  <a:schemeClr val="accent1"/>
                </a:solidFill>
              </a:rPr>
              <a:t>ماهو الفرق بين الناجح والفاشل ؟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Uighur" pitchFamily="2" charset="-78"/>
                <a:cs typeface="+mj-cs"/>
              </a:rPr>
              <a:t>الناجح لدية قدرة على تحويل الأفكار إلى فرص </a:t>
            </a:r>
            <a:endParaRPr lang="en-US" sz="3600" b="1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icrosoft Uighur" pitchFamily="2" charset="-78"/>
              <a:cs typeface="+mj-cs"/>
            </a:endParaRPr>
          </a:p>
          <a:p>
            <a:pPr rtl="1">
              <a:buFont typeface="Wingdings" pitchFamily="2" charset="2"/>
              <a:buChar char="Ø"/>
            </a:pPr>
            <a:r>
              <a:rPr lang="ar-SA" sz="36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icrosoft Uighur" pitchFamily="2" charset="-78"/>
                <a:cs typeface="+mj-cs"/>
              </a:rPr>
              <a:t>الفاشل لدية قدرة على تحويل الأفكار إلى فرص</a:t>
            </a:r>
            <a:endParaRPr lang="en-US" sz="3600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581400"/>
            <a:ext cx="7772400" cy="1676400"/>
          </a:xfrm>
        </p:spPr>
        <p:txBody>
          <a:bodyPr/>
          <a:lstStyle/>
          <a:p>
            <a:pPr algn="ctr" rtl="1"/>
            <a:r>
              <a:rPr lang="ar-SA" sz="6000" dirty="0" smtClean="0">
                <a:solidFill>
                  <a:schemeClr val="accent1"/>
                </a:solidFill>
                <a:latin typeface="Microsoft Uighur" pitchFamily="2" charset="-78"/>
              </a:rPr>
              <a:t>أن الفاشل</a:t>
            </a:r>
            <a:br>
              <a:rPr lang="ar-SA" sz="6000" dirty="0" smtClean="0">
                <a:solidFill>
                  <a:schemeClr val="accent1"/>
                </a:solidFill>
                <a:latin typeface="Microsoft Uighur" pitchFamily="2" charset="-78"/>
              </a:rPr>
            </a:br>
            <a:r>
              <a:rPr lang="ar-SA" sz="6000" dirty="0" smtClean="0">
                <a:solidFill>
                  <a:schemeClr val="accent1"/>
                </a:solidFill>
                <a:latin typeface="Microsoft Uighur" pitchFamily="2" charset="-78"/>
              </a:rPr>
              <a:t>يركز ذهنه على العوائق  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2200" y="1905000"/>
            <a:ext cx="411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ar-SA" sz="7200" b="1" dirty="0" smtClean="0">
                <a:ln w="635">
                  <a:noFill/>
                </a:ln>
                <a:solidFill>
                  <a:schemeClr val="accent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Microsoft Uighur" pitchFamily="2" charset="-78"/>
                <a:ea typeface="+mj-ea"/>
                <a:cs typeface="+mj-cs"/>
              </a:rPr>
              <a:t>الفرق</a:t>
            </a:r>
            <a:endParaRPr lang="en-US" sz="7200" b="1" dirty="0" smtClean="0">
              <a:ln w="635">
                <a:noFill/>
              </a:ln>
              <a:solidFill>
                <a:schemeClr val="accent1"/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latin typeface="Microsoft Uighur" pitchFamily="2" charset="-78"/>
              <a:ea typeface="+mj-ea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3352" y="1371600"/>
            <a:ext cx="5794248" cy="1828800"/>
          </a:xfrm>
        </p:spPr>
        <p:txBody>
          <a:bodyPr/>
          <a:lstStyle/>
          <a:p>
            <a:r>
              <a:rPr lang="en-US" dirty="0" smtClean="0"/>
              <a:t>…</a:t>
            </a:r>
            <a:r>
              <a:rPr lang="ar-SA" dirty="0" smtClean="0"/>
              <a:t>الآن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79904" y="3733800"/>
            <a:ext cx="4197096" cy="1752600"/>
          </a:xfrm>
        </p:spPr>
        <p:txBody>
          <a:bodyPr>
            <a:normAutofit/>
          </a:bodyPr>
          <a:lstStyle/>
          <a:p>
            <a:r>
              <a:rPr lang="ar-SA" sz="60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ماهي الحلول ؟</a:t>
            </a:r>
            <a:endParaRPr lang="en-US" sz="60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0952" y="1295400"/>
            <a:ext cx="6251448" cy="1828800"/>
          </a:xfrm>
        </p:spPr>
        <p:txBody>
          <a:bodyPr/>
          <a:lstStyle/>
          <a:p>
            <a:pPr rtl="1"/>
            <a:r>
              <a:rPr lang="ar-SA" dirty="0" smtClean="0"/>
              <a:t>قبل البدء...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1371600" y="3810000"/>
            <a:ext cx="7854696" cy="1752600"/>
          </a:xfrm>
        </p:spPr>
        <p:txBody>
          <a:bodyPr>
            <a:normAutofit/>
          </a:bodyPr>
          <a:lstStyle/>
          <a:p>
            <a:r>
              <a:rPr lang="ar-SA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هل أنت </a:t>
            </a:r>
            <a:r>
              <a:rPr lang="ar-SA" sz="5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مبادر</a:t>
            </a:r>
            <a:r>
              <a:rPr lang="ar-SA" sz="4400" b="1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؟</a:t>
            </a:r>
            <a:endParaRPr lang="en-US" sz="4400" b="1" dirty="0">
              <a:solidFill>
                <a:srgbClr val="FF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77000" y="6211669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خالد الراجحي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65000"/>
                  </a:schemeClr>
                </a:solidFill>
              </a:rPr>
              <a:t>2012</a:t>
            </a:r>
            <a:endParaRPr lang="en-US" b="1" dirty="0">
              <a:solidFill>
                <a:schemeClr val="tx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515</TotalTime>
  <Words>631</Words>
  <Application>Microsoft Office PowerPoint</Application>
  <PresentationFormat>On-screen Show (4:3)</PresentationFormat>
  <Paragraphs>171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Flow</vt:lpstr>
      <vt:lpstr> تحويل الفكرة إلى فرصة  خالد الراجحي </vt:lpstr>
      <vt:lpstr> هل تعلم كم نسبة المشاريع الصغيرة التي تنجح وتستمر ؟!</vt:lpstr>
      <vt:lpstr>10%</vt:lpstr>
      <vt:lpstr>هل نقف ؟  </vt:lpstr>
      <vt:lpstr>Slide 5</vt:lpstr>
      <vt:lpstr>ماهو الفرق بين الناجح والفاشل ؟</vt:lpstr>
      <vt:lpstr>أن الفاشل يركز ذهنه على العوائق  </vt:lpstr>
      <vt:lpstr>…الآن</vt:lpstr>
      <vt:lpstr>قبل البدء...</vt:lpstr>
      <vt:lpstr>صفات المبادر:</vt:lpstr>
      <vt:lpstr>Slide 11</vt:lpstr>
      <vt:lpstr>Slide 12</vt:lpstr>
      <vt:lpstr>هل لديك ميزة نسبية ؟</vt:lpstr>
      <vt:lpstr>ماهي الميزة النسبية ؟</vt:lpstr>
      <vt:lpstr>أنواع المزايا النسبية : </vt:lpstr>
      <vt:lpstr>Slide 16</vt:lpstr>
      <vt:lpstr>أولاً: وضوح الرؤية والرسالة</vt:lpstr>
      <vt:lpstr>أولاً: وضوح الرؤية والرسالة</vt:lpstr>
      <vt:lpstr>ثانياً: الأهداف</vt:lpstr>
      <vt:lpstr>ثالثاً: تحليل المنافسين </vt:lpstr>
      <vt:lpstr>رابعاً: استراتيجية المشروع</vt:lpstr>
      <vt:lpstr>لا تنسى !! الخطة البديلة </vt:lpstr>
      <vt:lpstr>خامساً: الاستراتيجية التسويقية</vt:lpstr>
      <vt:lpstr>أنه يجب أن تتطابق الأربع استراتيجيات وأذا تغيرت إحداها  يجب أن تتغير الأخرى.</vt:lpstr>
      <vt:lpstr>وتأكد كذلك  ( 5 Ws and How):</vt:lpstr>
      <vt:lpstr>سادساً: الإدارة</vt:lpstr>
      <vt:lpstr>سابعاً: الموازنة</vt:lpstr>
      <vt:lpstr>ثامناً: ثلاث اختبارات مهمة .</vt:lpstr>
      <vt:lpstr>تاسعاً: ما لن تجده فى كتب الإدارة</vt:lpstr>
      <vt:lpstr> الزكاة(المال-البدن-العلم)</vt:lpstr>
      <vt:lpstr> الصدقة</vt:lpstr>
      <vt:lpstr> الدعاء</vt:lpstr>
      <vt:lpstr>عاشراً: انطلق على بركة الله</vt:lpstr>
      <vt:lpstr>إبتسم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تحويل الفكرة الى فرصة</dc:title>
  <dc:creator>Khalid</dc:creator>
  <cp:lastModifiedBy>mohammad.alsharif</cp:lastModifiedBy>
  <cp:revision>118</cp:revision>
  <dcterms:created xsi:type="dcterms:W3CDTF">2012-01-21T06:50:18Z</dcterms:created>
  <dcterms:modified xsi:type="dcterms:W3CDTF">2012-02-13T12:43:13Z</dcterms:modified>
</cp:coreProperties>
</file>