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aximized" horzBarState="maximized"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15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29/10/1432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beeralkasabi.wordpress.com/2010/02/03/%d8%a5%d8%ac%d8%a7%d8%a7%d8%b2%d8%a9/msgplus_img0386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beeralkasabi.wordpress.com/2010/02/03/%d8%a5%d8%ac%d8%a7%d8%a7%d8%b2%d8%a9/msgplus_img0386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khaled\Desktop\العائلة\منوش\خلفيات\4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1500166" y="214290"/>
            <a:ext cx="7500990" cy="6429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SA" sz="4400" b="1" dirty="0" smtClean="0">
                <a:solidFill>
                  <a:srgbClr val="7030A0"/>
                </a:solidFill>
              </a:rPr>
              <a:t>المقدمة :- </a:t>
            </a:r>
          </a:p>
          <a:p>
            <a:endParaRPr lang="ar-SA" sz="4400" b="1" dirty="0" smtClean="0">
              <a:solidFill>
                <a:srgbClr val="7030A0"/>
              </a:solidFill>
            </a:endParaRPr>
          </a:p>
          <a:p>
            <a:r>
              <a:rPr lang="ar-SA" sz="4400" b="1" dirty="0" smtClean="0">
                <a:solidFill>
                  <a:srgbClr val="7030A0"/>
                </a:solidFill>
              </a:rPr>
              <a:t>اليوم بوربوينت عن </a:t>
            </a:r>
          </a:p>
          <a:p>
            <a:r>
              <a:rPr lang="ar-SA" sz="4400" b="1" dirty="0" smtClean="0">
                <a:solidFill>
                  <a:srgbClr val="7030A0"/>
                </a:solidFill>
              </a:rPr>
              <a:t>موضوع رائع</a:t>
            </a:r>
          </a:p>
          <a:p>
            <a:r>
              <a:rPr lang="ar-SA" sz="4400" b="1" dirty="0" smtClean="0">
                <a:solidFill>
                  <a:srgbClr val="7030A0"/>
                </a:solidFill>
              </a:rPr>
              <a:t>جدا سوف تستفيدون منه كثيرا </a:t>
            </a:r>
          </a:p>
          <a:p>
            <a:r>
              <a:rPr lang="ar-SA" sz="4400" b="1" dirty="0" smtClean="0">
                <a:solidFill>
                  <a:srgbClr val="7030A0"/>
                </a:solidFill>
              </a:rPr>
              <a:t>تفضلوا في هنا وتجولوا </a:t>
            </a:r>
          </a:p>
          <a:p>
            <a:r>
              <a:rPr lang="ar-SA" sz="4400" b="1" dirty="0" smtClean="0">
                <a:solidFill>
                  <a:srgbClr val="7030A0"/>
                </a:solidFill>
              </a:rPr>
              <a:t>معي في أرجاء عرضي</a:t>
            </a:r>
            <a:endParaRPr lang="en-US" sz="4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abeeralkasabi.files.wordpress.com/2010/12/d8a7d984d8b5d8afd98ad982d8a9.jpg?w=500&amp;h=7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29124" cy="6858000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4572000" y="214290"/>
            <a:ext cx="4572000" cy="65248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كل مكان يحتاج مال ، وقد اخترت المحفظة لهذه ” النية الصديقة “  لأن استخداماتها أصبحت أكثر من</a:t>
            </a: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مجرد حافظة للنقود .. ففيها بطاقات الهوية ، ومفتاح المنزل ، والعديد من الأشياء</a:t>
            </a: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التي تجعلنا نفتحها كثيراً ،</a:t>
            </a: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ونستطيع أن نستفيد من هذا الاستخدام المتكرر لها بأن نجعلها </a:t>
            </a:r>
            <a:r>
              <a:rPr lang="ar-EG" sz="2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تذكرنا</a:t>
            </a:r>
            <a:endParaRPr lang="ar-EG" sz="20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أننا كلما دفعنا لمشتريات وحاجيات قد لا تكون ضرورية .. يكون </a:t>
            </a:r>
            <a:r>
              <a:rPr lang="ar-EG" sz="2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هناك </a:t>
            </a:r>
            <a:r>
              <a:rPr lang="ar-EG" sz="2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مساكين</a:t>
            </a:r>
            <a:r>
              <a:rPr lang="ar-SA" sz="2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EG" sz="20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لايجدون</a:t>
            </a:r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قرشاً يشترون به ،</a:t>
            </a: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وكلما أخذنا مفتاح المنزل لنفتحه باطمئنان .. يكون هناك </a:t>
            </a:r>
            <a:r>
              <a:rPr lang="ar-EG" sz="2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مسلمين</a:t>
            </a:r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لا يجدون لهم لا مأوى ولا أمان .. إما لفقر أو حرب ،</a:t>
            </a: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وكلما خرجنا مع أهلنا أو أصدقائنا لنستمتع .. هناك من </a:t>
            </a:r>
            <a:r>
              <a:rPr lang="ar-EG" sz="2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 يجد له أسرة ولا صديق</a:t>
            </a:r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وفي يشاركهم حياته !</a:t>
            </a: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فـ لنحمد الله كثيراً ،</a:t>
            </a: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ولنتصدق كثيراً ،</a:t>
            </a: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ولنحتسب </a:t>
            </a:r>
            <a:r>
              <a:rPr lang="ar-EG" sz="2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أكثر</a:t>
            </a:r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في كلّ مرة !</a:t>
            </a: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لأن </a:t>
            </a:r>
            <a:r>
              <a:rPr lang="ar-EG" sz="20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الغنى</a:t>
            </a:r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هو غنى النفس وغنى الأخلاق ورصيد الحسنات</a:t>
            </a:r>
          </a:p>
          <a:p>
            <a:pPr fontAlgn="base"/>
            <a:r>
              <a:rPr lang="ar-EG" sz="20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 ليس أبداً مال أو مظهر أو ماديات !</a:t>
            </a:r>
            <a:endParaRPr lang="ar-EG" sz="20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abeeralkasabi.files.wordpress.com/2010/12/d8b9d986d988d8a7d986.jpg?w=500&amp;h=1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86349"/>
            <a:ext cx="9144000" cy="1771651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4143372" y="571480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بعد كلّ هذه </a:t>
            </a:r>
            <a:r>
              <a:rPr lang="ar-EG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الأمث</a:t>
            </a:r>
            <a:r>
              <a:rPr lang="ar-S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</a:t>
            </a: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ة </a:t>
            </a:r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التي لم تستغرق مني سوى دقائق من التأمل .. لازلت متأكدة من أنّ هناك المزيد لديكم بالطبع !</a:t>
            </a:r>
          </a:p>
          <a:p>
            <a:pPr fontAlgn="base"/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فلنفكّر معاً ونصنع نيّات ذكيّات نعلقها لتذكرنا دائماً بتجديد النية ،</a:t>
            </a:r>
          </a:p>
          <a:p>
            <a:pPr fontAlgn="base"/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fontAlgn="base"/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وهكذا ،</a:t>
            </a:r>
          </a:p>
          <a:p>
            <a:pPr fontAlgn="base"/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عندما نعتني بتفاصيل أيامنا ، نجد أن حياتنا أصبحت راقية وعلى مستوى رفيع من الإنجازات !</a:t>
            </a:r>
          </a:p>
          <a:p>
            <a:pPr fontAlgn="base"/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لأن القاعدة الذهبية للسعادة = عمل + أجر</a:t>
            </a:r>
          </a:p>
          <a:p>
            <a:pPr fontAlgn="base"/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fontAlgn="base"/>
            <a:r>
              <a:rPr lang="ar-EG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فلنغتنمها )</a:t>
            </a:r>
            <a:endParaRPr lang="ar-EG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base"/>
            <a:r>
              <a:rPr lang="ar-E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ar-E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3555" name="Picture 3" descr="C:\Users\khaled\Desktop\العائلة\منوش\mms\888888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071678" cy="207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haled\Desktop\العائلة\منوش\خلفيات\1 (14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مستطيل 4"/>
          <p:cNvSpPr/>
          <p:nvPr/>
        </p:nvSpPr>
        <p:spPr>
          <a:xfrm>
            <a:off x="428596" y="785794"/>
            <a:ext cx="7358114" cy="5500726"/>
          </a:xfrm>
          <a:prstGeom prst="rect">
            <a:avLst/>
          </a:prstGeom>
          <a:solidFill>
            <a:schemeClr val="bg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SA" sz="3200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انطلاقاً من قول يحيى ابن أبي كثير</a:t>
            </a:r>
            <a:r>
              <a:rPr lang="en-US" sz="3200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 :</a:t>
            </a:r>
            <a:endParaRPr lang="en-US" sz="32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( </a:t>
            </a:r>
            <a:r>
              <a:rPr lang="ar-SA" sz="3200" b="1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تعلّموا النية فإنها أبلغ من العمل</a:t>
            </a:r>
            <a:r>
              <a:rPr lang="en-US" sz="3200" b="1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 )</a:t>
            </a:r>
            <a:endParaRPr lang="en-US" sz="32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 </a:t>
            </a:r>
            <a:endParaRPr lang="en-US" sz="32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3200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تأتي فكرتنا الـ صغيرة جداً جداً</a:t>
            </a:r>
            <a:r>
              <a:rPr lang="en-US" sz="3200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 ،</a:t>
            </a:r>
            <a:endParaRPr lang="en-US" sz="3200" dirty="0" smtClean="0">
              <a:solidFill>
                <a:srgbClr val="333333"/>
              </a:solidFill>
              <a:latin typeface="Tahoma" pitchFamily="34" charset="0"/>
              <a:cs typeface="Tahoma" pitchFamily="34" charset="0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3200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التي بإمكانها أن</a:t>
            </a:r>
            <a:r>
              <a:rPr lang="en-US" sz="3200" b="1" dirty="0" smtClean="0">
                <a:solidFill>
                  <a:srgbClr val="E31407"/>
                </a:solidFill>
                <a:latin typeface="inherit"/>
                <a:cs typeface="Tahoma" pitchFamily="34" charset="0"/>
              </a:rPr>
              <a:t> </a:t>
            </a:r>
            <a:r>
              <a:rPr lang="ar-S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herit"/>
                <a:cs typeface="Tahoma" pitchFamily="34" charset="0"/>
              </a:rPr>
              <a:t>تقلب</a:t>
            </a:r>
            <a:r>
              <a:rPr lang="en-US" sz="3200" b="1" dirty="0" smtClean="0">
                <a:solidFill>
                  <a:srgbClr val="E31407"/>
                </a:solidFill>
                <a:latin typeface="inherit"/>
                <a:cs typeface="Tahoma" pitchFamily="34" charset="0"/>
              </a:rPr>
              <a:t> </a:t>
            </a:r>
            <a:r>
              <a:rPr lang="ar-SA" sz="3200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حياتنا جداً جداً</a:t>
            </a:r>
            <a:r>
              <a:rPr lang="en-US" sz="3200" dirty="0" smtClean="0">
                <a:solidFill>
                  <a:srgbClr val="333333"/>
                </a:solidFill>
                <a:latin typeface="inherit"/>
                <a:cs typeface="Tahoma" pitchFamily="34" charset="0"/>
              </a:rPr>
              <a:t> ﻿﻿</a:t>
            </a:r>
            <a:r>
              <a:rPr lang="en-US" sz="3200" dirty="0" smtClean="0">
                <a:solidFill>
                  <a:srgbClr val="0060FF"/>
                </a:solidFill>
                <a:latin typeface="inherit"/>
                <a:cs typeface="Tahoma" pitchFamily="34" charset="0"/>
                <a:hlinkClick r:id="rId3"/>
              </a:rPr>
              <a:t>  </a:t>
            </a:r>
            <a:endParaRPr lang="ar-SA" sz="3200" dirty="0" smtClean="0">
              <a:solidFill>
                <a:srgbClr val="0060FF"/>
              </a:solidFill>
              <a:latin typeface="inherit"/>
              <a:cs typeface="Tahoma" pitchFamily="34" charset="0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ar-SA" sz="3200" dirty="0" smtClean="0">
              <a:solidFill>
                <a:srgbClr val="0060FF"/>
              </a:solidFill>
              <a:latin typeface="inherit"/>
              <a:cs typeface="Tahoma" pitchFamily="34" charset="0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herit"/>
                <a:cs typeface="Tahoma" pitchFamily="34" charset="0"/>
              </a:rPr>
              <a:t>ألا وهي : النية الذكية 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C:\Users\khaled\Desktop\العائلة\منوش\خلفيات\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2" descr="http://abeeralkasabi.files.wordpress.com/2010/12/d8b9d986d988d8a7d986.jpg?w=500&amp;h=18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86322"/>
            <a:ext cx="9144000" cy="2071678"/>
          </a:xfrm>
          <a:prstGeom prst="rect">
            <a:avLst/>
          </a:prstGeom>
          <a:noFill/>
        </p:spPr>
      </p:pic>
      <p:sp>
        <p:nvSpPr>
          <p:cNvPr id="8" name="مستطيل 7"/>
          <p:cNvSpPr/>
          <p:nvPr/>
        </p:nvSpPr>
        <p:spPr>
          <a:xfrm>
            <a:off x="4143372" y="500042"/>
            <a:ext cx="48577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ar-EG" sz="2400" dirty="0" smtClean="0"/>
              <a:t>وهي تعني أن نحتسب الأجر عند أدائنا للأعمال الروتينية !</a:t>
            </a:r>
          </a:p>
          <a:p>
            <a:pPr fontAlgn="base"/>
            <a:r>
              <a:rPr lang="ar-EG" sz="2400" dirty="0" smtClean="0"/>
              <a:t>أو بمعنى آخر ” تحويل العادات إلى عبادات “</a:t>
            </a:r>
          </a:p>
          <a:p>
            <a:pPr fontAlgn="base"/>
            <a:r>
              <a:rPr lang="ar-EG" sz="2400" dirty="0" smtClean="0"/>
              <a:t>لأن صلاح القلب بصلاح العمل .. وصلاح العمل </a:t>
            </a:r>
            <a:r>
              <a:rPr lang="ar-EG" sz="2400" b="1" dirty="0" smtClean="0"/>
              <a:t>بصلاح النية</a:t>
            </a:r>
            <a:r>
              <a:rPr lang="ar-EG" sz="2400" dirty="0" smtClean="0"/>
              <a:t> </a:t>
            </a:r>
            <a:r>
              <a:rPr lang="ar-SA" sz="2400" dirty="0" smtClean="0"/>
              <a:t>.</a:t>
            </a:r>
            <a:endParaRPr lang="ar-EG" sz="2400" dirty="0" smtClean="0"/>
          </a:p>
          <a:p>
            <a:pPr fontAlgn="base"/>
            <a:r>
              <a:rPr lang="ar-EG" sz="2400" dirty="0" smtClean="0"/>
              <a:t>وبذلك نحصل على </a:t>
            </a:r>
            <a:r>
              <a:rPr lang="ar-EG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الكثييير من الحسنات </a:t>
            </a:r>
            <a:r>
              <a:rPr lang="ar-EG" sz="2400" dirty="0" smtClean="0"/>
              <a:t>التي نحتاجها في</a:t>
            </a:r>
          </a:p>
          <a:p>
            <a:pPr fontAlgn="base"/>
            <a:r>
              <a:rPr lang="ar-EG" sz="2400" b="1" dirty="0" smtClean="0"/>
              <a:t>(يوم لا ينفع مال ولا بنون * إلا من أتى الله بقلبٍ سليم )</a:t>
            </a:r>
            <a:endParaRPr lang="ar-EG" sz="2400" dirty="0"/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abeeralkasabi.files.wordpress.com/2010/12/d8a7d984d8b3d8b9d98ad8afd8a9.jpg?w=500&amp;h=3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14553"/>
            <a:ext cx="4762500" cy="4643447"/>
          </a:xfrm>
          <a:prstGeom prst="rect">
            <a:avLst/>
          </a:prstGeom>
          <a:noFill/>
        </p:spPr>
      </p:pic>
      <p:sp>
        <p:nvSpPr>
          <p:cNvPr id="5" name="زاوية مطوية 4"/>
          <p:cNvSpPr/>
          <p:nvPr/>
        </p:nvSpPr>
        <p:spPr>
          <a:xfrm rot="20980722">
            <a:off x="342552" y="396263"/>
            <a:ext cx="2173915" cy="1579042"/>
          </a:xfrm>
          <a:prstGeom prst="foldedCorne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النية الذكية </a:t>
            </a:r>
          </a:p>
          <a:p>
            <a:pPr algn="ctr"/>
            <a:r>
              <a:rPr lang="ar-SA" sz="36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السعيدة</a:t>
            </a:r>
            <a:endParaRPr lang="en-US" sz="36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29256" y="428604"/>
            <a:ext cx="37147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ar-EG" sz="3200" b="1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النوم ..</a:t>
            </a:r>
            <a:r>
              <a:rPr lang="ar-EG" sz="3200" b="1" dirty="0" smtClean="0"/>
              <a:t> عمل يومي ضروري كلنا نستمتع فيه</a:t>
            </a:r>
          </a:p>
          <a:p>
            <a:pPr fontAlgn="base"/>
            <a:r>
              <a:rPr lang="ar-EG" sz="3200" b="1" dirty="0" smtClean="0"/>
              <a:t>فجميعنا نحتاج أن ننام ،</a:t>
            </a:r>
          </a:p>
          <a:p>
            <a:pPr fontAlgn="base"/>
            <a:r>
              <a:rPr lang="ar-EG" sz="3200" b="1" dirty="0" smtClean="0"/>
              <a:t>لكن الفرق أني أستطيع أن أنام بحساب أجر مفتوح حتى أستيقظ !</a:t>
            </a:r>
          </a:p>
          <a:p>
            <a:pPr fontAlgn="base"/>
            <a:r>
              <a:rPr lang="ar-EG" sz="3200" b="1" dirty="0" smtClean="0"/>
              <a:t>كل ما علينا أن </a:t>
            </a:r>
            <a:r>
              <a:rPr lang="ar-EG" sz="3200" b="1" u="sng" dirty="0" smtClean="0">
                <a:solidFill>
                  <a:srgbClr val="00B0F0"/>
                </a:solidFill>
              </a:rPr>
              <a:t>نفكر</a:t>
            </a:r>
            <a:r>
              <a:rPr lang="ar-EG" sz="3200" b="1" dirty="0" smtClean="0"/>
              <a:t> ونحن نغمض أعيننا :</a:t>
            </a:r>
          </a:p>
          <a:p>
            <a:pPr fontAlgn="base"/>
            <a:r>
              <a:rPr lang="ar-EG" sz="3200" b="1" u="sng" dirty="0" smtClean="0">
                <a:solidFill>
                  <a:srgbClr val="00B0F0"/>
                </a:solidFill>
              </a:rPr>
              <a:t>يا ربّ</a:t>
            </a:r>
            <a:r>
              <a:rPr lang="ar-EG" sz="3200" b="1" dirty="0" smtClean="0"/>
              <a:t> اجعل نومنا راحة للبدن الذي سيعمل</a:t>
            </a:r>
            <a:r>
              <a:rPr lang="ar-EG" sz="3200" b="1" u="sng" dirty="0" smtClean="0"/>
              <a:t> </a:t>
            </a:r>
            <a:r>
              <a:rPr lang="ar-EG" sz="3200" b="1" u="sng" dirty="0" smtClean="0">
                <a:solidFill>
                  <a:srgbClr val="00B0F0"/>
                </a:solidFill>
              </a:rPr>
              <a:t>لأجلك </a:t>
            </a:r>
            <a:r>
              <a:rPr lang="ar-EG" sz="3200" b="1" dirty="0" smtClean="0"/>
              <a:t>.. يطيعك ويعبدك كما تحبّ</a:t>
            </a:r>
            <a:endParaRPr lang="ar-EG" sz="3200" b="1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beeralkasabi.files.wordpress.com/2010/12/d8a7d984d986d8b8d98ad981d8a9.jpg?w=500&amp;h=3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28604"/>
            <a:ext cx="4762500" cy="5643602"/>
          </a:xfrm>
          <a:prstGeom prst="rect">
            <a:avLst/>
          </a:prstGeom>
          <a:noFill/>
        </p:spPr>
      </p:pic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النية الذكية النظيفة 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64" cy="1692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60FF"/>
              </a:solidFill>
              <a:effectLst/>
              <a:latin typeface="inherit"/>
              <a:cs typeface="Tahoma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14282" y="1785926"/>
            <a:ext cx="36433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0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333333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دورة المياه</a:t>
            </a:r>
            <a:r>
              <a:rPr lang="en-US" sz="2400" b="1" dirty="0" smtClean="0">
                <a:solidFill>
                  <a:srgbClr val="333333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 </a:t>
            </a:r>
            <a:r>
              <a:rPr lang="en-US" sz="2400" dirty="0" smtClean="0">
                <a:solidFill>
                  <a:srgbClr val="333333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.. </a:t>
            </a:r>
            <a:r>
              <a:rPr lang="ar-SA" sz="2400" dirty="0" smtClean="0">
                <a:solidFill>
                  <a:srgbClr val="333333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المحطة المتكررة كلّ يوم</a:t>
            </a:r>
            <a:r>
              <a:rPr lang="en-US" sz="2400" dirty="0" smtClean="0">
                <a:solidFill>
                  <a:srgbClr val="333333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 ! ﻿﻿﻿</a:t>
            </a:r>
            <a:r>
              <a:rPr lang="en-US" sz="2400" dirty="0" smtClean="0">
                <a:solidFill>
                  <a:srgbClr val="0060FF"/>
                </a:solidFill>
                <a:latin typeface="inherit"/>
                <a:ea typeface="Monotype Koufi" pitchFamily="2" charset="-78"/>
                <a:cs typeface="Monotype Koufi" pitchFamily="2" charset="-78"/>
                <a:hlinkClick r:id="rId3"/>
              </a:rPr>
              <a:t>  </a:t>
            </a:r>
            <a:endParaRPr lang="en-US" sz="2400" dirty="0" smtClean="0">
              <a:solidFill>
                <a:srgbClr val="333333"/>
              </a:solidFill>
              <a:latin typeface="Tahoma" pitchFamily="34" charset="0"/>
              <a:ea typeface="Monotype Koufi" pitchFamily="2" charset="-78"/>
              <a:cs typeface="Monotype Koufi" pitchFamily="2" charset="-78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400" dirty="0" smtClean="0">
                <a:solidFill>
                  <a:srgbClr val="333333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فيها العديييد من الفرص لاكتساب الأجر</a:t>
            </a:r>
            <a:r>
              <a:rPr lang="en-US" sz="2400" dirty="0" smtClean="0">
                <a:solidFill>
                  <a:srgbClr val="333333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 ،</a:t>
            </a:r>
            <a:endParaRPr lang="en-US" sz="2400" dirty="0" smtClean="0">
              <a:solidFill>
                <a:srgbClr val="333333"/>
              </a:solidFill>
              <a:latin typeface="Tahoma" pitchFamily="34" charset="0"/>
              <a:ea typeface="Monotype Koufi" pitchFamily="2" charset="-78"/>
              <a:cs typeface="Monotype Koufi" pitchFamily="2" charset="-78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993300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{</a:t>
            </a:r>
            <a:r>
              <a:rPr lang="ar-SA" sz="2400" dirty="0" smtClean="0">
                <a:solidFill>
                  <a:srgbClr val="9933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يحبّ المتطهرين</a:t>
            </a:r>
            <a:r>
              <a:rPr lang="en-US" sz="2400" dirty="0" smtClean="0">
                <a:solidFill>
                  <a:srgbClr val="993300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}</a:t>
            </a:r>
            <a:r>
              <a:rPr lang="en-US" sz="2400" dirty="0" smtClean="0">
                <a:solidFill>
                  <a:srgbClr val="333333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 = </a:t>
            </a:r>
            <a:r>
              <a:rPr lang="ar-SA" sz="2400" dirty="0" smtClean="0">
                <a:solidFill>
                  <a:srgbClr val="333333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كل مرة نستحم مأجورين</a:t>
            </a:r>
            <a:endParaRPr lang="en-US" sz="2400" dirty="0" smtClean="0">
              <a:solidFill>
                <a:srgbClr val="333333"/>
              </a:solidFill>
              <a:latin typeface="inherit"/>
              <a:ea typeface="Monotype Koufi" pitchFamily="2" charset="-78"/>
              <a:cs typeface="Monotype Koufi" pitchFamily="2" charset="-78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400" dirty="0" smtClean="0">
                <a:solidFill>
                  <a:srgbClr val="9933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الوضوء</a:t>
            </a:r>
            <a:r>
              <a:rPr lang="en-US" sz="2400" dirty="0" smtClean="0">
                <a:solidFill>
                  <a:srgbClr val="333333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 = </a:t>
            </a:r>
            <a:r>
              <a:rPr lang="ar-SA" sz="2400" dirty="0" smtClean="0">
                <a:solidFill>
                  <a:srgbClr val="333333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مع كل قطرة تُغسل ذنوب</a:t>
            </a:r>
            <a:endParaRPr lang="en-US" sz="2400" dirty="0" smtClean="0">
              <a:solidFill>
                <a:srgbClr val="333333"/>
              </a:solidFill>
              <a:latin typeface="inherit"/>
              <a:ea typeface="Monotype Koufi" pitchFamily="2" charset="-78"/>
              <a:cs typeface="Monotype Koufi" pitchFamily="2" charset="-78"/>
            </a:endParaRPr>
          </a:p>
          <a:p>
            <a:pPr lvl="0"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993300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” </a:t>
            </a:r>
            <a:r>
              <a:rPr lang="ar-SA" sz="2400" dirty="0" smtClean="0">
                <a:solidFill>
                  <a:srgbClr val="993300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غفرانك</a:t>
            </a:r>
            <a:r>
              <a:rPr lang="en-US" sz="2400" dirty="0" smtClean="0">
                <a:solidFill>
                  <a:srgbClr val="993300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 “</a:t>
            </a:r>
            <a:r>
              <a:rPr lang="en-US" sz="2400" dirty="0" smtClean="0">
                <a:solidFill>
                  <a:srgbClr val="333333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 = </a:t>
            </a:r>
            <a:r>
              <a:rPr lang="ar-SA" sz="2400" dirty="0" smtClean="0">
                <a:solidFill>
                  <a:srgbClr val="333333"/>
                </a:solidFill>
                <a:latin typeface="Monotype Koufi" pitchFamily="2" charset="-78"/>
                <a:ea typeface="Monotype Koufi" pitchFamily="2" charset="-78"/>
                <a:cs typeface="Monotype Koufi" pitchFamily="2" charset="-78"/>
              </a:rPr>
              <a:t>نشكر الله بعد كل دخول للخلاء ، فيبارك لنا الله في النعم</a:t>
            </a:r>
            <a:r>
              <a:rPr lang="en-US" sz="2400" dirty="0" smtClean="0">
                <a:solidFill>
                  <a:srgbClr val="333333"/>
                </a:solidFill>
                <a:latin typeface="inherit"/>
                <a:ea typeface="Monotype Koufi" pitchFamily="2" charset="-78"/>
                <a:cs typeface="Monotype Koufi" pitchFamily="2" charset="-78"/>
              </a:rPr>
              <a:t> !</a:t>
            </a:r>
            <a:endParaRPr lang="en-US" sz="2400" dirty="0" smtClean="0">
              <a:solidFill>
                <a:srgbClr val="333333"/>
              </a:solidFill>
              <a:latin typeface="inherit"/>
              <a:ea typeface="Monotype Koufi" pitchFamily="2" charset="-78"/>
              <a:cs typeface="Monotype Koufi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abeeralkasabi.files.wordpress.com/2010/12/d8a7d984d984d8b0d98ad8b0d8a9.jpg?w=500&amp;h=2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142844" y="142852"/>
            <a:ext cx="87153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 </a:t>
            </a:r>
            <a:r>
              <a:rPr lang="ar-E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الطعام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 حاجة ضرورية للإنسان ،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وتتدرج في الأهمية .. من الوجبات الرئيسية حتى الحلويات والمشروبات ،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فما رأيكم أن نحتسبها كلها لله ؟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بحيث أن هذا الطعام يقوينا ويعيننا على </a:t>
            </a:r>
            <a:r>
              <a:rPr lang="ar-EG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إرضاء الله</a:t>
            </a:r>
            <a:r>
              <a:rPr lang="ar-EG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 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عزّ وجلّ ،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والمؤمن القويّ كما تعلمون .. </a:t>
            </a:r>
            <a:r>
              <a:rPr lang="ar-EG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خير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 وأحبّ إلى الله من المؤمن الضعيف ،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فلنبني أجساد و</a:t>
            </a:r>
            <a:r>
              <a:rPr lang="ar-EG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عقول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 تصنع حضارة مشرقة في المستقبل القريب بإذن الله ()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ea typeface="Monotype Koufi" pitchFamily="2" charset="-78"/>
                <a:cs typeface="Arabic Typesetting" pitchFamily="66" charset="-78"/>
              </a:rPr>
              <a:t>.. ولاننسى الأجر طبعاً ؛)</a:t>
            </a: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ea typeface="Monotype Koufi" pitchFamily="2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 descr="C:\Users\khaled\Desktop\العائلة\منوش\خلفيات\1 (16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00562" cy="6858000"/>
          </a:xfrm>
          <a:prstGeom prst="rect">
            <a:avLst/>
          </a:prstGeom>
          <a:noFill/>
        </p:spPr>
      </p:pic>
      <p:sp>
        <p:nvSpPr>
          <p:cNvPr id="13" name="مستطيل 12"/>
          <p:cNvSpPr/>
          <p:nvPr/>
        </p:nvSpPr>
        <p:spPr>
          <a:xfrm>
            <a:off x="3929058" y="285728"/>
            <a:ext cx="521494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الثياب .. مستحيل أن يتحرك الإنسان بدونها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!</a:t>
            </a:r>
            <a:endParaRPr lang="ar-S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أو بالأخص .. هي الفقرة المفضلة للجنس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الناعم</a:t>
            </a:r>
            <a:endParaRPr lang="ar-S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 وبما أننا أكثر من يستخدم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حديث</a:t>
            </a:r>
            <a:endParaRPr lang="ar-S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ar-EG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“إن الله جميل يحبّ الجمال “</a:t>
            </a:r>
            <a:endParaRPr lang="ar-EG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فلن لنجد صعوبة بأن نتذكر أن هيئتنا المرتبة والأنيقة هي </a:t>
            </a:r>
            <a:endParaRPr lang="ar-S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لأجل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الله عزّ وجل ،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سواءاً كنّا في الجامعة ، أو في المناسبات ، أو حتى </a:t>
            </a:r>
            <a:endParaRPr lang="ar-S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في 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السفر !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فلا أحد يستطيع أن يمثل دين الإسلام الصحيح </a:t>
            </a:r>
            <a:endParaRPr lang="ar-S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بشكل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ar-EG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صحيح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 إلا المسلمين طبعاً ،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والأناقة تكتمل حين يكون </a:t>
            </a:r>
            <a:r>
              <a:rPr lang="ar-EG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اللباس المناسب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 للشخص </a:t>
            </a:r>
            <a:endParaRPr lang="ar-S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المناسب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 في المكان المناسب ..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وهذا يتضمن بالتأكيد كل ما هو محتشم وراقي ، </a:t>
            </a:r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يعكس</a:t>
            </a:r>
            <a:endParaRPr lang="ar-SA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 أخلاق الشخص واحترامه لنفسه،</a:t>
            </a:r>
          </a:p>
          <a:p>
            <a:pPr fontAlgn="base"/>
            <a:r>
              <a:rPr lang="ar-EG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ومع كل قطعة نختارها .. نجدد النيّة لذلك</a:t>
            </a:r>
            <a:endParaRPr lang="ar-E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abeeralkasabi.files.wordpress.com/2010/12/d8a7d984d985d8abd982d981d8a9.jpg?w=500&amp;h=7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52975" cy="6858000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4572000" y="285728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ar-EG" sz="2400" b="1" dirty="0" smtClean="0">
                <a:solidFill>
                  <a:srgbClr val="00B050"/>
                </a:solidFill>
              </a:rPr>
              <a:t> القراءة تبني </a:t>
            </a:r>
            <a:r>
              <a:rPr lang="ar-EG" sz="2400" b="1" u="sng" dirty="0" smtClean="0">
                <a:solidFill>
                  <a:srgbClr val="00B050"/>
                </a:solidFill>
              </a:rPr>
              <a:t>الثقافة</a:t>
            </a:r>
            <a:r>
              <a:rPr lang="ar-EG" sz="2400" b="1" dirty="0" smtClean="0">
                <a:solidFill>
                  <a:srgbClr val="00B050"/>
                </a:solidFill>
              </a:rPr>
              <a:t> في مختلف المجالات ،</a:t>
            </a:r>
          </a:p>
          <a:p>
            <a:pPr fontAlgn="base"/>
            <a:r>
              <a:rPr lang="ar-EG" sz="2400" b="1" dirty="0" smtClean="0">
                <a:solidFill>
                  <a:srgbClr val="00B050"/>
                </a:solidFill>
              </a:rPr>
              <a:t>حتى لو كان الشخص </a:t>
            </a:r>
            <a:r>
              <a:rPr lang="ar-EG" sz="2400" b="1" u="sng" dirty="0" smtClean="0">
                <a:solidFill>
                  <a:srgbClr val="00B050"/>
                </a:solidFill>
              </a:rPr>
              <a:t>لا يستهويها</a:t>
            </a:r>
            <a:r>
              <a:rPr lang="ar-EG" sz="2400" b="1" dirty="0" smtClean="0">
                <a:solidFill>
                  <a:srgbClr val="00B050"/>
                </a:solidFill>
              </a:rPr>
              <a:t> .. إلا أنه مثلا مضطر بعض الأحيان لقراءة المناهج الدراسية لأجل الاختبار </a:t>
            </a:r>
          </a:p>
          <a:p>
            <a:pPr fontAlgn="base"/>
            <a:r>
              <a:rPr lang="ar-EG" sz="2400" b="1" dirty="0" smtClean="0">
                <a:solidFill>
                  <a:srgbClr val="00B050"/>
                </a:solidFill>
              </a:rPr>
              <a:t>.. وحتى رسائل الجوال ، </a:t>
            </a:r>
            <a:r>
              <a:rPr lang="ar-EG" sz="2400" b="1" dirty="0" err="1" smtClean="0">
                <a:solidFill>
                  <a:srgbClr val="00B050"/>
                </a:solidFill>
              </a:rPr>
              <a:t>والماسنجر</a:t>
            </a:r>
            <a:r>
              <a:rPr lang="ar-EG" sz="2400" b="1" dirty="0" smtClean="0">
                <a:solidFill>
                  <a:srgbClr val="00B050"/>
                </a:solidFill>
              </a:rPr>
              <a:t> والعديد من الأشياء التي لا يفهمها الإنسان إلا بقراءتها !</a:t>
            </a:r>
          </a:p>
          <a:p>
            <a:pPr fontAlgn="base"/>
            <a:r>
              <a:rPr lang="ar-EG" sz="2400" b="1" dirty="0" smtClean="0">
                <a:solidFill>
                  <a:srgbClr val="00B050"/>
                </a:solidFill>
              </a:rPr>
              <a:t>فلو </a:t>
            </a:r>
            <a:r>
              <a:rPr lang="ar-EG" sz="2400" b="1" dirty="0" err="1" smtClean="0">
                <a:solidFill>
                  <a:srgbClr val="00B050"/>
                </a:solidFill>
              </a:rPr>
              <a:t>نوينا</a:t>
            </a:r>
            <a:r>
              <a:rPr lang="ar-EG" sz="2400" b="1" dirty="0" smtClean="0">
                <a:solidFill>
                  <a:srgbClr val="00B050"/>
                </a:solidFill>
              </a:rPr>
              <a:t> أننا نقرأ لنرفع الجهل عن أنفسنا ، ونتميز عن الجهلاء</a:t>
            </a:r>
          </a:p>
          <a:p>
            <a:pPr fontAlgn="base"/>
            <a:r>
              <a:rPr lang="ar-EG" sz="2400" b="1" dirty="0" smtClean="0">
                <a:solidFill>
                  <a:srgbClr val="00B050"/>
                </a:solidFill>
              </a:rPr>
              <a:t>كما قال تعالى </a:t>
            </a:r>
            <a:r>
              <a:rPr lang="ar-EG" sz="2400" b="1" u="sng" dirty="0" smtClean="0">
                <a:solidFill>
                  <a:srgbClr val="00B050"/>
                </a:solidFill>
              </a:rPr>
              <a:t>(هل يستوي الذين يعلمون والذين لا يعلمون)</a:t>
            </a:r>
            <a:r>
              <a:rPr lang="ar-EG" sz="2400" b="1" dirty="0" smtClean="0">
                <a:solidFill>
                  <a:srgbClr val="00B050"/>
                </a:solidFill>
              </a:rPr>
              <a:t> ؟</a:t>
            </a:r>
          </a:p>
          <a:p>
            <a:pPr fontAlgn="base"/>
            <a:r>
              <a:rPr lang="ar-EG" sz="2400" b="1" dirty="0" smtClean="0">
                <a:solidFill>
                  <a:srgbClr val="00B050"/>
                </a:solidFill>
              </a:rPr>
              <a:t>حتى درجاتهم مختلفة عند الله في الدنيا والآخرة !</a:t>
            </a:r>
          </a:p>
          <a:p>
            <a:pPr fontAlgn="base"/>
            <a:r>
              <a:rPr lang="ar-EG" sz="2400" b="1" dirty="0" smtClean="0">
                <a:solidFill>
                  <a:srgbClr val="00B050"/>
                </a:solidFill>
              </a:rPr>
              <a:t>والقراءة هي غذاء الروح ، بالضبط مثل ما يكون الطعام غذاء البدن ..</a:t>
            </a:r>
          </a:p>
          <a:p>
            <a:pPr fontAlgn="base"/>
            <a:r>
              <a:rPr lang="ar-EG" sz="2400" b="1" dirty="0" smtClean="0">
                <a:solidFill>
                  <a:srgbClr val="00B050"/>
                </a:solidFill>
              </a:rPr>
              <a:t>فـ من لا يأكل يموت من الجوع ،</a:t>
            </a:r>
          </a:p>
          <a:p>
            <a:pPr fontAlgn="base"/>
            <a:r>
              <a:rPr lang="ar-EG" sz="2400" b="1" dirty="0" smtClean="0">
                <a:solidFill>
                  <a:srgbClr val="00B050"/>
                </a:solidFill>
              </a:rPr>
              <a:t>ومن لا يقرأ</a:t>
            </a:r>
            <a:r>
              <a:rPr lang="ar-EG" sz="2400" b="1" u="sng" dirty="0" smtClean="0">
                <a:solidFill>
                  <a:srgbClr val="00B050"/>
                </a:solidFill>
              </a:rPr>
              <a:t> يموت </a:t>
            </a:r>
            <a:r>
              <a:rPr lang="ar-EG" sz="2400" b="1" dirty="0" smtClean="0">
                <a:solidFill>
                  <a:srgbClr val="00B050"/>
                </a:solidFill>
              </a:rPr>
              <a:t>من الجهل .. ويضيع في ظلامه !</a:t>
            </a:r>
            <a:endParaRPr lang="ar-EG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abeeralkasabi.files.wordpress.com/2010/12/d8a7d984d8aad982d986d98ad8a9.jpg?w=500&amp;h=2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38599"/>
            <a:ext cx="9144000" cy="2819401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714348" y="357166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ar-EG" sz="2400" b="1" dirty="0" smtClean="0">
                <a:solidFill>
                  <a:srgbClr val="FF9900"/>
                </a:solidFill>
              </a:rPr>
              <a:t>الإنترنت ..  – نيتي المفضلة </a:t>
            </a:r>
            <a:endParaRPr lang="ar-SA" sz="2400" b="1" dirty="0" smtClean="0">
              <a:solidFill>
                <a:srgbClr val="FF9900"/>
              </a:solidFill>
            </a:endParaRPr>
          </a:p>
          <a:p>
            <a:pPr fontAlgn="base"/>
            <a:r>
              <a:rPr lang="ar-EG" sz="2400" b="1" dirty="0" smtClean="0">
                <a:solidFill>
                  <a:srgbClr val="FF9900"/>
                </a:solidFill>
              </a:rPr>
              <a:t>وبصفتي </a:t>
            </a:r>
            <a:r>
              <a:rPr lang="ar-EG" sz="2400" b="1" dirty="0" smtClean="0">
                <a:solidFill>
                  <a:srgbClr val="FF9900"/>
                </a:solidFill>
              </a:rPr>
              <a:t>أقضي ساعات على جهازي الجميل ككل </a:t>
            </a:r>
            <a:r>
              <a:rPr lang="ar-EG" sz="2400" b="1" u="sng" dirty="0" smtClean="0">
                <a:solidFill>
                  <a:srgbClr val="FF9900"/>
                </a:solidFill>
              </a:rPr>
              <a:t>شباب</a:t>
            </a:r>
            <a:r>
              <a:rPr lang="ar-EG" sz="2400" b="1" dirty="0" smtClean="0">
                <a:solidFill>
                  <a:srgbClr val="FF9900"/>
                </a:solidFill>
              </a:rPr>
              <a:t> هذا الجيل ،</a:t>
            </a:r>
          </a:p>
          <a:p>
            <a:pPr fontAlgn="base"/>
            <a:r>
              <a:rPr lang="ar-EG" sz="2400" b="1" dirty="0" smtClean="0">
                <a:solidFill>
                  <a:srgbClr val="FF9900"/>
                </a:solidFill>
              </a:rPr>
              <a:t>فكّرت .. كيف يمكن أن أجد الأجر هنا ؟</a:t>
            </a:r>
          </a:p>
          <a:p>
            <a:pPr fontAlgn="base"/>
            <a:r>
              <a:rPr lang="ar-EG" sz="2400" b="1" dirty="0" smtClean="0">
                <a:solidFill>
                  <a:srgbClr val="FF9900"/>
                </a:solidFill>
              </a:rPr>
              <a:t>وجدت أني أستطيع أن </a:t>
            </a:r>
            <a:r>
              <a:rPr lang="ar-EG" sz="2400" b="1" u="sng" dirty="0" smtClean="0">
                <a:solidFill>
                  <a:srgbClr val="FF9900"/>
                </a:solidFill>
              </a:rPr>
              <a:t>أشترك</a:t>
            </a:r>
            <a:r>
              <a:rPr lang="ar-EG" sz="2400" b="1" dirty="0" smtClean="0">
                <a:solidFill>
                  <a:srgbClr val="FF9900"/>
                </a:solidFill>
              </a:rPr>
              <a:t> في مواقع ومجموعات بريدية مفيدة ،</a:t>
            </a:r>
          </a:p>
          <a:p>
            <a:pPr fontAlgn="base"/>
            <a:r>
              <a:rPr lang="ar-EG" sz="2400" b="1" dirty="0" smtClean="0">
                <a:solidFill>
                  <a:srgbClr val="FF9900"/>
                </a:solidFill>
              </a:rPr>
              <a:t>أو أن </a:t>
            </a:r>
            <a:r>
              <a:rPr lang="ar-EG" sz="2400" b="1" u="sng" dirty="0" smtClean="0">
                <a:solidFill>
                  <a:srgbClr val="FF9900"/>
                </a:solidFill>
              </a:rPr>
              <a:t>اختار</a:t>
            </a:r>
            <a:r>
              <a:rPr lang="ar-EG" sz="2400" b="1" dirty="0" smtClean="0">
                <a:solidFill>
                  <a:srgbClr val="FF9900"/>
                </a:solidFill>
              </a:rPr>
              <a:t> مقطع لمحاضرة ممتعة من </a:t>
            </a:r>
            <a:r>
              <a:rPr lang="ar-EG" sz="2400" b="1" dirty="0" err="1" smtClean="0">
                <a:solidFill>
                  <a:srgbClr val="FF9900"/>
                </a:solidFill>
              </a:rPr>
              <a:t>اليو</a:t>
            </a:r>
            <a:r>
              <a:rPr lang="ar-SA" sz="2400" b="1" dirty="0" smtClean="0">
                <a:solidFill>
                  <a:srgbClr val="FF9900"/>
                </a:solidFill>
              </a:rPr>
              <a:t>ت</a:t>
            </a:r>
            <a:r>
              <a:rPr lang="ar-EG" sz="2400" b="1" dirty="0" err="1" smtClean="0">
                <a:solidFill>
                  <a:srgbClr val="FF9900"/>
                </a:solidFill>
              </a:rPr>
              <a:t>يوب</a:t>
            </a:r>
            <a:r>
              <a:rPr lang="ar-EG" sz="2400" b="1" dirty="0" smtClean="0">
                <a:solidFill>
                  <a:srgbClr val="FF9900"/>
                </a:solidFill>
              </a:rPr>
              <a:t> .. وأعتبرها مجلس ذكر ،</a:t>
            </a:r>
          </a:p>
          <a:p>
            <a:pPr fontAlgn="base"/>
            <a:r>
              <a:rPr lang="ar-EG" sz="2400" b="1" dirty="0" smtClean="0">
                <a:solidFill>
                  <a:srgbClr val="FF9900"/>
                </a:solidFill>
              </a:rPr>
              <a:t> أو أن أتواصل </a:t>
            </a:r>
            <a:r>
              <a:rPr lang="ar-EG" sz="2400" b="1" dirty="0" err="1" smtClean="0">
                <a:solidFill>
                  <a:srgbClr val="FF9900"/>
                </a:solidFill>
              </a:rPr>
              <a:t>و</a:t>
            </a:r>
            <a:r>
              <a:rPr lang="ar-EG" sz="2400" b="1" dirty="0" smtClean="0">
                <a:solidFill>
                  <a:srgbClr val="FF9900"/>
                </a:solidFill>
              </a:rPr>
              <a:t> أسدي </a:t>
            </a:r>
            <a:r>
              <a:rPr lang="ar-EG" sz="2400" b="1" u="sng" dirty="0" smtClean="0">
                <a:solidFill>
                  <a:srgbClr val="FF9900"/>
                </a:solidFill>
              </a:rPr>
              <a:t>خدمة</a:t>
            </a:r>
            <a:r>
              <a:rPr lang="ar-EG" sz="2400" b="1" dirty="0" smtClean="0">
                <a:solidFill>
                  <a:srgbClr val="FF9900"/>
                </a:solidFill>
              </a:rPr>
              <a:t> لأحد “</a:t>
            </a:r>
            <a:r>
              <a:rPr lang="ar-EG" sz="2400" b="1" dirty="0" err="1" smtClean="0">
                <a:solidFill>
                  <a:srgbClr val="FF9900"/>
                </a:solidFill>
              </a:rPr>
              <a:t>متوهق</a:t>
            </a:r>
            <a:r>
              <a:rPr lang="ar-EG" sz="2400" b="1" dirty="0" smtClean="0">
                <a:solidFill>
                  <a:srgbClr val="FF9900"/>
                </a:solidFill>
              </a:rPr>
              <a:t>” من الأقارب والأحباب والأصحاب ،</a:t>
            </a:r>
          </a:p>
          <a:p>
            <a:pPr fontAlgn="base"/>
            <a:r>
              <a:rPr lang="ar-EG" sz="2400" b="1" dirty="0" smtClean="0">
                <a:solidFill>
                  <a:srgbClr val="FF9900"/>
                </a:solidFill>
              </a:rPr>
              <a:t> .. </a:t>
            </a:r>
            <a:r>
              <a:rPr lang="ar-EG" sz="2400" b="1" dirty="0" err="1" smtClean="0">
                <a:solidFill>
                  <a:srgbClr val="FF9900"/>
                </a:solidFill>
              </a:rPr>
              <a:t>والكثيير</a:t>
            </a:r>
            <a:r>
              <a:rPr lang="ar-EG" sz="2400" b="1" dirty="0" smtClean="0">
                <a:solidFill>
                  <a:srgbClr val="FF9900"/>
                </a:solidFill>
              </a:rPr>
              <a:t> من </a:t>
            </a:r>
            <a:r>
              <a:rPr lang="ar-EG" sz="2400" b="1" dirty="0" err="1" smtClean="0">
                <a:solidFill>
                  <a:srgbClr val="FF9900"/>
                </a:solidFill>
              </a:rPr>
              <a:t>الامور</a:t>
            </a:r>
            <a:r>
              <a:rPr lang="ar-EG" sz="2400" b="1" dirty="0" smtClean="0">
                <a:solidFill>
                  <a:srgbClr val="FF9900"/>
                </a:solidFill>
              </a:rPr>
              <a:t> التي تجرّ الأجور !</a:t>
            </a:r>
          </a:p>
          <a:p>
            <a:pPr fontAlgn="base"/>
            <a:r>
              <a:rPr lang="ar-EG" sz="2400" b="1" dirty="0" smtClean="0">
                <a:solidFill>
                  <a:srgbClr val="FF9900"/>
                </a:solidFill>
              </a:rPr>
              <a:t>وبذلك أصيب عصفور </a:t>
            </a:r>
            <a:r>
              <a:rPr lang="ar-EG" sz="2400" b="1" u="sng" dirty="0" smtClean="0">
                <a:solidFill>
                  <a:srgbClr val="FF9900"/>
                </a:solidFill>
              </a:rPr>
              <a:t>الأجر</a:t>
            </a:r>
            <a:r>
              <a:rPr lang="ar-EG" sz="2400" b="1" dirty="0" smtClean="0">
                <a:solidFill>
                  <a:srgbClr val="FF9900"/>
                </a:solidFill>
              </a:rPr>
              <a:t> وعصفور </a:t>
            </a:r>
            <a:r>
              <a:rPr lang="ar-EG" sz="2400" b="1" u="sng" dirty="0" smtClean="0">
                <a:solidFill>
                  <a:srgbClr val="FF9900"/>
                </a:solidFill>
              </a:rPr>
              <a:t>العمل</a:t>
            </a:r>
            <a:r>
              <a:rPr lang="ar-EG" sz="2400" b="1" dirty="0" smtClean="0">
                <a:solidFill>
                  <a:srgbClr val="FF9900"/>
                </a:solidFill>
              </a:rPr>
              <a:t> بحجر</a:t>
            </a:r>
            <a:r>
              <a:rPr lang="ar-EG" sz="2400" b="1" u="sng" dirty="0" smtClean="0">
                <a:solidFill>
                  <a:srgbClr val="FF9900"/>
                </a:solidFill>
              </a:rPr>
              <a:t> النية</a:t>
            </a:r>
            <a:endParaRPr lang="ar-EG" sz="24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63</Words>
  <PresentationFormat>عرض على الشاشة (3:4)‏</PresentationFormat>
  <Paragraphs>93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الشريحة 1</vt:lpstr>
      <vt:lpstr>الشريحة 2</vt:lpstr>
      <vt:lpstr>الشريحة 3</vt:lpstr>
      <vt:lpstr>الشريحة 4</vt:lpstr>
      <vt:lpstr>النية الذكية النظيفة 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امنية</dc:creator>
  <cp:lastModifiedBy>khaled</cp:lastModifiedBy>
  <cp:revision>6</cp:revision>
  <dcterms:created xsi:type="dcterms:W3CDTF">2011-09-27T14:19:51Z</dcterms:created>
  <dcterms:modified xsi:type="dcterms:W3CDTF">2011-09-27T16:30:47Z</dcterms:modified>
</cp:coreProperties>
</file>