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9" r:id="rId2"/>
    <p:sldId id="257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23A7"/>
    <a:srgbClr val="1405D1"/>
    <a:srgbClr val="08580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24" autoAdjust="0"/>
  </p:normalViewPr>
  <p:slideViewPr>
    <p:cSldViewPr>
      <p:cViewPr varScale="1">
        <p:scale>
          <a:sx n="63" d="100"/>
          <a:sy n="63" d="100"/>
        </p:scale>
        <p:origin x="-147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16AA94C-B937-416D-BF2C-766EA7D5EDD0}" type="datetimeFigureOut">
              <a:rPr lang="ar-SA" smtClean="0"/>
              <a:pPr/>
              <a:t>16/10/32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FD475B-0AC6-4FBD-B121-53276A9D4C9D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>
          <a:xfrm>
            <a:off x="457200" y="6165304"/>
            <a:ext cx="8305800" cy="504056"/>
          </a:xfrm>
        </p:spPr>
        <p:txBody>
          <a:bodyPr/>
          <a:lstStyle/>
          <a:p>
            <a:r>
              <a:rPr lang="ar-SA" sz="3200" dirty="0" smtClean="0"/>
              <a:t>عمل الأستاذ /</a:t>
            </a:r>
            <a:r>
              <a:rPr lang="ar-SA" sz="3200" dirty="0" smtClean="0"/>
              <a:t> </a:t>
            </a:r>
            <a:r>
              <a:rPr lang="ar-SA" sz="3200" dirty="0" smtClean="0"/>
              <a:t>رامي الموركي</a:t>
            </a:r>
            <a:endParaRPr lang="ar-SA" sz="3200" dirty="0"/>
          </a:p>
        </p:txBody>
      </p:sp>
      <p:sp>
        <p:nvSpPr>
          <p:cNvPr id="3" name="عنوان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8800" dirty="0" smtClean="0">
                <a:solidFill>
                  <a:schemeClr val="bg2">
                    <a:lumMod val="75000"/>
                  </a:schemeClr>
                </a:solidFill>
              </a:rPr>
              <a:t>حقوق الصحابة </a:t>
            </a:r>
            <a:r>
              <a:rPr lang="ar-SA" sz="8800" dirty="0" smtClean="0">
                <a:solidFill>
                  <a:schemeClr val="bg2">
                    <a:lumMod val="75000"/>
                  </a:schemeClr>
                </a:solidFill>
                <a:sym typeface="AGA Arabesque"/>
              </a:rPr>
              <a:t></a:t>
            </a:r>
            <a:endParaRPr lang="ar-SA" sz="8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156448" cy="1836816"/>
          </a:xfrm>
        </p:spPr>
        <p:txBody>
          <a:bodyPr/>
          <a:lstStyle/>
          <a:p>
            <a:pPr algn="r"/>
            <a:r>
              <a:rPr lang="ar-SA" sz="60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المراد بالصحابة :</a:t>
            </a:r>
            <a:endParaRPr lang="ar-SA" sz="6000" dirty="0">
              <a:solidFill>
                <a:schemeClr val="bg2">
                  <a:lumMod val="50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عنصر نائب للنص 1"/>
          <p:cNvSpPr>
            <a:spLocks noGrp="1"/>
          </p:cNvSpPr>
          <p:nvPr>
            <p:ph type="body" idx="1"/>
          </p:nvPr>
        </p:nvSpPr>
        <p:spPr>
          <a:xfrm>
            <a:off x="683568" y="2276872"/>
            <a:ext cx="8113569" cy="4248472"/>
          </a:xfrm>
        </p:spPr>
        <p:txBody>
          <a:bodyPr>
            <a:normAutofit/>
          </a:bodyPr>
          <a:lstStyle/>
          <a:p>
            <a:pPr algn="ctr"/>
            <a:r>
              <a:rPr lang="ar-SA" sz="4400" dirty="0" smtClean="0">
                <a:solidFill>
                  <a:srgbClr val="002060"/>
                </a:solidFill>
              </a:rPr>
              <a:t>الصحابة جمع صحابي وهو : </a:t>
            </a:r>
          </a:p>
          <a:p>
            <a:endParaRPr lang="ar-SA" sz="4400" dirty="0" smtClean="0">
              <a:solidFill>
                <a:srgbClr val="FFFF00"/>
              </a:solidFill>
            </a:endParaRPr>
          </a:p>
          <a:p>
            <a:pPr algn="ctr"/>
            <a:r>
              <a:rPr lang="ar-SA" sz="4000" b="1" dirty="0" smtClean="0">
                <a:solidFill>
                  <a:schemeClr val="bg1"/>
                </a:solidFill>
              </a:rPr>
              <a:t>من لقي النبي </a:t>
            </a:r>
            <a:r>
              <a:rPr lang="en-US" sz="4000" b="1" dirty="0" smtClean="0">
                <a:solidFill>
                  <a:schemeClr val="bg1"/>
                </a:solidFill>
                <a:sym typeface="AGA Arabesque" pitchFamily="2" charset="2"/>
              </a:rPr>
              <a:t></a:t>
            </a:r>
            <a:r>
              <a:rPr lang="ar-SA" sz="4000" b="1" dirty="0" smtClean="0">
                <a:solidFill>
                  <a:schemeClr val="bg1"/>
                </a:solidFill>
              </a:rPr>
              <a:t> مؤمنا </a:t>
            </a:r>
            <a:r>
              <a:rPr lang="ar-SA" sz="4000" b="1" dirty="0" err="1" smtClean="0">
                <a:solidFill>
                  <a:schemeClr val="bg1"/>
                </a:solidFill>
              </a:rPr>
              <a:t>ً</a:t>
            </a:r>
            <a:r>
              <a:rPr lang="ar-SA" sz="4000" b="1" dirty="0" smtClean="0">
                <a:solidFill>
                  <a:schemeClr val="bg1"/>
                </a:solidFill>
              </a:rPr>
              <a:t> به </a:t>
            </a:r>
            <a:r>
              <a:rPr lang="ar-SA" sz="4000" b="1" dirty="0" err="1" smtClean="0">
                <a:solidFill>
                  <a:schemeClr val="bg1"/>
                </a:solidFill>
              </a:rPr>
              <a:t>و</a:t>
            </a:r>
            <a:r>
              <a:rPr lang="ar-SA" sz="4000" b="1" dirty="0" smtClean="0">
                <a:solidFill>
                  <a:schemeClr val="bg1"/>
                </a:solidFill>
              </a:rPr>
              <a:t> مات على ذلك</a:t>
            </a:r>
          </a:p>
          <a:p>
            <a:endParaRPr lang="ar-SA" sz="4400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72944"/>
          </a:xfrm>
        </p:spPr>
        <p:txBody>
          <a:bodyPr>
            <a:normAutofit/>
          </a:bodyPr>
          <a:lstStyle/>
          <a:p>
            <a:pPr algn="ctr"/>
            <a:r>
              <a:rPr lang="ar-SA" sz="4400" b="1" dirty="0" smtClean="0">
                <a:solidFill>
                  <a:srgbClr val="92D050"/>
                </a:solidFill>
                <a:latin typeface="Andalus" pitchFamily="18" charset="-78"/>
                <a:cs typeface="Andalus" pitchFamily="18" charset="-78"/>
              </a:rPr>
              <a:t>ما الذي يجب اعتقاده في الصحابة  ؟</a:t>
            </a:r>
            <a:r>
              <a:rPr lang="ar-SA" dirty="0" smtClean="0">
                <a:solidFill>
                  <a:srgbClr val="FF0000"/>
                </a:solidFill>
              </a:rPr>
              <a:t/>
            </a:r>
            <a:br>
              <a:rPr lang="ar-SA" dirty="0" smtClean="0">
                <a:solidFill>
                  <a:srgbClr val="FF0000"/>
                </a:solidFill>
              </a:rPr>
            </a:br>
            <a:r>
              <a:rPr lang="ar-SA" b="1" dirty="0" smtClean="0">
                <a:solidFill>
                  <a:srgbClr val="FF0000"/>
                </a:solidFill>
                <a:cs typeface="DecoType Thuluth" pitchFamily="2" charset="-78"/>
              </a:rPr>
              <a:t/>
            </a:r>
            <a:br>
              <a:rPr lang="ar-SA" b="1" dirty="0" smtClean="0">
                <a:solidFill>
                  <a:srgbClr val="FF0000"/>
                </a:solidFill>
                <a:cs typeface="DecoType Thuluth" pitchFamily="2" charset="-78"/>
              </a:rPr>
            </a:b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  <a:t> </a:t>
            </a:r>
            <a:b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</a:b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  <a:t/>
            </a:r>
            <a:b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</a:b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  <a:t> أنهم أفضل الأمة وخير القرون لسبقهم واختصاصهم بصحبة النبي </a:t>
            </a:r>
            <a:r>
              <a:rPr lang="ar-SA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  <a:sym typeface="AGA Arabesque" pitchFamily="2" charset="2"/>
              </a:rPr>
              <a:t>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cs typeface="DecoType Thuluth" pitchFamily="2" charset="-78"/>
              </a:rPr>
              <a:t> </a:t>
            </a:r>
            <a:r>
              <a:rPr lang="ar-SA" b="1" dirty="0" smtClean="0">
                <a:solidFill>
                  <a:srgbClr val="FF0000"/>
                </a:solidFill>
                <a:cs typeface="DecoType Thuluth" pitchFamily="2" charset="-78"/>
              </a:rPr>
              <a:t/>
            </a:r>
            <a:br>
              <a:rPr lang="ar-SA" b="1" dirty="0" smtClean="0">
                <a:solidFill>
                  <a:srgbClr val="FF0000"/>
                </a:solidFill>
                <a:cs typeface="DecoType Thuluth" pitchFamily="2" charset="-78"/>
              </a:rPr>
            </a:br>
            <a:r>
              <a:rPr lang="ar-SA" dirty="0" smtClean="0">
                <a:solidFill>
                  <a:srgbClr val="FF0000"/>
                </a:solidFill>
              </a:rPr>
              <a:t/>
            </a:r>
            <a:br>
              <a:rPr lang="ar-SA" dirty="0" smtClean="0">
                <a:solidFill>
                  <a:srgbClr val="FF0000"/>
                </a:solidFill>
              </a:rPr>
            </a:br>
            <a:r>
              <a:rPr lang="ar-SA" dirty="0" smtClean="0">
                <a:solidFill>
                  <a:srgbClr val="FF0000"/>
                </a:solidFill>
              </a:rPr>
              <a:t/>
            </a:r>
            <a:br>
              <a:rPr lang="ar-SA" dirty="0" smtClean="0">
                <a:solidFill>
                  <a:srgbClr val="FF0000"/>
                </a:solidFill>
              </a:rPr>
            </a:b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940896"/>
          </a:xfrm>
        </p:spPr>
        <p:txBody>
          <a:bodyPr>
            <a:normAutofit/>
          </a:bodyPr>
          <a:lstStyle/>
          <a:p>
            <a:pPr algn="ctr"/>
            <a: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أثنى الله على الصحابة في محكم كتابه قال تعالى :</a:t>
            </a:r>
            <a:b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 { </a:t>
            </a:r>
            <a:r>
              <a:rPr lang="ar-SA" dirty="0" smtClean="0">
                <a:solidFill>
                  <a:srgbClr val="08580C"/>
                </a:solidFill>
                <a:latin typeface="Andalus" pitchFamily="18" charset="-78"/>
                <a:cs typeface="Andalus" pitchFamily="18" charset="-78"/>
              </a:rPr>
              <a:t>وَالسَّابِقُونَ الأَوَّلُونَ مِنْ الْمُهَاجِرِينَ وَالأَنصَارِ وَالَّذِينَ اتَّبَعُوهُمْ بِإِحْسَانٍ رَضِيَ اللَّهُ عَنْهُمْ وَرَضُوا عَنْهُ وَأَعَدَّ لَهُمْ جَنَّاتٍ تَجْرِي تَحْتَهَا الأَنْهَارُ خَالِدِينَ فِيهَا أَبَداً ذَلِكَ الْفَوْزُ الْعَظِيم </a:t>
            </a:r>
            <a: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>}</a:t>
            </a:r>
            <a:b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endParaRPr lang="ar-SA" dirty="0">
              <a:solidFill>
                <a:srgbClr val="00206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>
          <a:xfrm>
            <a:off x="395536" y="260648"/>
            <a:ext cx="8305800" cy="5976664"/>
          </a:xfrm>
        </p:spPr>
        <p:txBody>
          <a:bodyPr/>
          <a:lstStyle/>
          <a:p>
            <a:pPr>
              <a:spcBef>
                <a:spcPct val="50000"/>
              </a:spcBef>
            </a:pPr>
            <a:endParaRPr lang="ar-SA" sz="2400" b="1" dirty="0" smtClean="0">
              <a:solidFill>
                <a:srgbClr val="6600FF"/>
              </a:solidFill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مذهب أهل السنة والجماعة  فيما حدث بين الصحابة من الفتنة :</a:t>
            </a:r>
            <a:endParaRPr lang="en-US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ct val="50000"/>
              </a:spcBef>
            </a:pPr>
            <a:r>
              <a:rPr lang="ar-SA" sz="3200" b="1" dirty="0" smtClean="0">
                <a:solidFill>
                  <a:schemeClr val="accent2">
                    <a:lumMod val="50000"/>
                  </a:schemeClr>
                </a:solidFill>
              </a:rPr>
              <a:t>سبب الفتنة : </a:t>
            </a:r>
            <a:r>
              <a:rPr lang="ar-SA" sz="3200" b="1" dirty="0" smtClean="0"/>
              <a:t>تآمر اليهود على الإسلام وأهله فاندس فيهم ماكر خبيث تظاهر بالإسلام كذباً وزوراً وهو </a:t>
            </a:r>
            <a:r>
              <a:rPr lang="ar-SA" sz="3200" b="1" dirty="0" smtClean="0">
                <a:solidFill>
                  <a:schemeClr val="bg2">
                    <a:lumMod val="50000"/>
                  </a:schemeClr>
                </a:solidFill>
              </a:rPr>
              <a:t>رأس النفاق عبدالله بن سبأ اليهودي </a:t>
            </a:r>
            <a:r>
              <a:rPr lang="ar-SA" sz="3200" b="1" dirty="0" smtClean="0"/>
              <a:t>الذي أخذ ينفث حقده وسمومه ضد الخليفة الثالث من الخلفاء الراشدين عثمان بن عفان </a:t>
            </a:r>
            <a:r>
              <a:rPr lang="ar-SA" sz="3200" b="1" dirty="0" smtClean="0">
                <a:sym typeface="AGA Arabesque"/>
              </a:rPr>
              <a:t></a:t>
            </a:r>
            <a:r>
              <a:rPr lang="ar-SA" sz="3200" b="1" dirty="0" smtClean="0"/>
              <a:t> ويختلق التهم ضده فالتف حوله ضعاف الإيمان ومحبي الفتنة وانتهت المؤامرة بقتله مظلوماً وعلى إثر قتله شبت الفتنة بين المسلمين . </a:t>
            </a:r>
            <a:endParaRPr lang="en-US" sz="3200" b="1" dirty="0" smtClean="0"/>
          </a:p>
          <a:p>
            <a:endParaRPr lang="ar-SA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84912"/>
          </a:xfrm>
        </p:spPr>
        <p:txBody>
          <a:bodyPr>
            <a:normAutofit/>
          </a:bodyPr>
          <a:lstStyle/>
          <a:p>
            <a:pPr marL="342900" indent="-342900" algn="r"/>
            <a:r>
              <a:rPr lang="ar-SA" sz="3200" b="1" dirty="0" smtClean="0">
                <a:solidFill>
                  <a:srgbClr val="7030A0"/>
                </a:solidFill>
              </a:rPr>
              <a:t>* </a:t>
            </a:r>
            <a:r>
              <a:rPr lang="ar-EG" sz="3200" b="1" dirty="0" smtClean="0">
                <a:solidFill>
                  <a:srgbClr val="7030A0"/>
                </a:solidFill>
              </a:rPr>
              <a:t>مذهب  أهل السنة والجماعة  في الاختلاف الذي حصل بين الصحابة يتلخص </a:t>
            </a:r>
            <a:r>
              <a:rPr lang="ar-EG" sz="3200" b="1" dirty="0" err="1" smtClean="0">
                <a:solidFill>
                  <a:srgbClr val="7030A0"/>
                </a:solidFill>
              </a:rPr>
              <a:t>فى</a:t>
            </a:r>
            <a:r>
              <a:rPr lang="ar-EG" sz="3200" b="1" dirty="0" smtClean="0">
                <a:solidFill>
                  <a:srgbClr val="7030A0"/>
                </a:solidFill>
              </a:rPr>
              <a:t> أمور :</a:t>
            </a:r>
            <a:r>
              <a:rPr lang="ar-EG" sz="3200" b="1" dirty="0" smtClean="0">
                <a:solidFill>
                  <a:srgbClr val="6600FF"/>
                </a:solidFill>
              </a:rPr>
              <a:t/>
            </a:r>
            <a:br>
              <a:rPr lang="ar-EG" sz="3200" b="1" dirty="0" smtClean="0">
                <a:solidFill>
                  <a:srgbClr val="6600FF"/>
                </a:solidFill>
              </a:rPr>
            </a:br>
            <a:r>
              <a:rPr lang="ar-SA" sz="3200" b="1" dirty="0" smtClean="0">
                <a:solidFill>
                  <a:srgbClr val="6600FF"/>
                </a:solidFill>
              </a:rPr>
              <a:t>1</a:t>
            </a:r>
            <a:r>
              <a:rPr lang="ar-SA" sz="3200" b="1" dirty="0" smtClean="0">
                <a:solidFill>
                  <a:srgbClr val="7030A0"/>
                </a:solidFill>
              </a:rPr>
              <a:t>/ </a:t>
            </a:r>
            <a:r>
              <a:rPr lang="ar-EG" sz="3200" b="1" dirty="0" smtClean="0">
                <a:solidFill>
                  <a:srgbClr val="002060"/>
                </a:solidFill>
              </a:rPr>
              <a:t>يمسكون عن الكلام  فيما حدث </a:t>
            </a:r>
            <a:r>
              <a:rPr lang="ar-SA" sz="3200" b="1" dirty="0" smtClean="0">
                <a:solidFill>
                  <a:srgbClr val="002060"/>
                </a:solidFill>
              </a:rPr>
              <a:t>, </a:t>
            </a:r>
            <a:r>
              <a:rPr lang="ar-EG" sz="3200" b="1" dirty="0" smtClean="0">
                <a:solidFill>
                  <a:srgbClr val="002060"/>
                </a:solidFill>
              </a:rPr>
              <a:t>ويقولون </a:t>
            </a:r>
            <a:r>
              <a:rPr lang="ar-EG" sz="3200" b="1" dirty="0" smtClean="0">
                <a:solidFill>
                  <a:srgbClr val="08580C"/>
                </a:solidFill>
              </a:rPr>
              <a:t>( ربنا اغفر لنا ولإخواننا الذين سبقونا بالإيمان )</a:t>
            </a:r>
            <a:r>
              <a:rPr lang="ar-SA" sz="3200" b="1" dirty="0" smtClean="0">
                <a:solidFill>
                  <a:srgbClr val="08580C"/>
                </a:solidFill>
              </a:rPr>
              <a:t/>
            </a:r>
            <a:br>
              <a:rPr lang="ar-SA" sz="3200" b="1" dirty="0" smtClean="0">
                <a:solidFill>
                  <a:srgbClr val="08580C"/>
                </a:solidFill>
              </a:rPr>
            </a:br>
            <a:r>
              <a:rPr lang="ar-EG" sz="3200" b="1" dirty="0" smtClean="0"/>
              <a:t/>
            </a:r>
            <a:br>
              <a:rPr lang="ar-EG" sz="3200" b="1" dirty="0" smtClean="0"/>
            </a:br>
            <a:r>
              <a:rPr lang="ar-SA" sz="3200" b="1" dirty="0" smtClean="0">
                <a:solidFill>
                  <a:srgbClr val="7030A0"/>
                </a:solidFill>
              </a:rPr>
              <a:t>2/</a:t>
            </a:r>
            <a:r>
              <a:rPr lang="ar-SA" sz="3200" b="1" dirty="0" smtClean="0"/>
              <a:t> </a:t>
            </a:r>
            <a:r>
              <a:rPr lang="ar-SA" sz="3200" b="1" dirty="0" smtClean="0">
                <a:solidFill>
                  <a:srgbClr val="002060"/>
                </a:solidFill>
              </a:rPr>
              <a:t>أنهم يجيبون </a:t>
            </a:r>
            <a:r>
              <a:rPr lang="ar-EG" sz="3200" b="1" dirty="0" smtClean="0">
                <a:solidFill>
                  <a:srgbClr val="002060"/>
                </a:solidFill>
              </a:rPr>
              <a:t>على الآثار المروية </a:t>
            </a:r>
            <a:r>
              <a:rPr lang="ar-EG" sz="3200" b="1" dirty="0" err="1" smtClean="0">
                <a:solidFill>
                  <a:srgbClr val="002060"/>
                </a:solidFill>
              </a:rPr>
              <a:t>فى</a:t>
            </a:r>
            <a:r>
              <a:rPr lang="ar-EG" sz="3200" b="1" dirty="0" smtClean="0">
                <a:solidFill>
                  <a:srgbClr val="002060"/>
                </a:solidFill>
              </a:rPr>
              <a:t> </a:t>
            </a:r>
            <a:r>
              <a:rPr lang="ar-EG" sz="3200" b="1" dirty="0" err="1" smtClean="0">
                <a:solidFill>
                  <a:srgbClr val="002060"/>
                </a:solidFill>
              </a:rPr>
              <a:t>مساويهم</a:t>
            </a:r>
            <a:r>
              <a:rPr lang="ar-EG" sz="3200" b="1" dirty="0" smtClean="0">
                <a:solidFill>
                  <a:srgbClr val="002060"/>
                </a:solidFill>
              </a:rPr>
              <a:t> </a:t>
            </a: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 بوجوه </a:t>
            </a:r>
            <a:r>
              <a:rPr lang="ar-EG" sz="3200" b="1" dirty="0" smtClean="0">
                <a:solidFill>
                  <a:srgbClr val="002060"/>
                </a:solidFill>
              </a:rPr>
              <a:t>:</a:t>
            </a:r>
            <a:r>
              <a:rPr lang="ar-SA" sz="3200" b="1" dirty="0" smtClean="0">
                <a:solidFill>
                  <a:srgbClr val="002060"/>
                </a:solidFill>
              </a:rPr>
              <a:t/>
            </a:r>
            <a:br>
              <a:rPr lang="ar-SA" sz="3200" b="1" dirty="0" smtClean="0">
                <a:solidFill>
                  <a:srgbClr val="002060"/>
                </a:solidFill>
              </a:rPr>
            </a:br>
            <a:r>
              <a:rPr lang="ar-EG" sz="3200" b="1" dirty="0" smtClean="0"/>
              <a:t/>
            </a:r>
            <a:br>
              <a:rPr lang="ar-EG" sz="3200" b="1" dirty="0" smtClean="0"/>
            </a:b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الأول : </a:t>
            </a:r>
            <a:r>
              <a:rPr lang="ar-EG" sz="3200" b="1" dirty="0" smtClean="0">
                <a:solidFill>
                  <a:srgbClr val="002060"/>
                </a:solidFill>
              </a:rPr>
              <a:t>أن هذه الأثار منها ما هو كذب قد افتراه أعدائهم </a:t>
            </a:r>
            <a:br>
              <a:rPr lang="ar-EG" sz="3200" b="1" dirty="0" smtClean="0">
                <a:solidFill>
                  <a:srgbClr val="002060"/>
                </a:solidFill>
              </a:rPr>
            </a:b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الثاني : </a:t>
            </a:r>
            <a:r>
              <a:rPr lang="ar-EG" sz="3200" b="1" dirty="0" smtClean="0">
                <a:solidFill>
                  <a:srgbClr val="002060"/>
                </a:solidFill>
              </a:rPr>
              <a:t>أن هذه الآثار منها ما قد زيد ونقص فيه وغير </a:t>
            </a:r>
            <a:br>
              <a:rPr lang="ar-EG" sz="3200" b="1" dirty="0" smtClean="0">
                <a:solidFill>
                  <a:srgbClr val="002060"/>
                </a:solidFill>
              </a:rPr>
            </a:b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الثالث : </a:t>
            </a:r>
            <a:r>
              <a:rPr lang="ar-EG" sz="3200" b="1" dirty="0" smtClean="0">
                <a:solidFill>
                  <a:srgbClr val="002060"/>
                </a:solidFill>
              </a:rPr>
              <a:t>أن ما صح من هذه الأثار وهو القليل معذورون</a:t>
            </a:r>
            <a:r>
              <a:rPr lang="ar-SA" sz="3200" b="1" dirty="0" smtClean="0">
                <a:solidFill>
                  <a:srgbClr val="002060"/>
                </a:solidFill>
              </a:rPr>
              <a:t> فيه</a:t>
            </a:r>
            <a:r>
              <a:rPr lang="ar-EG" sz="3200" b="1" dirty="0" smtClean="0">
                <a:solidFill>
                  <a:srgbClr val="002060"/>
                </a:solidFill>
              </a:rPr>
              <a:t> </a:t>
            </a:r>
            <a:r>
              <a:rPr lang="ar-EG" sz="3200" b="1" dirty="0" smtClean="0">
                <a:solidFill>
                  <a:schemeClr val="bg2">
                    <a:lumMod val="75000"/>
                  </a:schemeClr>
                </a:solidFill>
              </a:rPr>
              <a:t>لأنهم</a:t>
            </a:r>
            <a:r>
              <a:rPr lang="ar-EG" sz="3200" b="1" dirty="0" smtClean="0">
                <a:solidFill>
                  <a:srgbClr val="7030A0"/>
                </a:solidFill>
              </a:rPr>
              <a:t> </a:t>
            </a:r>
            <a:r>
              <a:rPr lang="ar-EG" sz="3200" b="1" dirty="0" smtClean="0">
                <a:solidFill>
                  <a:schemeClr val="bg2">
                    <a:lumMod val="75000"/>
                  </a:schemeClr>
                </a:solidFill>
              </a:rPr>
              <a:t>إما مجتهدون مصيبون </a:t>
            </a:r>
            <a:r>
              <a:rPr lang="ar-EG" sz="3200" b="1" dirty="0" smtClean="0">
                <a:solidFill>
                  <a:srgbClr val="002060"/>
                </a:solidFill>
              </a:rPr>
              <a:t>أو</a:t>
            </a:r>
            <a:r>
              <a:rPr lang="ar-EG" sz="3200" b="1" dirty="0" smtClean="0">
                <a:solidFill>
                  <a:srgbClr val="7030A0"/>
                </a:solidFill>
              </a:rPr>
              <a:t> </a:t>
            </a:r>
            <a:r>
              <a:rPr lang="ar-EG" sz="3200" b="1" dirty="0" smtClean="0">
                <a:solidFill>
                  <a:schemeClr val="bg2">
                    <a:lumMod val="75000"/>
                  </a:schemeClr>
                </a:solidFill>
              </a:rPr>
              <a:t>مجتهدون مخطئون</a:t>
            </a:r>
            <a:r>
              <a:rPr lang="ar-EG" sz="32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ar-SA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56920"/>
          </a:xfrm>
        </p:spPr>
        <p:txBody>
          <a:bodyPr>
            <a:normAutofit fontScale="90000"/>
          </a:bodyPr>
          <a:lstStyle/>
          <a:p>
            <a:pPr marL="342900" indent="-342900" algn="r"/>
            <a:r>
              <a:rPr lang="ar-SA" sz="3200" b="1" dirty="0" smtClean="0">
                <a:solidFill>
                  <a:srgbClr val="7030A0"/>
                </a:solidFill>
              </a:rPr>
              <a:t>3/ </a:t>
            </a:r>
            <a:r>
              <a:rPr lang="ar-EG" sz="3200" b="1" dirty="0" smtClean="0">
                <a:solidFill>
                  <a:srgbClr val="002060"/>
                </a:solidFill>
              </a:rPr>
              <a:t>أنهم بشر يجوز لهم الخطأ فهم ليسوا معصومين من </a:t>
            </a:r>
            <a:r>
              <a:rPr lang="ar-EG" sz="3200" b="1" dirty="0" err="1" smtClean="0">
                <a:solidFill>
                  <a:srgbClr val="002060"/>
                </a:solidFill>
              </a:rPr>
              <a:t>ال</a:t>
            </a:r>
            <a:r>
              <a:rPr lang="ar-SA" sz="3200" b="1" dirty="0" smtClean="0">
                <a:solidFill>
                  <a:srgbClr val="002060"/>
                </a:solidFill>
              </a:rPr>
              <a:t>ذ</a:t>
            </a:r>
            <a:r>
              <a:rPr lang="ar-EG" sz="3200" b="1" dirty="0" err="1" smtClean="0">
                <a:solidFill>
                  <a:srgbClr val="002060"/>
                </a:solidFill>
              </a:rPr>
              <a:t>نوب</a:t>
            </a:r>
            <a:r>
              <a:rPr lang="ar-EG" sz="3200" b="1" dirty="0" smtClean="0">
                <a:solidFill>
                  <a:srgbClr val="002060"/>
                </a:solidFill>
              </a:rPr>
              <a:t> وما يصدر عن بعضهم له مكفرات عديدة</a:t>
            </a:r>
            <a:r>
              <a:rPr lang="ar-EG" sz="3200" b="1" dirty="0" smtClean="0"/>
              <a:t> </a:t>
            </a:r>
            <a:r>
              <a:rPr lang="ar-EG" sz="3200" b="1" dirty="0" smtClean="0">
                <a:solidFill>
                  <a:srgbClr val="7030A0"/>
                </a:solidFill>
              </a:rPr>
              <a:t>منها :</a:t>
            </a:r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/>
              <a:t/>
            </a:r>
            <a:br>
              <a:rPr lang="ar-SA" sz="3200" b="1" dirty="0" smtClean="0"/>
            </a:br>
            <a:r>
              <a:rPr lang="ar-SA" sz="3200" b="1" dirty="0" smtClean="0">
                <a:solidFill>
                  <a:srgbClr val="7030A0"/>
                </a:solidFill>
              </a:rPr>
              <a:t>أ   )  </a:t>
            </a:r>
            <a:r>
              <a:rPr lang="ar-SA" sz="3200" b="1" dirty="0" smtClean="0">
                <a:solidFill>
                  <a:schemeClr val="bg2"/>
                </a:solidFill>
              </a:rPr>
              <a:t>أن يكون قد تاب منه  . </a:t>
            </a:r>
            <a:br>
              <a:rPr lang="ar-SA" sz="3200" b="1" dirty="0" smtClean="0">
                <a:solidFill>
                  <a:schemeClr val="bg2"/>
                </a:solidFill>
              </a:rPr>
            </a:br>
            <a:r>
              <a:rPr lang="ar-SA" sz="3200" b="1" dirty="0" smtClean="0">
                <a:solidFill>
                  <a:srgbClr val="7030A0"/>
                </a:solidFill>
              </a:rPr>
              <a:t>ب )  </a:t>
            </a:r>
            <a:r>
              <a:rPr lang="ar-SA" sz="3200" b="1" dirty="0" smtClean="0">
                <a:solidFill>
                  <a:schemeClr val="bg2"/>
                </a:solidFill>
              </a:rPr>
              <a:t>أن لهم من السابقة والفضل ما يغفر الله لهم به ما صدر من بعضهم كما قال : </a:t>
            </a:r>
            <a:r>
              <a:rPr lang="ar-SA" sz="3200" b="1" dirty="0" smtClean="0">
                <a:solidFill>
                  <a:srgbClr val="1405D1"/>
                </a:solidFill>
              </a:rPr>
              <a:t>(( إنه قد شهد بدراً وما يدريك لعل الله اطلع على أهل بدر فقال اعملوا ماشئتم فقد غفرت لكم ))</a:t>
            </a:r>
            <a:r>
              <a:rPr lang="ar-SA" sz="3200" b="1" dirty="0" smtClean="0">
                <a:solidFill>
                  <a:srgbClr val="0070C0"/>
                </a:solidFill>
              </a:rPr>
              <a:t/>
            </a:r>
            <a:br>
              <a:rPr lang="ar-SA" sz="3200" b="1" dirty="0" smtClean="0">
                <a:solidFill>
                  <a:srgbClr val="0070C0"/>
                </a:solidFill>
              </a:rPr>
            </a:br>
            <a:r>
              <a:rPr lang="ar-SA" sz="3200" b="1" dirty="0" smtClean="0">
                <a:solidFill>
                  <a:schemeClr val="bg2"/>
                </a:solidFill>
              </a:rPr>
              <a:t/>
            </a:r>
            <a:br>
              <a:rPr lang="ar-SA" sz="3200" b="1" dirty="0" smtClean="0">
                <a:solidFill>
                  <a:schemeClr val="bg2"/>
                </a:solidFill>
              </a:rPr>
            </a:br>
            <a:r>
              <a:rPr lang="ar-SA" sz="3200" b="1" dirty="0" smtClean="0">
                <a:solidFill>
                  <a:schemeClr val="bg2"/>
                </a:solidFill>
              </a:rPr>
              <a:t>    </a:t>
            </a:r>
            <a:r>
              <a:rPr lang="ar-SA" sz="3200" b="1" dirty="0" smtClean="0">
                <a:solidFill>
                  <a:srgbClr val="7030A0"/>
                </a:solidFill>
              </a:rPr>
              <a:t>ج ) </a:t>
            </a:r>
            <a:r>
              <a:rPr lang="ar-SA" sz="3200" b="1" dirty="0" smtClean="0">
                <a:solidFill>
                  <a:schemeClr val="bg2"/>
                </a:solidFill>
              </a:rPr>
              <a:t>أنهم تضاعف لهم الحسنات أكثر من غيرهم ولايساويهم أحد في الفضل , </a:t>
            </a:r>
            <a:r>
              <a:rPr lang="ar-SA" sz="3200" b="1" dirty="0" smtClean="0">
                <a:solidFill>
                  <a:srgbClr val="1405D1"/>
                </a:solidFill>
              </a:rPr>
              <a:t>(( خير القرون قرني )) </a:t>
            </a:r>
            <a:r>
              <a:rPr lang="ar-SA" sz="3200" b="1" dirty="0" smtClean="0">
                <a:solidFill>
                  <a:schemeClr val="bg2"/>
                </a:solidFill>
              </a:rPr>
              <a:t>,</a:t>
            </a:r>
            <a:r>
              <a:rPr lang="ar-SA" sz="3200" b="1" dirty="0" smtClean="0">
                <a:solidFill>
                  <a:srgbClr val="1405D1"/>
                </a:solidFill>
              </a:rPr>
              <a:t> (( لاتسبوا أصحابي فلو أن أحدكم أنفق مثل أحد ذهباً مابلغ مد أحدكم ولانصيفه ))</a:t>
            </a:r>
            <a:r>
              <a:rPr lang="ar-EG" sz="3200" b="1" dirty="0" smtClean="0"/>
              <a:t/>
            </a:r>
            <a:br>
              <a:rPr lang="ar-EG" sz="3200" b="1" dirty="0" smtClean="0"/>
            </a:br>
            <a:r>
              <a:rPr lang="ar-EG" sz="3200" b="1" dirty="0" smtClean="0"/>
              <a:t>.</a:t>
            </a:r>
            <a:r>
              <a:rPr lang="en-US" sz="3200" dirty="0" smtClean="0"/>
              <a:t> </a:t>
            </a:r>
            <a:br>
              <a:rPr lang="en-US" sz="3200" dirty="0" smtClean="0"/>
            </a:br>
            <a:endParaRPr lang="ar-SA" sz="32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84912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/>
              <a:t/>
            </a:r>
            <a:br>
              <a:rPr lang="ar-SA" dirty="0" smtClean="0"/>
            </a:br>
            <a:r>
              <a:rPr lang="ar-SA" sz="6000" dirty="0" smtClean="0">
                <a:solidFill>
                  <a:srgbClr val="E923A7"/>
                </a:solidFill>
              </a:rPr>
              <a:t>...........................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6000" dirty="0" smtClean="0">
                <a:solidFill>
                  <a:srgbClr val="E923A7"/>
                </a:solidFill>
                <a:latin typeface="Andalus" pitchFamily="18" charset="-78"/>
                <a:cs typeface="Andalus" pitchFamily="18" charset="-78"/>
              </a:rPr>
              <a:t>الدروس المستفادة</a:t>
            </a:r>
            <a:br>
              <a:rPr lang="ar-SA" sz="6000" dirty="0" smtClean="0">
                <a:solidFill>
                  <a:srgbClr val="E923A7"/>
                </a:solidFill>
                <a:latin typeface="Andalus" pitchFamily="18" charset="-78"/>
                <a:cs typeface="Andalus" pitchFamily="18" charset="-78"/>
              </a:rPr>
            </a:br>
            <a:r>
              <a:rPr lang="ar-SA" sz="6000" dirty="0" smtClean="0">
                <a:solidFill>
                  <a:srgbClr val="E923A7"/>
                </a:solidFill>
                <a:latin typeface="Andalus" pitchFamily="18" charset="-78"/>
                <a:cs typeface="Andalus" pitchFamily="18" charset="-78"/>
              </a:rPr>
              <a:t>..................................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>
                <a:solidFill>
                  <a:schemeClr val="bg1"/>
                </a:solidFill>
              </a:rPr>
              <a:t/>
            </a:r>
            <a:br>
              <a:rPr lang="ar-SA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  <a:sym typeface="AGA Arabesque"/>
              </a:rPr>
              <a:t></a:t>
            </a:r>
            <a:r>
              <a:rPr lang="ar-SA" dirty="0" smtClean="0">
                <a:solidFill>
                  <a:schemeClr val="bg1"/>
                </a:solidFill>
              </a:rPr>
              <a:t> للصحابة فضل على غيرهم .</a:t>
            </a:r>
            <a:br>
              <a:rPr lang="ar-SA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</a:rPr>
              <a:t/>
            </a:r>
            <a:br>
              <a:rPr lang="ar-SA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  <a:sym typeface="AGA Arabesque"/>
              </a:rPr>
              <a:t> </a:t>
            </a:r>
            <a:r>
              <a:rPr lang="ar-SA" dirty="0" smtClean="0">
                <a:solidFill>
                  <a:schemeClr val="bg1"/>
                </a:solidFill>
              </a:rPr>
              <a:t> اليهود وراء كل فتنة .</a:t>
            </a:r>
            <a:br>
              <a:rPr lang="ar-SA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</a:rPr>
              <a:t> </a:t>
            </a:r>
            <a:br>
              <a:rPr lang="ar-SA" dirty="0" smtClean="0">
                <a:solidFill>
                  <a:schemeClr val="bg1"/>
                </a:solidFill>
              </a:rPr>
            </a:br>
            <a:r>
              <a:rPr lang="ar-SA" dirty="0" smtClean="0">
                <a:solidFill>
                  <a:schemeClr val="bg1"/>
                </a:solidFill>
                <a:sym typeface="AGA Arabesque"/>
              </a:rPr>
              <a:t> </a:t>
            </a:r>
            <a:r>
              <a:rPr lang="ar-SA" dirty="0" smtClean="0">
                <a:solidFill>
                  <a:schemeClr val="bg1"/>
                </a:solidFill>
              </a:rPr>
              <a:t> التحذير من الخوض فى أعراض الصحابة .</a:t>
            </a:r>
            <a:br>
              <a:rPr lang="ar-SA" dirty="0" smtClean="0">
                <a:solidFill>
                  <a:schemeClr val="bg1"/>
                </a:solidFill>
              </a:rPr>
            </a:br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88</TotalTime>
  <Words>152</Words>
  <Application>Microsoft Office PowerPoint</Application>
  <PresentationFormat>عرض على الشاشة (3:4)‏</PresentationFormat>
  <Paragraphs>14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ورق</vt:lpstr>
      <vt:lpstr>حقوق الصحابة </vt:lpstr>
      <vt:lpstr>المراد بالصحابة :</vt:lpstr>
      <vt:lpstr>ما الذي يجب اعتقاده في الصحابة  ؟      أنهم أفضل الأمة وخير القرون لسبقهم واختصاصهم بصحبة النبي     </vt:lpstr>
      <vt:lpstr>أثنى الله على الصحابة في محكم كتابه قال تعالى :   { وَالسَّابِقُونَ الأَوَّلُونَ مِنْ الْمُهَاجِرِينَ وَالأَنصَارِ وَالَّذِينَ اتَّبَعُوهُمْ بِإِحْسَانٍ رَضِيَ اللَّهُ عَنْهُمْ وَرَضُوا عَنْهُ وَأَعَدَّ لَهُمْ جَنَّاتٍ تَجْرِي تَحْتَهَا الأَنْهَارُ خَالِدِينَ فِيهَا أَبَداً ذَلِكَ الْفَوْزُ الْعَظِيم }  </vt:lpstr>
      <vt:lpstr>الشريحة 5</vt:lpstr>
      <vt:lpstr>* مذهب  أهل السنة والجماعة  في الاختلاف الذي حصل بين الصحابة يتلخص فى أمور : 1/ يمسكون عن الكلام  فيما حدث , ويقولون ( ربنا اغفر لنا ولإخواننا الذين سبقونا بالإيمان )  2/ أنهم يجيبون على الآثار المروية فى مساويهم  بوجوه :  الأول : أن هذه الأثار منها ما هو كذب قد افتراه أعدائهم  الثاني : أن هذه الآثار منها ما قد زيد ونقص فيه وغير  الثالث : أن ما صح من هذه الأثار وهو القليل معذورون فيه لأنهم إما مجتهدون مصيبون أو مجتهدون مخطئون  </vt:lpstr>
      <vt:lpstr>3/ أنهم بشر يجوز لهم الخطأ فهم ليسوا معصومين من الذنوب وما يصدر عن بعضهم له مكفرات عديدة منها :  أ   )  أن يكون قد تاب منه  .  ب )  أن لهم من السابقة والفضل ما يغفر الله لهم به ما صدر من بعضهم كما قال : (( إنه قد شهد بدراً وما يدريك لعل الله اطلع على أهل بدر فقال اعملوا ماشئتم فقد غفرت لكم ))      ج ) أنهم تضاعف لهم الحسنات أكثر من غيرهم ولايساويهم أحد في الفضل , (( خير القرون قرني )) , (( لاتسبوا أصحابي فلو أن أحدكم أنفق مثل أحد ذهباً مابلغ مد أحدكم ولانصيفه )) .  </vt:lpstr>
      <vt:lpstr> ........................... الدروس المستفادة ..................................    للصحابة فضل على غيرهم .    اليهود وراء كل فتنة .     التحذير من الخوض فى أعراض الصحابة 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حقوق الصحابة </dc:title>
  <dc:creator>User</dc:creator>
  <cp:lastModifiedBy>User</cp:lastModifiedBy>
  <cp:revision>3</cp:revision>
  <dcterms:created xsi:type="dcterms:W3CDTF">2011-03-25T20:17:30Z</dcterms:created>
  <dcterms:modified xsi:type="dcterms:W3CDTF">2011-09-14T15:10:18Z</dcterms:modified>
</cp:coreProperties>
</file>