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20E2"/>
    <a:srgbClr val="B4EAE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9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99AEDC0-0D50-4BBF-8684-9778D1D8F165}" type="datetimeFigureOut">
              <a:rPr lang="ar-SA" smtClean="0"/>
              <a:t>19/05/32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5CE0099-1AA2-4B07-9973-0CECE61F3D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EDC0-0D50-4BBF-8684-9778D1D8F165}" type="datetimeFigureOut">
              <a:rPr lang="ar-SA" smtClean="0"/>
              <a:t>19/05/32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0099-1AA2-4B07-9973-0CECE61F3D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EDC0-0D50-4BBF-8684-9778D1D8F165}" type="datetimeFigureOut">
              <a:rPr lang="ar-SA" smtClean="0"/>
              <a:t>19/05/32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0099-1AA2-4B07-9973-0CECE61F3D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99AEDC0-0D50-4BBF-8684-9778D1D8F165}" type="datetimeFigureOut">
              <a:rPr lang="ar-SA" smtClean="0"/>
              <a:t>19/05/32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0099-1AA2-4B07-9973-0CECE61F3D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99AEDC0-0D50-4BBF-8684-9778D1D8F165}" type="datetimeFigureOut">
              <a:rPr lang="ar-SA" smtClean="0"/>
              <a:t>19/05/32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5CE0099-1AA2-4B07-9973-0CECE61F3D00}" type="slidenum">
              <a:rPr lang="ar-SA" smtClean="0"/>
              <a:t>‹#›</a:t>
            </a:fld>
            <a:endParaRPr lang="ar-SA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99AEDC0-0D50-4BBF-8684-9778D1D8F165}" type="datetimeFigureOut">
              <a:rPr lang="ar-SA" smtClean="0"/>
              <a:t>19/05/32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5CE0099-1AA2-4B07-9973-0CECE61F3D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99AEDC0-0D50-4BBF-8684-9778D1D8F165}" type="datetimeFigureOut">
              <a:rPr lang="ar-SA" smtClean="0"/>
              <a:t>19/05/32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5CE0099-1AA2-4B07-9973-0CECE61F3D00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EDC0-0D50-4BBF-8684-9778D1D8F165}" type="datetimeFigureOut">
              <a:rPr lang="ar-SA" smtClean="0"/>
              <a:t>19/05/32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E0099-1AA2-4B07-9973-0CECE61F3D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99AEDC0-0D50-4BBF-8684-9778D1D8F165}" type="datetimeFigureOut">
              <a:rPr lang="ar-SA" smtClean="0"/>
              <a:t>19/05/32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5CE0099-1AA2-4B07-9973-0CECE61F3D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99AEDC0-0D50-4BBF-8684-9778D1D8F165}" type="datetimeFigureOut">
              <a:rPr lang="ar-SA" smtClean="0"/>
              <a:t>19/05/32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5CE0099-1AA2-4B07-9973-0CECE61F3D00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99AEDC0-0D50-4BBF-8684-9778D1D8F165}" type="datetimeFigureOut">
              <a:rPr lang="ar-SA" smtClean="0"/>
              <a:t>19/05/32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5CE0099-1AA2-4B07-9973-0CECE61F3D00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99AEDC0-0D50-4BBF-8684-9778D1D8F165}" type="datetimeFigureOut">
              <a:rPr lang="ar-SA" smtClean="0"/>
              <a:t>19/05/32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5CE0099-1AA2-4B07-9973-0CECE61F3D00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257850"/>
          </a:xfrm>
        </p:spPr>
        <p:txBody>
          <a:bodyPr>
            <a:normAutofit/>
          </a:bodyPr>
          <a:lstStyle/>
          <a:p>
            <a:pPr algn="ctr"/>
            <a:r>
              <a:rPr lang="ar-SA" sz="96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ar-SA" sz="9600" dirty="0" smtClean="0">
                <a:latin typeface="Andalus" pitchFamily="18" charset="-78"/>
                <a:cs typeface="Andalus" pitchFamily="18" charset="-78"/>
              </a:rPr>
            </a:br>
            <a:r>
              <a:rPr lang="ar-SA" sz="9600" dirty="0" smtClean="0">
                <a:solidFill>
                  <a:schemeClr val="tx1"/>
                </a:solidFill>
                <a:effectLst>
                  <a:glow rad="101600">
                    <a:srgbClr val="FF0000">
                      <a:alpha val="40000"/>
                    </a:srgb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الفتن</a:t>
            </a:r>
            <a:r>
              <a:rPr lang="ar-SA" sz="96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ar-SA" sz="9600" dirty="0" smtClean="0">
                <a:latin typeface="Andalus" pitchFamily="18" charset="-78"/>
                <a:cs typeface="Andalus" pitchFamily="18" charset="-78"/>
              </a:rPr>
            </a:br>
            <a:r>
              <a:rPr lang="ar-SA" sz="96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ar-SA" sz="9600" dirty="0" smtClean="0">
                <a:latin typeface="Andalus" pitchFamily="18" charset="-78"/>
                <a:cs typeface="Andalus" pitchFamily="18" charset="-78"/>
              </a:rPr>
            </a:br>
            <a:r>
              <a:rPr lang="ar-SA" sz="96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ar-SA" sz="9600" dirty="0" smtClean="0">
                <a:latin typeface="Andalus" pitchFamily="18" charset="-78"/>
                <a:cs typeface="Andalus" pitchFamily="18" charset="-78"/>
              </a:rPr>
            </a:br>
            <a:r>
              <a:rPr lang="ar-SA" sz="2000" dirty="0" smtClean="0">
                <a:latin typeface="Andalus" pitchFamily="18" charset="-78"/>
                <a:cs typeface="Andalus" pitchFamily="18" charset="-78"/>
              </a:rPr>
              <a:t>أ. رامي الموركي</a:t>
            </a:r>
            <a:endParaRPr lang="ar-SA" sz="20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508104" y="260648"/>
            <a:ext cx="3635896" cy="1512168"/>
          </a:xfrm>
        </p:spPr>
        <p:txBody>
          <a:bodyPr>
            <a:normAutofit fontScale="90000"/>
          </a:bodyPr>
          <a:lstStyle/>
          <a:p>
            <a:r>
              <a:rPr lang="ar-SA" sz="6600" b="1" dirty="0" smtClean="0">
                <a:solidFill>
                  <a:srgbClr val="FFFF00"/>
                </a:solidFill>
                <a:cs typeface="Akhbar MT" pitchFamily="2" charset="-78"/>
              </a:rPr>
              <a:t>معنى الفتن :</a:t>
            </a:r>
            <a:r>
              <a:rPr lang="ar-SA" dirty="0" smtClean="0">
                <a:solidFill>
                  <a:schemeClr val="tx2"/>
                </a:solidFill>
              </a:rPr>
              <a:t/>
            </a:r>
            <a:br>
              <a:rPr lang="ar-SA" dirty="0" smtClean="0">
                <a:solidFill>
                  <a:schemeClr val="tx2"/>
                </a:solidFill>
              </a:rPr>
            </a:br>
            <a:endParaRPr lang="ar-SA" dirty="0">
              <a:solidFill>
                <a:schemeClr val="tx2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2780928"/>
            <a:ext cx="9144000" cy="3168352"/>
          </a:xfrm>
        </p:spPr>
        <p:txBody>
          <a:bodyPr>
            <a:normAutofit/>
          </a:bodyPr>
          <a:lstStyle/>
          <a:p>
            <a:pPr algn="ctr"/>
            <a:r>
              <a:rPr lang="ar-SA" sz="5400" dirty="0" smtClean="0">
                <a:latin typeface="Andalus" pitchFamily="18" charset="-78"/>
                <a:cs typeface="Andalus" pitchFamily="18" charset="-78"/>
              </a:rPr>
              <a:t>وقد ابتلى الله عباده بالفتن , قال تعالى :</a:t>
            </a:r>
            <a:r>
              <a:rPr lang="ar-SA" sz="5400" dirty="0" smtClean="0">
                <a:latin typeface="Andalus" pitchFamily="18" charset="-78"/>
                <a:cs typeface="Andalus" pitchFamily="18" charset="-78"/>
                <a:sym typeface="AGA Arabesque"/>
              </a:rPr>
              <a:t> </a:t>
            </a:r>
            <a:r>
              <a:rPr lang="ar-SA" sz="5400" dirty="0" smtClean="0">
                <a:latin typeface="Andalus" pitchFamily="18" charset="-78"/>
                <a:cs typeface="Andalus" pitchFamily="18" charset="-78"/>
                <a:sym typeface="AGA Arabesque"/>
              </a:rPr>
              <a:t> </a:t>
            </a:r>
          </a:p>
          <a:p>
            <a:pPr algn="ctr"/>
            <a:endParaRPr lang="ar-SA" sz="5400" dirty="0" smtClean="0">
              <a:solidFill>
                <a:srgbClr val="92D050"/>
              </a:solidFill>
              <a:latin typeface="Andalus" pitchFamily="18" charset="-78"/>
              <a:cs typeface="Andalus" pitchFamily="18" charset="-78"/>
              <a:sym typeface="AGA Arabesque"/>
            </a:endParaRPr>
          </a:p>
          <a:p>
            <a:pPr algn="ctr"/>
            <a:r>
              <a:rPr lang="ar-SA" sz="5400" dirty="0" smtClean="0">
                <a:solidFill>
                  <a:srgbClr val="92D050"/>
                </a:solidFill>
                <a:latin typeface="Andalus" pitchFamily="18" charset="-78"/>
                <a:cs typeface="Andalus" pitchFamily="18" charset="-78"/>
                <a:sym typeface="AGA Arabesque"/>
              </a:rPr>
              <a:t>{ونبلوكم بالشر والخير فتنة وإلينا ترجعون}</a:t>
            </a:r>
            <a:endParaRPr lang="ar-SA" sz="5400" dirty="0">
              <a:solidFill>
                <a:srgbClr val="92D05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95536" y="1412776"/>
            <a:ext cx="828092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5400" dirty="0" smtClean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cs typeface="Akhbar MT" pitchFamily="2" charset="-78"/>
              </a:rPr>
              <a:t>الضلال , المحنة واختلاف الناس في الآراء .</a:t>
            </a:r>
            <a:endParaRPr lang="ar-SA" sz="5400" dirty="0">
              <a:ln>
                <a:solidFill>
                  <a:schemeClr val="tx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" y="1"/>
            <a:ext cx="9143999" cy="44627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ar-SA" sz="4400" b="1" cap="none" spc="0" dirty="0" smtClean="0">
              <a:ln w="50800"/>
              <a:solidFill>
                <a:schemeClr val="tx2"/>
              </a:solidFill>
              <a:effectLst>
                <a:glow rad="101600">
                  <a:srgbClr val="7030A0">
                    <a:alpha val="60000"/>
                  </a:srgbClr>
                </a:glow>
              </a:effectLst>
              <a:cs typeface="Akhbar MT" pitchFamily="2" charset="-78"/>
            </a:endParaRPr>
          </a:p>
          <a:p>
            <a:pPr algn="ctr"/>
            <a:r>
              <a:rPr lang="ar-EG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وقال </a:t>
            </a:r>
            <a:r>
              <a:rPr lang="ar-SA" sz="4000" b="1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  <a:sym typeface="AGA Arabesque"/>
              </a:rPr>
              <a:t> :( </a:t>
            </a:r>
            <a:r>
              <a:rPr lang="ar-EG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تعرض </a:t>
            </a:r>
            <a:r>
              <a:rPr lang="ar-EG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الفتن على القلوب كالحصير عُودا</a:t>
            </a:r>
            <a:r>
              <a:rPr lang="ar-SA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ً عوداً</a:t>
            </a:r>
            <a:r>
              <a:rPr lang="ar-EG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 فأي قلب </a:t>
            </a:r>
            <a:r>
              <a:rPr lang="ar-EG" sz="4000" b="1" cap="none" spc="0" dirty="0" err="1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أ</a:t>
            </a:r>
            <a:r>
              <a:rPr lang="ar-SA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ُ</a:t>
            </a:r>
            <a:r>
              <a:rPr lang="ar-EG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ش</a:t>
            </a:r>
            <a:r>
              <a:rPr lang="ar-SA" sz="4000" b="1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ْ</a:t>
            </a:r>
            <a:r>
              <a:rPr lang="ar-EG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ر</a:t>
            </a:r>
            <a:r>
              <a:rPr lang="ar-SA" sz="4000" b="1" dirty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ِ</a:t>
            </a:r>
            <a:r>
              <a:rPr lang="ar-EG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ب</a:t>
            </a:r>
            <a:r>
              <a:rPr lang="ar-SA" sz="4000" b="1" dirty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َ</a:t>
            </a:r>
            <a:r>
              <a:rPr lang="ar-EG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ها</a:t>
            </a:r>
            <a:r>
              <a:rPr lang="ar-SA" sz="1600" b="1" dirty="0" smtClean="0">
                <a:ln w="50800"/>
                <a:solidFill>
                  <a:schemeClr val="tx2"/>
                </a:solidFill>
                <a:effectLst>
                  <a:glow rad="101600">
                    <a:srgbClr val="FC20E2"/>
                  </a:glow>
                </a:effectLst>
                <a:cs typeface="Akhbar MT" pitchFamily="2" charset="-78"/>
              </a:rPr>
              <a:t>(1)</a:t>
            </a:r>
            <a:r>
              <a:rPr lang="ar-EG" sz="16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 </a:t>
            </a:r>
            <a:r>
              <a:rPr lang="ar-EG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نكت فيه نكتة سوداء وأي قلب </a:t>
            </a:r>
            <a:r>
              <a:rPr lang="ar-EG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أنكرهها</a:t>
            </a:r>
            <a:r>
              <a:rPr lang="ar-SA" sz="16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FC20E2">
                      <a:alpha val="60000"/>
                    </a:srgbClr>
                  </a:glow>
                </a:effectLst>
                <a:cs typeface="Akhbar MT" pitchFamily="2" charset="-78"/>
              </a:rPr>
              <a:t>(2)</a:t>
            </a:r>
            <a:r>
              <a:rPr lang="ar-EG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نكت </a:t>
            </a:r>
            <a:r>
              <a:rPr lang="ar-EG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فيه نكتة بيضاء حتى تصير القلوب على قلبين على أبيض مثل </a:t>
            </a:r>
            <a:r>
              <a:rPr lang="ar-EG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الصفا</a:t>
            </a:r>
            <a:r>
              <a:rPr lang="ar-SA" sz="16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FC20E2">
                      <a:alpha val="60000"/>
                    </a:srgbClr>
                  </a:glow>
                </a:effectLst>
                <a:cs typeface="Akhbar MT" pitchFamily="2" charset="-78"/>
              </a:rPr>
              <a:t>(3)</a:t>
            </a:r>
            <a:r>
              <a:rPr lang="ar-EG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فلا </a:t>
            </a:r>
            <a:r>
              <a:rPr lang="ar-EG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تضره فتنة ما دامت السماوات والأرض ، والآخر أسود </a:t>
            </a:r>
            <a:r>
              <a:rPr lang="ar-EG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مرباد</a:t>
            </a:r>
            <a:r>
              <a:rPr lang="ar-SA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ّ</a:t>
            </a:r>
            <a:r>
              <a:rPr lang="ar-EG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ا</a:t>
            </a:r>
            <a:r>
              <a:rPr lang="ar-SA" sz="16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ً</a:t>
            </a:r>
            <a:r>
              <a:rPr lang="ar-SA" sz="1600" b="1" dirty="0" smtClean="0">
                <a:ln w="50800"/>
                <a:solidFill>
                  <a:schemeClr val="tx2"/>
                </a:solidFill>
                <a:effectLst>
                  <a:glow rad="101600">
                    <a:srgbClr val="FC20E2">
                      <a:alpha val="60000"/>
                    </a:srgbClr>
                  </a:glow>
                </a:effectLst>
                <a:cs typeface="Akhbar MT" pitchFamily="2" charset="-78"/>
              </a:rPr>
              <a:t>(4)</a:t>
            </a:r>
            <a:r>
              <a:rPr lang="ar-EG" sz="4000" b="1" cap="none" spc="0" dirty="0" err="1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كالكوز</a:t>
            </a:r>
            <a:r>
              <a:rPr lang="ar-EG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 </a:t>
            </a:r>
            <a:r>
              <a:rPr lang="ar-EG" sz="4000" b="1" cap="none" spc="0" dirty="0" err="1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مُجخياً</a:t>
            </a:r>
            <a:r>
              <a:rPr lang="ar-SA" sz="16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FC20E2">
                      <a:alpha val="60000"/>
                    </a:srgbClr>
                  </a:glow>
                </a:effectLst>
                <a:cs typeface="Akhbar MT" pitchFamily="2" charset="-78"/>
              </a:rPr>
              <a:t>(5)</a:t>
            </a:r>
            <a:r>
              <a:rPr lang="ar-EG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لا </a:t>
            </a:r>
            <a:r>
              <a:rPr lang="ar-EG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يعرف معروفاً ولا ينكر منكراً إلا ما أشرب من </a:t>
            </a:r>
            <a:r>
              <a:rPr lang="ar-EG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هواه</a:t>
            </a:r>
            <a:r>
              <a:rPr lang="ar-SA" sz="40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 )</a:t>
            </a:r>
            <a:r>
              <a:rPr lang="ar-SA" sz="4000" b="1" dirty="0">
                <a:ln w="50800"/>
                <a:solidFill>
                  <a:schemeClr val="tx2"/>
                </a:solidFill>
                <a:effectLst>
                  <a:glow rad="101600">
                    <a:srgbClr val="7030A0">
                      <a:alpha val="60000"/>
                    </a:srgbClr>
                  </a:glow>
                </a:effectLst>
                <a:cs typeface="Akhbar MT" pitchFamily="2" charset="-78"/>
              </a:rPr>
              <a:t> </a:t>
            </a:r>
            <a:r>
              <a:rPr lang="ar-EG" sz="32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00B0F0">
                      <a:alpha val="60000"/>
                    </a:srgbClr>
                  </a:glow>
                </a:effectLst>
                <a:cs typeface="Akhbar MT" pitchFamily="2" charset="-78"/>
              </a:rPr>
              <a:t>وهذه </a:t>
            </a:r>
            <a:r>
              <a:rPr lang="ar-EG" sz="3200" b="1" cap="none" spc="0" dirty="0" smtClean="0">
                <a:ln w="50800"/>
                <a:solidFill>
                  <a:schemeClr val="tx2"/>
                </a:solidFill>
                <a:effectLst>
                  <a:glow rad="101600">
                    <a:srgbClr val="00B0F0">
                      <a:alpha val="60000"/>
                    </a:srgbClr>
                  </a:glow>
                </a:effectLst>
                <a:cs typeface="Akhbar MT" pitchFamily="2" charset="-78"/>
              </a:rPr>
              <a:t>الفتن تكون عذاباً لقوم ولقوم رحمةً وتكفيراً للسيئات</a:t>
            </a:r>
            <a:endParaRPr lang="ar-SA" sz="3200" b="1" cap="none" spc="0" dirty="0">
              <a:ln w="50800"/>
              <a:solidFill>
                <a:schemeClr val="tx2"/>
              </a:solidFill>
              <a:effectLst>
                <a:glow rad="101600">
                  <a:srgbClr val="00B0F0">
                    <a:alpha val="60000"/>
                  </a:srgbClr>
                </a:glow>
              </a:effectLst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0" y="4725144"/>
            <a:ext cx="9144000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 smtClean="0">
                <a:cs typeface="Akhbar MT" pitchFamily="2" charset="-78"/>
              </a:rPr>
              <a:t>1/ أي دخلت دخولاً تاماً .</a:t>
            </a:r>
          </a:p>
          <a:p>
            <a:r>
              <a:rPr lang="ar-SA" sz="2000" dirty="0" smtClean="0">
                <a:cs typeface="Akhbar MT" pitchFamily="2" charset="-78"/>
              </a:rPr>
              <a:t>2/ أي : ردها .</a:t>
            </a:r>
          </a:p>
          <a:p>
            <a:r>
              <a:rPr lang="ar-SA" sz="2000" dirty="0" smtClean="0">
                <a:cs typeface="Akhbar MT" pitchFamily="2" charset="-78"/>
              </a:rPr>
              <a:t>3/ أي : الحجر الأملس الذي لايعلق فيه شئ .</a:t>
            </a:r>
          </a:p>
          <a:p>
            <a:r>
              <a:rPr lang="ar-SA" sz="2000" dirty="0" smtClean="0">
                <a:cs typeface="Akhbar MT" pitchFamily="2" charset="-78"/>
              </a:rPr>
              <a:t>4/ أي : لون بين السواد والغبرة .</a:t>
            </a:r>
          </a:p>
          <a:p>
            <a:r>
              <a:rPr lang="ar-SA" sz="2000" dirty="0" smtClean="0">
                <a:cs typeface="Akhbar MT" pitchFamily="2" charset="-78"/>
              </a:rPr>
              <a:t>5/ أي : كالكوب مقلوباً .</a:t>
            </a:r>
            <a:endParaRPr lang="ar-SA" sz="2000" dirty="0">
              <a:cs typeface="Akhbar M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endParaRPr lang="ar-SA" sz="3600" dirty="0" smtClean="0">
              <a:effectLst>
                <a:glow rad="101600">
                  <a:srgbClr val="FF0000">
                    <a:alpha val="60000"/>
                  </a:srgbClr>
                </a:glow>
              </a:effectLst>
              <a:latin typeface="Andalus" pitchFamily="18" charset="-78"/>
              <a:cs typeface="Andalus" pitchFamily="18" charset="-78"/>
            </a:endParaRPr>
          </a:p>
          <a:p>
            <a:r>
              <a:rPr lang="ar-SA" sz="4600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</a:rPr>
              <a:t>أنواع الفتن : </a:t>
            </a:r>
          </a:p>
          <a:p>
            <a:endParaRPr lang="ar-SA" sz="3600" dirty="0" smtClean="0">
              <a:effectLst>
                <a:glow rad="101600">
                  <a:srgbClr val="00B0F0">
                    <a:alpha val="60000"/>
                  </a:srgbClr>
                </a:glow>
              </a:effectLst>
              <a:latin typeface="Andalus" pitchFamily="18" charset="-78"/>
              <a:cs typeface="Andalus" pitchFamily="18" charset="-78"/>
            </a:endParaRPr>
          </a:p>
          <a:p>
            <a:r>
              <a:rPr lang="ar-SA" sz="3600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</a:rPr>
              <a:t>1/   </a:t>
            </a:r>
            <a:r>
              <a:rPr lang="ar-SA" sz="3600" dirty="0" smtClean="0">
                <a:effectLst>
                  <a:glow rad="101600">
                    <a:srgbClr val="00B0F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</a:rPr>
              <a:t>فتن شهوات كفتنة المال والنساء .</a:t>
            </a:r>
          </a:p>
          <a:p>
            <a:endParaRPr lang="ar-SA" sz="3600" dirty="0" smtClean="0">
              <a:effectLst>
                <a:glow rad="101600">
                  <a:srgbClr val="00B0F0">
                    <a:alpha val="60000"/>
                  </a:srgbClr>
                </a:glow>
              </a:effectLst>
              <a:latin typeface="Andalus" pitchFamily="18" charset="-78"/>
              <a:cs typeface="Andalus" pitchFamily="18" charset="-78"/>
            </a:endParaRPr>
          </a:p>
          <a:p>
            <a:r>
              <a:rPr lang="ar-SA" sz="3600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</a:rPr>
              <a:t>2/  </a:t>
            </a:r>
            <a:r>
              <a:rPr lang="ar-SA" sz="3600" dirty="0" smtClean="0">
                <a:effectLst>
                  <a:glow rad="101600">
                    <a:srgbClr val="00B0F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</a:rPr>
              <a:t>فتن شبهات تتعلق بالدين كالأهواء التي أدت إلى ظهور البدع والقتال بين المسلمين .</a:t>
            </a:r>
          </a:p>
          <a:p>
            <a:endParaRPr lang="ar-SA" sz="4600" dirty="0" smtClean="0">
              <a:effectLst>
                <a:glow rad="101600">
                  <a:srgbClr val="002060">
                    <a:alpha val="60000"/>
                  </a:srgbClr>
                </a:glow>
              </a:effectLst>
              <a:latin typeface="Andalus" pitchFamily="18" charset="-78"/>
              <a:cs typeface="Andalus" pitchFamily="18" charset="-78"/>
            </a:endParaRPr>
          </a:p>
          <a:p>
            <a:r>
              <a:rPr lang="ar-SA" sz="4600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</a:rPr>
              <a:t>أسباب فتن الشبهات :</a:t>
            </a:r>
          </a:p>
          <a:p>
            <a:r>
              <a:rPr lang="ar-SA" sz="3600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</a:rPr>
              <a:t>أ) </a:t>
            </a:r>
            <a:r>
              <a:rPr lang="ar-SA" sz="3600" dirty="0" err="1" smtClean="0">
                <a:effectLst>
                  <a:glow rad="101600">
                    <a:srgbClr val="00B05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</a:rPr>
              <a:t>اتباع</a:t>
            </a:r>
            <a:r>
              <a:rPr lang="ar-SA" sz="3600" dirty="0" smtClean="0">
                <a:effectLst>
                  <a:glow rad="101600">
                    <a:srgbClr val="00B05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</a:rPr>
              <a:t> الهوى وفساد القصد .                  </a:t>
            </a:r>
            <a:r>
              <a:rPr lang="ar-SA" sz="3600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</a:rPr>
              <a:t>ب) </a:t>
            </a:r>
            <a:r>
              <a:rPr lang="ar-SA" sz="3600" dirty="0" smtClean="0">
                <a:effectLst>
                  <a:glow rad="101600">
                    <a:srgbClr val="00B05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</a:rPr>
              <a:t>الغلو والتقصير .</a:t>
            </a:r>
          </a:p>
          <a:p>
            <a:r>
              <a:rPr lang="ar-SA" sz="3600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</a:rPr>
              <a:t>ج) </a:t>
            </a:r>
            <a:r>
              <a:rPr lang="ar-SA" sz="3600" dirty="0" err="1" smtClean="0">
                <a:effectLst>
                  <a:glow rad="101600">
                    <a:srgbClr val="00B05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</a:rPr>
              <a:t>اتباع</a:t>
            </a:r>
            <a:r>
              <a:rPr lang="ar-SA" sz="3600" dirty="0" smtClean="0">
                <a:effectLst>
                  <a:glow rad="101600">
                    <a:srgbClr val="00B05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</a:rPr>
              <a:t> المتشابه (الخفي ) وترك المحكم (الواضح) .    </a:t>
            </a:r>
          </a:p>
          <a:p>
            <a:r>
              <a:rPr lang="ar-SA" sz="3600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</a:rPr>
              <a:t>د) </a:t>
            </a:r>
            <a:r>
              <a:rPr lang="ar-SA" sz="3600" dirty="0" smtClean="0">
                <a:effectLst>
                  <a:glow rad="101600">
                    <a:srgbClr val="00B05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</a:rPr>
              <a:t>الجهل بما جاء به النبي </a:t>
            </a:r>
            <a:r>
              <a:rPr lang="ar-SA" sz="3600" dirty="0" smtClean="0">
                <a:effectLst>
                  <a:glow rad="101600">
                    <a:srgbClr val="00B05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  <a:sym typeface="AGA Arabesque"/>
              </a:rPr>
              <a:t> .</a:t>
            </a:r>
          </a:p>
          <a:p>
            <a:endParaRPr lang="ar-SA" sz="3600" dirty="0" smtClean="0">
              <a:effectLst>
                <a:glow rad="101600">
                  <a:srgbClr val="002060">
                    <a:alpha val="60000"/>
                  </a:srgbClr>
                </a:glow>
              </a:effectLst>
              <a:latin typeface="Andalus" pitchFamily="18" charset="-78"/>
              <a:cs typeface="Andalus" pitchFamily="18" charset="-78"/>
              <a:sym typeface="AGA Arabesque"/>
            </a:endParaRPr>
          </a:p>
          <a:p>
            <a:r>
              <a:rPr lang="ar-SA" sz="4600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  <a:sym typeface="AGA Arabesque"/>
              </a:rPr>
              <a:t>موقف المسلم من الفتن وطرق الوقاية منها :</a:t>
            </a:r>
          </a:p>
          <a:p>
            <a:r>
              <a:rPr lang="ar-SA" sz="3600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  <a:sym typeface="AGA Arabesque"/>
              </a:rPr>
              <a:t>1-</a:t>
            </a:r>
            <a:r>
              <a:rPr lang="ar-SA" sz="3600" dirty="0" smtClean="0">
                <a:effectLst>
                  <a:glow rad="101600">
                    <a:srgbClr val="7030A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  <a:sym typeface="AGA Arabesque"/>
              </a:rPr>
              <a:t> التعوذ من الفتن .                 </a:t>
            </a:r>
            <a:r>
              <a:rPr lang="ar-SA" sz="3600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  <a:sym typeface="AGA Arabesque"/>
              </a:rPr>
              <a:t>2-</a:t>
            </a:r>
            <a:r>
              <a:rPr lang="ar-SA" sz="3600" dirty="0" smtClean="0">
                <a:effectLst>
                  <a:glow rad="101600">
                    <a:srgbClr val="7030A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  <a:sym typeface="AGA Arabesque"/>
              </a:rPr>
              <a:t> التمسك بالكتاب والسنة .    </a:t>
            </a:r>
          </a:p>
          <a:p>
            <a:r>
              <a:rPr lang="ar-SA" sz="3600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  <a:sym typeface="AGA Arabesque"/>
              </a:rPr>
              <a:t>3- </a:t>
            </a:r>
            <a:r>
              <a:rPr lang="ar-SA" sz="3600" dirty="0" smtClean="0">
                <a:effectLst>
                  <a:glow rad="101600">
                    <a:srgbClr val="7030A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  <a:sym typeface="AGA Arabesque"/>
              </a:rPr>
              <a:t>لزوم جماعة المسلمين وإمامهم .</a:t>
            </a:r>
          </a:p>
          <a:p>
            <a:r>
              <a:rPr lang="ar-SA" sz="3600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  <a:sym typeface="AGA Arabesque"/>
              </a:rPr>
              <a:t>4-</a:t>
            </a:r>
            <a:r>
              <a:rPr lang="ar-SA" sz="3600" dirty="0" smtClean="0">
                <a:effectLst>
                  <a:glow rad="101600">
                    <a:srgbClr val="7030A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  <a:sym typeface="AGA Arabesque"/>
              </a:rPr>
              <a:t> السمع والطاعة للولاة والصبر على جورهم وعدم الخروج عليهم .</a:t>
            </a:r>
          </a:p>
          <a:p>
            <a:r>
              <a:rPr lang="ar-SA" sz="3600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  <a:sym typeface="AGA Arabesque"/>
              </a:rPr>
              <a:t>5- </a:t>
            </a:r>
            <a:r>
              <a:rPr lang="ar-SA" sz="3600" dirty="0" smtClean="0">
                <a:effectLst>
                  <a:glow rad="101600">
                    <a:srgbClr val="7030A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  <a:sym typeface="AGA Arabesque"/>
              </a:rPr>
              <a:t>الرجوع إلى العلماء الراسخين .    </a:t>
            </a:r>
            <a:r>
              <a:rPr lang="ar-SA" sz="3600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  <a:sym typeface="AGA Arabesque"/>
              </a:rPr>
              <a:t>6-</a:t>
            </a:r>
            <a:r>
              <a:rPr lang="ar-SA" sz="3600" dirty="0" smtClean="0">
                <a:effectLst>
                  <a:glow rad="101600">
                    <a:srgbClr val="7030A0">
                      <a:alpha val="60000"/>
                    </a:srgbClr>
                  </a:glow>
                </a:effectLst>
                <a:latin typeface="Andalus" pitchFamily="18" charset="-78"/>
                <a:cs typeface="Andalus" pitchFamily="18" charset="-78"/>
                <a:sym typeface="AGA Arabesque"/>
              </a:rPr>
              <a:t> ترك السعي في الفتنة .</a:t>
            </a:r>
            <a:endParaRPr lang="ar-SA" sz="3600" dirty="0">
              <a:effectLst>
                <a:glow rad="101600">
                  <a:srgbClr val="7030A0">
                    <a:alpha val="60000"/>
                  </a:srgbClr>
                </a:glow>
              </a:effectLst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تدرج الرمادي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87</TotalTime>
  <Words>264</Words>
  <Application>Microsoft Office PowerPoint</Application>
  <PresentationFormat>عرض على الشاشة (3:4)‏</PresentationFormat>
  <Paragraphs>30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حيوية</vt:lpstr>
      <vt:lpstr> الفتن   أ. رامي الموركي</vt:lpstr>
      <vt:lpstr>معنى الفتن : 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الفتن   أ. رامي الموركي</dc:title>
  <dc:creator>User</dc:creator>
  <cp:lastModifiedBy>User</cp:lastModifiedBy>
  <cp:revision>1</cp:revision>
  <dcterms:created xsi:type="dcterms:W3CDTF">2011-04-22T01:11:38Z</dcterms:created>
  <dcterms:modified xsi:type="dcterms:W3CDTF">2011-04-22T02:38:45Z</dcterms:modified>
</cp:coreProperties>
</file>