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D35FCD"/>
    <a:srgbClr val="912EA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0" d="100"/>
          <a:sy n="60" d="100"/>
        </p:scale>
        <p:origin x="-153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78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7948DA10-747F-4FA4-A0C7-AC3DE5836DB8}" type="datetimeFigureOut">
              <a:rPr lang="ar-SA" smtClean="0"/>
              <a:pPr/>
              <a:t>16/10/32</a:t>
            </a:fld>
            <a:endParaRPr lang="ar-SA"/>
          </a:p>
        </p:txBody>
      </p:sp>
      <p:sp>
        <p:nvSpPr>
          <p:cNvPr id="4" name="عنصر نائب للتذييل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5" name="عنصر نائب لرقم الشريحة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A123FF94-773D-4DE6-AA0B-B646F9E3FD22}" type="slidenum">
              <a:rPr lang="ar-SA" smtClean="0"/>
              <a:pPr/>
              <a:t>‹#›</a:t>
            </a:fld>
            <a:endParaRPr lang="ar-S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1A87B32-50C1-48B0-A34D-B35B67430909}" type="datetimeFigureOut">
              <a:rPr lang="ar-SA" smtClean="0"/>
              <a:pPr/>
              <a:t>16/10/32</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3B939E1-F086-4C56-9D2E-A5E075E7BA5F}"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23B939E1-F086-4C56-9D2E-A5E075E7BA5F}" type="slidenum">
              <a:rPr lang="ar-SA" smtClean="0"/>
              <a:pPr/>
              <a:t>4</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23B939E1-F086-4C56-9D2E-A5E075E7BA5F}" type="slidenum">
              <a:rPr lang="ar-SA" smtClean="0"/>
              <a:pPr/>
              <a:t>5</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C3DBA857-45BD-4CFC-8706-C89128BDF612}" type="datetimeFigureOut">
              <a:rPr lang="ar-SA" smtClean="0"/>
              <a:pPr/>
              <a:t>16/10/32</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CB9D96F2-6B0F-4487-BA5D-0901095F25E8}"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3DBA857-45BD-4CFC-8706-C89128BDF612}" type="datetimeFigureOut">
              <a:rPr lang="ar-SA" smtClean="0"/>
              <a:pPr/>
              <a:t>16/10/32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B9D96F2-6B0F-4487-BA5D-0901095F25E8}"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3DBA857-45BD-4CFC-8706-C89128BDF612}" type="datetimeFigureOut">
              <a:rPr lang="ar-SA" smtClean="0"/>
              <a:pPr/>
              <a:t>16/10/32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B9D96F2-6B0F-4487-BA5D-0901095F25E8}"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3DBA857-45BD-4CFC-8706-C89128BDF612}" type="datetimeFigureOut">
              <a:rPr lang="ar-SA" smtClean="0"/>
              <a:pPr/>
              <a:t>16/10/32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B9D96F2-6B0F-4487-BA5D-0901095F25E8}"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3DBA857-45BD-4CFC-8706-C89128BDF612}" type="datetimeFigureOut">
              <a:rPr lang="ar-SA" smtClean="0"/>
              <a:pPr/>
              <a:t>16/10/32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B9D96F2-6B0F-4487-BA5D-0901095F25E8}"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C3DBA857-45BD-4CFC-8706-C89128BDF612}" type="datetimeFigureOut">
              <a:rPr lang="ar-SA" smtClean="0"/>
              <a:pPr/>
              <a:t>16/10/32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B9D96F2-6B0F-4487-BA5D-0901095F25E8}"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C3DBA857-45BD-4CFC-8706-C89128BDF612}" type="datetimeFigureOut">
              <a:rPr lang="ar-SA" smtClean="0"/>
              <a:pPr/>
              <a:t>16/10/32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B9D96F2-6B0F-4487-BA5D-0901095F25E8}"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C3DBA857-45BD-4CFC-8706-C89128BDF612}" type="datetimeFigureOut">
              <a:rPr lang="ar-SA" smtClean="0"/>
              <a:pPr/>
              <a:t>16/10/32</a:t>
            </a:fld>
            <a:endParaRPr lang="ar-SA"/>
          </a:p>
        </p:txBody>
      </p:sp>
      <p:sp>
        <p:nvSpPr>
          <p:cNvPr id="8" name="عنصر نائب لرقم الشريحة 7"/>
          <p:cNvSpPr>
            <a:spLocks noGrp="1"/>
          </p:cNvSpPr>
          <p:nvPr>
            <p:ph type="sldNum" sz="quarter" idx="11"/>
          </p:nvPr>
        </p:nvSpPr>
        <p:spPr/>
        <p:txBody>
          <a:bodyPr/>
          <a:lstStyle/>
          <a:p>
            <a:fld id="{CB9D96F2-6B0F-4487-BA5D-0901095F25E8}" type="slidenum">
              <a:rPr lang="ar-SA" smtClean="0"/>
              <a:pPr/>
              <a:t>‹#›</a:t>
            </a:fld>
            <a:endParaRPr lang="ar-SA"/>
          </a:p>
        </p:txBody>
      </p:sp>
      <p:sp>
        <p:nvSpPr>
          <p:cNvPr id="9" name="عنصر نائب للتذييل 8"/>
          <p:cNvSpPr>
            <a:spLocks noGrp="1"/>
          </p:cNvSpPr>
          <p:nvPr>
            <p:ph type="ftr" sz="quarter" idx="12"/>
          </p:nvPr>
        </p:nvSpPr>
        <p:spPr/>
        <p:txBody>
          <a:bodyPr/>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3DBA857-45BD-4CFC-8706-C89128BDF612}" type="datetimeFigureOut">
              <a:rPr lang="ar-SA" smtClean="0"/>
              <a:pPr/>
              <a:t>16/10/32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B9D96F2-6B0F-4487-BA5D-0901095F25E8}"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C3DBA857-45BD-4CFC-8706-C89128BDF612}" type="datetimeFigureOut">
              <a:rPr lang="ar-SA" smtClean="0"/>
              <a:pPr/>
              <a:t>16/10/32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156448" y="6422064"/>
            <a:ext cx="762000" cy="365125"/>
          </a:xfrm>
        </p:spPr>
        <p:txBody>
          <a:bodyPr/>
          <a:lstStyle/>
          <a:p>
            <a:fld id="{CB9D96F2-6B0F-4487-BA5D-0901095F25E8}"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C3DBA857-45BD-4CFC-8706-C89128BDF612}" type="datetimeFigureOut">
              <a:rPr lang="ar-SA" smtClean="0"/>
              <a:pPr/>
              <a:t>16/10/32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B9D96F2-6B0F-4487-BA5D-0901095F25E8}"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3DBA857-45BD-4CFC-8706-C89128BDF612}" type="datetimeFigureOut">
              <a:rPr lang="ar-SA" smtClean="0"/>
              <a:pPr/>
              <a:t>16/10/32</a:t>
            </a:fld>
            <a:endParaRPr lang="ar-SA"/>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SA"/>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B9D96F2-6B0F-4487-BA5D-0901095F25E8}"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33050" y="980728"/>
            <a:ext cx="8315414" cy="5688632"/>
          </a:xfrm>
          <a:noFill/>
          <a:ln>
            <a:solidFill>
              <a:srgbClr val="FF3399"/>
            </a:solidFill>
          </a:ln>
        </p:spPr>
        <p:txBody>
          <a:bodyPr>
            <a:noAutofit/>
          </a:bodyPr>
          <a:lstStyle/>
          <a:p>
            <a:pPr algn="ctr"/>
            <a:r>
              <a:rPr lang="ar-SA" sz="9600" b="1" dirty="0" smtClean="0">
                <a:latin typeface="Times New Roman" pitchFamily="18" charset="0"/>
                <a:cs typeface="Times New Roman" pitchFamily="18" charset="0"/>
              </a:rPr>
              <a:t>الـــ</a:t>
            </a:r>
            <a:r>
              <a:rPr lang="ar-SA" sz="9600" b="1" dirty="0" smtClean="0">
                <a:solidFill>
                  <a:srgbClr val="00B0F0"/>
                </a:solidFill>
                <a:latin typeface="Times New Roman" pitchFamily="18" charset="0"/>
                <a:cs typeface="Times New Roman" pitchFamily="18" charset="0"/>
              </a:rPr>
              <a:t>تـ</a:t>
            </a:r>
            <a:r>
              <a:rPr lang="ar-SA" sz="9600" b="1" dirty="0" smtClean="0">
                <a:latin typeface="Times New Roman" pitchFamily="18" charset="0"/>
                <a:cs typeface="Times New Roman" pitchFamily="18" charset="0"/>
              </a:rPr>
              <a:t>ــو</a:t>
            </a:r>
            <a:r>
              <a:rPr lang="ar-SA" sz="9600" b="1" dirty="0" smtClean="0">
                <a:solidFill>
                  <a:srgbClr val="D35FCD"/>
                </a:solidFill>
                <a:latin typeface="Times New Roman" pitchFamily="18" charset="0"/>
                <a:cs typeface="Times New Roman" pitchFamily="18" charset="0"/>
              </a:rPr>
              <a:t>س</a:t>
            </a:r>
            <a:r>
              <a:rPr lang="ar-SA" sz="9600" b="1" dirty="0" smtClean="0">
                <a:latin typeface="Times New Roman" pitchFamily="18" charset="0"/>
                <a:cs typeface="Times New Roman" pitchFamily="18" charset="0"/>
              </a:rPr>
              <a:t>ــــل</a:t>
            </a:r>
          </a:p>
          <a:p>
            <a:pPr algn="ctr"/>
            <a:endParaRPr lang="ar-SA" sz="4400" b="1" dirty="0" smtClean="0">
              <a:latin typeface="Times New Roman" pitchFamily="18" charset="0"/>
              <a:cs typeface="Times New Roman" pitchFamily="18" charset="0"/>
            </a:endParaRPr>
          </a:p>
          <a:p>
            <a:pPr algn="ctr"/>
            <a:endParaRPr lang="ar-SA" sz="4400" b="1" dirty="0" smtClean="0">
              <a:latin typeface="Times New Roman" pitchFamily="18" charset="0"/>
              <a:cs typeface="Times New Roman" pitchFamily="18" charset="0"/>
            </a:endParaRPr>
          </a:p>
          <a:p>
            <a:pPr algn="l"/>
            <a:endParaRPr lang="ar-SA" sz="4400" b="1" dirty="0" smtClean="0">
              <a:latin typeface="Times New Roman" pitchFamily="18" charset="0"/>
              <a:cs typeface="Times New Roman" pitchFamily="18" charset="0"/>
            </a:endParaRPr>
          </a:p>
          <a:p>
            <a:pPr algn="ctr"/>
            <a:r>
              <a:rPr lang="ar-SA" sz="3200" dirty="0" smtClean="0">
                <a:latin typeface="Times New Roman" pitchFamily="18" charset="0"/>
                <a:cs typeface="Times New Roman" pitchFamily="18" charset="0"/>
              </a:rPr>
              <a:t>لـ الأستاذ . </a:t>
            </a:r>
            <a:r>
              <a:rPr lang="ar-SA" sz="3200" dirty="0" smtClean="0">
                <a:latin typeface="Times New Roman" pitchFamily="18" charset="0"/>
                <a:cs typeface="Times New Roman" pitchFamily="18" charset="0"/>
              </a:rPr>
              <a:t>رامي الموركي</a:t>
            </a:r>
            <a:endParaRPr lang="ar-SA"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0" y="476672"/>
            <a:ext cx="9109075" cy="1015663"/>
          </a:xfrm>
          <a:prstGeom prst="rect">
            <a:avLst/>
          </a:prstGeom>
          <a:noFill/>
          <a:ln w="9525">
            <a:noFill/>
            <a:miter lim="800000"/>
            <a:headEnd/>
            <a:tailEnd/>
          </a:ln>
          <a:effectLst/>
        </p:spPr>
        <p:txBody>
          <a:bodyPr>
            <a:spAutoFit/>
          </a:bodyPr>
          <a:lstStyle/>
          <a:p>
            <a:r>
              <a:rPr lang="ar-SA" sz="3200" b="1" dirty="0">
                <a:solidFill>
                  <a:srgbClr val="92D050"/>
                </a:solidFill>
                <a:latin typeface="Times New Roman" pitchFamily="18" charset="0"/>
                <a:cs typeface="Times New Roman" pitchFamily="18" charset="0"/>
              </a:rPr>
              <a:t>التوسل</a:t>
            </a:r>
            <a:r>
              <a:rPr lang="ar-SA" sz="3200" dirty="0">
                <a:solidFill>
                  <a:schemeClr val="folHlink"/>
                </a:solidFill>
                <a:latin typeface="Times New Roman" pitchFamily="18" charset="0"/>
                <a:cs typeface="Times New Roman" pitchFamily="18" charset="0"/>
              </a:rPr>
              <a:t> </a:t>
            </a:r>
            <a:r>
              <a:rPr lang="ar-SA" sz="2800" b="1" dirty="0" smtClean="0">
                <a:solidFill>
                  <a:srgbClr val="92D050"/>
                </a:solidFill>
                <a:latin typeface="Times New Roman" pitchFamily="18" charset="0"/>
                <a:cs typeface="Times New Roman" pitchFamily="18" charset="0"/>
              </a:rPr>
              <a:t>:</a:t>
            </a:r>
            <a:r>
              <a:rPr lang="ar-SA" dirty="0">
                <a:latin typeface="Times New Roman" pitchFamily="18" charset="0"/>
                <a:cs typeface="Times New Roman" pitchFamily="18" charset="0"/>
              </a:rPr>
              <a:t> </a:t>
            </a:r>
            <a:r>
              <a:rPr lang="ar-SA" dirty="0" smtClean="0">
                <a:latin typeface="Times New Roman" pitchFamily="18" charset="0"/>
                <a:cs typeface="Times New Roman" pitchFamily="18" charset="0"/>
              </a:rPr>
              <a:t>  </a:t>
            </a:r>
            <a:r>
              <a:rPr lang="ar-SA" sz="2800" b="1" dirty="0" smtClean="0">
                <a:solidFill>
                  <a:srgbClr val="FF0000"/>
                </a:solidFill>
                <a:latin typeface="Times New Roman" pitchFamily="18" charset="0"/>
                <a:cs typeface="Times New Roman" pitchFamily="18" charset="0"/>
              </a:rPr>
              <a:t>شرعاً : </a:t>
            </a:r>
            <a:r>
              <a:rPr lang="ar-SA" sz="2800" b="1" dirty="0" smtClean="0">
                <a:latin typeface="Times New Roman" pitchFamily="18" charset="0"/>
                <a:cs typeface="Times New Roman" pitchFamily="18" charset="0"/>
              </a:rPr>
              <a:t>التقرب إلى الله سبحانه بكل أمر مشروع .</a:t>
            </a:r>
          </a:p>
          <a:p>
            <a:pPr algn="ctr"/>
            <a:r>
              <a:rPr lang="ar-SA"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2053" name="Text Box 5"/>
          <p:cNvSpPr txBox="1">
            <a:spLocks noChangeArrowheads="1"/>
          </p:cNvSpPr>
          <p:nvPr/>
        </p:nvSpPr>
        <p:spPr bwMode="auto">
          <a:xfrm>
            <a:off x="0" y="1988840"/>
            <a:ext cx="9144000" cy="1569660"/>
          </a:xfrm>
          <a:prstGeom prst="rect">
            <a:avLst/>
          </a:prstGeom>
          <a:noFill/>
          <a:ln w="9525">
            <a:noFill/>
            <a:miter lim="800000"/>
            <a:headEnd/>
            <a:tailEnd/>
          </a:ln>
          <a:effectLst/>
        </p:spPr>
        <p:txBody>
          <a:bodyPr wrap="square">
            <a:spAutoFit/>
          </a:bodyPr>
          <a:lstStyle/>
          <a:p>
            <a:r>
              <a:rPr lang="ar-SA" sz="2400" b="1" dirty="0" smtClean="0">
                <a:solidFill>
                  <a:schemeClr val="folHlink"/>
                </a:solidFill>
                <a:latin typeface="Times New Roman" pitchFamily="18" charset="0"/>
                <a:cs typeface="Times New Roman" pitchFamily="18" charset="0"/>
              </a:rPr>
              <a:t>القسم الأول : </a:t>
            </a:r>
            <a:r>
              <a:rPr lang="ar-SA" sz="2400" b="1" u="sng" dirty="0" smtClean="0">
                <a:solidFill>
                  <a:srgbClr val="FF0000"/>
                </a:solidFill>
                <a:latin typeface="Times New Roman" pitchFamily="18" charset="0"/>
                <a:cs typeface="Times New Roman" pitchFamily="18" charset="0"/>
              </a:rPr>
              <a:t>توسل مشروع </a:t>
            </a:r>
            <a:r>
              <a:rPr lang="ar-SA" sz="2400" b="1" dirty="0" smtClean="0">
                <a:solidFill>
                  <a:schemeClr val="folHlink"/>
                </a:solidFill>
                <a:latin typeface="Times New Roman" pitchFamily="18" charset="0"/>
                <a:cs typeface="Times New Roman" pitchFamily="18" charset="0"/>
              </a:rPr>
              <a:t>وهو أنواع :</a:t>
            </a:r>
          </a:p>
          <a:p>
            <a:endParaRPr lang="ar-SA" sz="2400" dirty="0" smtClean="0">
              <a:solidFill>
                <a:schemeClr val="folHlink"/>
              </a:solidFill>
              <a:latin typeface="Times New Roman" pitchFamily="18" charset="0"/>
              <a:cs typeface="Times New Roman" pitchFamily="18" charset="0"/>
            </a:endParaRPr>
          </a:p>
          <a:p>
            <a:r>
              <a:rPr lang="ar-SA" sz="2400" b="1" dirty="0" smtClean="0">
                <a:solidFill>
                  <a:srgbClr val="92D050"/>
                </a:solidFill>
                <a:latin typeface="Times New Roman" pitchFamily="18" charset="0"/>
                <a:cs typeface="Times New Roman" pitchFamily="18" charset="0"/>
              </a:rPr>
              <a:t>النوع الأول  </a:t>
            </a:r>
            <a:r>
              <a:rPr lang="ar-SA" sz="2400" b="1" dirty="0">
                <a:solidFill>
                  <a:srgbClr val="92D050"/>
                </a:solidFill>
                <a:latin typeface="Times New Roman" pitchFamily="18" charset="0"/>
                <a:cs typeface="Times New Roman" pitchFamily="18" charset="0"/>
              </a:rPr>
              <a:t>: </a:t>
            </a:r>
            <a:r>
              <a:rPr lang="ar-SA" sz="2400" b="1" dirty="0">
                <a:latin typeface="Times New Roman" pitchFamily="18" charset="0"/>
                <a:cs typeface="Times New Roman" pitchFamily="18" charset="0"/>
              </a:rPr>
              <a:t>التوسل إلى الله تعالى بأسمائه وصفاته كما أمر الله تعالى بذلك في قوله : </a:t>
            </a:r>
            <a:r>
              <a:rPr lang="ar-SA" sz="2400" dirty="0">
                <a:solidFill>
                  <a:srgbClr val="FF3399"/>
                </a:solidFill>
                <a:latin typeface="Times New Roman" pitchFamily="18" charset="0"/>
                <a:cs typeface="Times New Roman" pitchFamily="18" charset="0"/>
              </a:rPr>
              <a:t>{</a:t>
            </a:r>
            <a:r>
              <a:rPr lang="ar-SA" sz="2400" dirty="0" smtClean="0">
                <a:solidFill>
                  <a:srgbClr val="FF3399"/>
                </a:solidFill>
                <a:latin typeface="Times New Roman" pitchFamily="18" charset="0"/>
                <a:cs typeface="Times New Roman" pitchFamily="18" charset="0"/>
              </a:rPr>
              <a:t>ولله </a:t>
            </a:r>
            <a:r>
              <a:rPr lang="ar-SA" sz="2400" dirty="0">
                <a:solidFill>
                  <a:srgbClr val="FF3399"/>
                </a:solidFill>
                <a:latin typeface="Times New Roman" pitchFamily="18" charset="0"/>
                <a:cs typeface="Times New Roman" pitchFamily="18" charset="0"/>
              </a:rPr>
              <a:t>الأسماء الحسنى فادعوه بها وذروا الذين يلحدون في أسمائـه سيجزون ماكانوا يعملون }</a:t>
            </a:r>
            <a:endParaRPr lang="en-US" sz="2400" dirty="0">
              <a:solidFill>
                <a:srgbClr val="FF3399"/>
              </a:solidFill>
              <a:latin typeface="Times New Roman" pitchFamily="18" charset="0"/>
              <a:cs typeface="Times New Roman" pitchFamily="18" charset="0"/>
            </a:endParaRPr>
          </a:p>
        </p:txBody>
      </p:sp>
      <p:sp>
        <p:nvSpPr>
          <p:cNvPr id="2054" name="Rectangle 6"/>
          <p:cNvSpPr>
            <a:spLocks noChangeArrowheads="1"/>
          </p:cNvSpPr>
          <p:nvPr/>
        </p:nvSpPr>
        <p:spPr bwMode="auto">
          <a:xfrm>
            <a:off x="4319613" y="1556792"/>
            <a:ext cx="4824387" cy="503238"/>
          </a:xfrm>
          <a:prstGeom prst="rect">
            <a:avLst/>
          </a:prstGeom>
          <a:noFill/>
          <a:ln w="9525">
            <a:noFill/>
            <a:miter lim="800000"/>
            <a:headEnd/>
            <a:tailEnd/>
          </a:ln>
          <a:effectLst/>
        </p:spPr>
        <p:txBody>
          <a:bodyPr/>
          <a:lstStyle/>
          <a:p>
            <a:pPr>
              <a:lnSpc>
                <a:spcPct val="90000"/>
              </a:lnSpc>
              <a:spcBef>
                <a:spcPct val="20000"/>
              </a:spcBef>
              <a:buClr>
                <a:schemeClr val="accent1"/>
              </a:buClr>
              <a:buFont typeface="Wingdings" pitchFamily="2" charset="2"/>
              <a:buNone/>
            </a:pPr>
            <a:r>
              <a:rPr lang="ar-SA" sz="2800" b="1" dirty="0" smtClean="0">
                <a:solidFill>
                  <a:srgbClr val="FFCC66"/>
                </a:solidFill>
                <a:latin typeface="Times New Roman" pitchFamily="18" charset="0"/>
                <a:cs typeface="Times New Roman" pitchFamily="18" charset="0"/>
              </a:rPr>
              <a:t>أقسام التوسل :    </a:t>
            </a:r>
            <a:r>
              <a:rPr lang="ar-SA" sz="2800" b="1" dirty="0" smtClean="0">
                <a:solidFill>
                  <a:srgbClr val="FF0000"/>
                </a:solidFill>
                <a:latin typeface="Times New Roman" pitchFamily="18" charset="0"/>
                <a:cs typeface="Times New Roman" pitchFamily="18" charset="0"/>
              </a:rPr>
              <a:t>التوسل قسمان هما :</a:t>
            </a:r>
            <a:endParaRPr lang="en-US" sz="2400" dirty="0">
              <a:solidFill>
                <a:srgbClr val="FF0000"/>
              </a:solidFill>
              <a:latin typeface="Times New Roman" pitchFamily="18" charset="0"/>
              <a:cs typeface="Times New Roman" pitchFamily="18" charset="0"/>
            </a:endParaRPr>
          </a:p>
        </p:txBody>
      </p:sp>
      <p:sp>
        <p:nvSpPr>
          <p:cNvPr id="2055" name="Text Box 7"/>
          <p:cNvSpPr txBox="1">
            <a:spLocks noChangeArrowheads="1"/>
          </p:cNvSpPr>
          <p:nvPr/>
        </p:nvSpPr>
        <p:spPr bwMode="auto">
          <a:xfrm>
            <a:off x="71437" y="3933056"/>
            <a:ext cx="9072563" cy="1200329"/>
          </a:xfrm>
          <a:prstGeom prst="rect">
            <a:avLst/>
          </a:prstGeom>
          <a:noFill/>
          <a:ln w="9525">
            <a:noFill/>
            <a:miter lim="800000"/>
            <a:headEnd/>
            <a:tailEnd/>
          </a:ln>
          <a:effectLst/>
        </p:spPr>
        <p:txBody>
          <a:bodyPr wrap="square">
            <a:spAutoFit/>
          </a:bodyPr>
          <a:lstStyle/>
          <a:p>
            <a:r>
              <a:rPr lang="ar-SA" sz="2400" b="1" dirty="0">
                <a:solidFill>
                  <a:srgbClr val="92D050"/>
                </a:solidFill>
                <a:latin typeface="Times New Roman" pitchFamily="18" charset="0"/>
                <a:cs typeface="Times New Roman" pitchFamily="18" charset="0"/>
              </a:rPr>
              <a:t>النوع الثاني  : </a:t>
            </a:r>
            <a:r>
              <a:rPr lang="ar-SA" sz="2400" b="1" dirty="0">
                <a:latin typeface="Times New Roman" pitchFamily="18" charset="0"/>
                <a:cs typeface="Times New Roman" pitchFamily="18" charset="0"/>
              </a:rPr>
              <a:t>التوسل إلى الله تعالى بالإيمان والأعمال الصالحة التي قام بها </a:t>
            </a:r>
            <a:r>
              <a:rPr lang="ar-SA" sz="2400" b="1" dirty="0" smtClean="0">
                <a:latin typeface="Times New Roman" pitchFamily="18" charset="0"/>
                <a:cs typeface="Times New Roman" pitchFamily="18" charset="0"/>
              </a:rPr>
              <a:t>المتوسل </a:t>
            </a:r>
            <a:r>
              <a:rPr lang="ar-SA" sz="2400" b="1" dirty="0">
                <a:latin typeface="Times New Roman" pitchFamily="18" charset="0"/>
                <a:cs typeface="Times New Roman" pitchFamily="18" charset="0"/>
              </a:rPr>
              <a:t>كما قال تعالى عن أهل الايمان  بذلك في </a:t>
            </a:r>
            <a:r>
              <a:rPr lang="ar-SA" sz="2400" b="1" dirty="0" smtClean="0">
                <a:latin typeface="Times New Roman" pitchFamily="18" charset="0"/>
                <a:cs typeface="Times New Roman" pitchFamily="18" charset="0"/>
              </a:rPr>
              <a:t>قوله تعالى:</a:t>
            </a:r>
            <a:r>
              <a:rPr lang="ar-SA" sz="2400" b="1" dirty="0" smtClean="0">
                <a:solidFill>
                  <a:srgbClr val="003300"/>
                </a:solidFill>
                <a:latin typeface="Times New Roman" pitchFamily="18" charset="0"/>
                <a:cs typeface="Times New Roman" pitchFamily="18" charset="0"/>
              </a:rPr>
              <a:t> </a:t>
            </a:r>
            <a:r>
              <a:rPr lang="ar-SA" sz="2400" b="1" dirty="0" smtClean="0">
                <a:solidFill>
                  <a:srgbClr val="FF3399"/>
                </a:solidFill>
                <a:latin typeface="Times New Roman" pitchFamily="18" charset="0"/>
                <a:cs typeface="Times New Roman" pitchFamily="18" charset="0"/>
              </a:rPr>
              <a:t>{</a:t>
            </a:r>
            <a:r>
              <a:rPr lang="ar-SA" sz="2400" dirty="0" smtClean="0">
                <a:solidFill>
                  <a:srgbClr val="FF3399"/>
                </a:solidFill>
                <a:latin typeface="Times New Roman" pitchFamily="18" charset="0"/>
                <a:cs typeface="Times New Roman" pitchFamily="18" charset="0"/>
              </a:rPr>
              <a:t>ربنا </a:t>
            </a:r>
            <a:r>
              <a:rPr lang="ar-SA" sz="2400" dirty="0">
                <a:solidFill>
                  <a:srgbClr val="FF3399"/>
                </a:solidFill>
                <a:latin typeface="Times New Roman" pitchFamily="18" charset="0"/>
                <a:cs typeface="Times New Roman" pitchFamily="18" charset="0"/>
              </a:rPr>
              <a:t>إننا سمعنا مناديا ينادى للإيمان أن ءامنو بربكم فئامنا ربنا فاغفر لنا ذنوبنا وكفر عنا سيئاتنا وتوفنا مع الأبرار </a:t>
            </a:r>
            <a:r>
              <a:rPr lang="ar-SA" sz="2400" dirty="0" smtClean="0">
                <a:solidFill>
                  <a:srgbClr val="FF3399"/>
                </a:solidFill>
                <a:latin typeface="Times New Roman" pitchFamily="18" charset="0"/>
                <a:cs typeface="Times New Roman" pitchFamily="18" charset="0"/>
              </a:rPr>
              <a:t>} .</a:t>
            </a:r>
            <a:endParaRPr lang="en-US" sz="2400" dirty="0">
              <a:solidFill>
                <a:srgbClr val="FF3399"/>
              </a:solidFill>
              <a:latin typeface="Times New Roman" pitchFamily="18" charset="0"/>
              <a:cs typeface="Times New Roman" pitchFamily="18" charset="0"/>
            </a:endParaRPr>
          </a:p>
        </p:txBody>
      </p:sp>
      <p:sp>
        <p:nvSpPr>
          <p:cNvPr id="10" name="Text Box 8"/>
          <p:cNvSpPr txBox="1">
            <a:spLocks noChangeArrowheads="1"/>
          </p:cNvSpPr>
          <p:nvPr/>
        </p:nvSpPr>
        <p:spPr bwMode="auto">
          <a:xfrm>
            <a:off x="0" y="5473005"/>
            <a:ext cx="9018588" cy="1384995"/>
          </a:xfrm>
          <a:prstGeom prst="rect">
            <a:avLst/>
          </a:prstGeom>
          <a:noFill/>
          <a:ln w="9525">
            <a:noFill/>
            <a:miter lim="800000"/>
            <a:headEnd/>
            <a:tailEnd/>
          </a:ln>
          <a:effectLst/>
        </p:spPr>
        <p:txBody>
          <a:bodyPr>
            <a:spAutoFit/>
          </a:bodyPr>
          <a:lstStyle/>
          <a:p>
            <a:r>
              <a:rPr lang="ar-SA" sz="2800" b="1" dirty="0" smtClean="0">
                <a:solidFill>
                  <a:srgbClr val="92D050"/>
                </a:solidFill>
                <a:latin typeface="Times New Roman" pitchFamily="18" charset="0"/>
                <a:cs typeface="Times New Roman" pitchFamily="18" charset="0"/>
              </a:rPr>
              <a:t>النوع الثالث  </a:t>
            </a:r>
            <a:r>
              <a:rPr lang="ar-SA" sz="2800" b="1" dirty="0">
                <a:solidFill>
                  <a:srgbClr val="92D050"/>
                </a:solidFill>
                <a:latin typeface="Times New Roman" pitchFamily="18" charset="0"/>
                <a:cs typeface="Times New Roman" pitchFamily="18" charset="0"/>
              </a:rPr>
              <a:t>: </a:t>
            </a:r>
            <a:r>
              <a:rPr lang="ar-SA" sz="2800" dirty="0">
                <a:latin typeface="Times New Roman" pitchFamily="18" charset="0"/>
                <a:cs typeface="Times New Roman" pitchFamily="18" charset="0"/>
              </a:rPr>
              <a:t>التوسل إلى الله بدعاء الصالحين الأحياء ،وكما كان الصحابة إذا أجدبوا طلبوا من النبي صلى الله عليه وسلم أن يدعو الله لهم ولما توفي صاروا يطلبون من عمه العباس رضي الله عنه فيدعو </a:t>
            </a:r>
            <a:r>
              <a:rPr lang="ar-SA" sz="2800" dirty="0" smtClean="0">
                <a:latin typeface="Times New Roman" pitchFamily="18" charset="0"/>
                <a:cs typeface="Times New Roman" pitchFamily="18" charset="0"/>
              </a:rPr>
              <a:t>لهم .</a:t>
            </a:r>
            <a:endParaRPr lang="en-US" sz="2800" dirty="0">
              <a:latin typeface="Times New Roman" pitchFamily="18" charset="0"/>
              <a:cs typeface="Times New Roman" pitchFamily="18" charset="0"/>
            </a:endParaRPr>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052">
                                            <p:txEl>
                                              <p:pRg st="0" end="0"/>
                                            </p:txEl>
                                          </p:spTgt>
                                        </p:tgtEl>
                                        <p:attrNameLst>
                                          <p:attrName>style.visibility</p:attrName>
                                        </p:attrNameLst>
                                      </p:cBhvr>
                                      <p:to>
                                        <p:strVal val="visible"/>
                                      </p:to>
                                    </p:set>
                                    <p:anim calcmode="discrete" valueType="clr">
                                      <p:cBhvr override="childStyle">
                                        <p:cTn id="7" dur="80"/>
                                        <p:tgtEl>
                                          <p:spTgt spid="205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052">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052">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2052">
                                            <p:txEl>
                                              <p:pRg st="1" end="1"/>
                                            </p:txEl>
                                          </p:spTgt>
                                        </p:tgtEl>
                                        <p:attrNameLst>
                                          <p:attrName>style.visibility</p:attrName>
                                        </p:attrNameLst>
                                      </p:cBhvr>
                                      <p:to>
                                        <p:strVal val="visible"/>
                                      </p:to>
                                    </p:set>
                                    <p:anim calcmode="discrete" valueType="clr">
                                      <p:cBhvr override="childStyle">
                                        <p:cTn id="14" dur="80"/>
                                        <p:tgtEl>
                                          <p:spTgt spid="2052">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052">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2052">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41" presetClass="entr" presetSubtype="0" fill="hold" nodeType="clickEffect">
                                  <p:stCondLst>
                                    <p:cond delay="0"/>
                                  </p:stCondLst>
                                  <p:iterate type="lt">
                                    <p:tmPct val="10000"/>
                                  </p:iterate>
                                  <p:childTnLst>
                                    <p:set>
                                      <p:cBhvr>
                                        <p:cTn id="20" dur="1" fill="hold">
                                          <p:stCondLst>
                                            <p:cond delay="0"/>
                                          </p:stCondLst>
                                        </p:cTn>
                                        <p:tgtEl>
                                          <p:spTgt spid="2054">
                                            <p:txEl>
                                              <p:pRg st="0" end="0"/>
                                            </p:txEl>
                                          </p:spTgt>
                                        </p:tgtEl>
                                        <p:attrNameLst>
                                          <p:attrName>style.visibility</p:attrName>
                                        </p:attrNameLst>
                                      </p:cBhvr>
                                      <p:to>
                                        <p:strVal val="visible"/>
                                      </p:to>
                                    </p:set>
                                    <p:anim calcmode="lin" valueType="num">
                                      <p:cBhvr>
                                        <p:cTn id="21" dur="500" fill="hold"/>
                                        <p:tgtEl>
                                          <p:spTgt spid="205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2054">
                                            <p:txEl>
                                              <p:pRg st="0" end="0"/>
                                            </p:txEl>
                                          </p:spTgt>
                                        </p:tgtEl>
                                        <p:attrNameLst>
                                          <p:attrName>ppt_y</p:attrName>
                                        </p:attrNameLst>
                                      </p:cBhvr>
                                      <p:tavLst>
                                        <p:tav tm="0">
                                          <p:val>
                                            <p:strVal val="#ppt_y"/>
                                          </p:val>
                                        </p:tav>
                                        <p:tav tm="100000">
                                          <p:val>
                                            <p:strVal val="#ppt_y"/>
                                          </p:val>
                                        </p:tav>
                                      </p:tavLst>
                                    </p:anim>
                                    <p:anim calcmode="lin" valueType="num">
                                      <p:cBhvr>
                                        <p:cTn id="23" dur="500" fill="hold"/>
                                        <p:tgtEl>
                                          <p:spTgt spid="205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205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2054">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7" presetClass="entr" presetSubtype="0" fill="hold" grpId="0" nodeType="clickEffect">
                                  <p:stCondLst>
                                    <p:cond delay="0"/>
                                  </p:stCondLst>
                                  <p:iterate type="lt">
                                    <p:tmPct val="50000"/>
                                  </p:iterate>
                                  <p:childTnLst>
                                    <p:set>
                                      <p:cBhvr>
                                        <p:cTn id="29" dur="1" fill="hold">
                                          <p:stCondLst>
                                            <p:cond delay="0"/>
                                          </p:stCondLst>
                                        </p:cTn>
                                        <p:tgtEl>
                                          <p:spTgt spid="2053"/>
                                        </p:tgtEl>
                                        <p:attrNameLst>
                                          <p:attrName>style.visibility</p:attrName>
                                        </p:attrNameLst>
                                      </p:cBhvr>
                                      <p:to>
                                        <p:strVal val="visible"/>
                                      </p:to>
                                    </p:set>
                                    <p:anim calcmode="discrete" valueType="clr">
                                      <p:cBhvr override="childStyle">
                                        <p:cTn id="30" dur="80"/>
                                        <p:tgtEl>
                                          <p:spTgt spid="2053"/>
                                        </p:tgtEl>
                                        <p:attrNameLst>
                                          <p:attrName>style.color</p:attrName>
                                        </p:attrNameLst>
                                      </p:cBhvr>
                                      <p:tavLst>
                                        <p:tav tm="0">
                                          <p:val>
                                            <p:clrVal>
                                              <a:schemeClr val="accent2"/>
                                            </p:clrVal>
                                          </p:val>
                                        </p:tav>
                                        <p:tav tm="50000">
                                          <p:val>
                                            <p:clrVal>
                                              <a:schemeClr val="hlink"/>
                                            </p:clrVal>
                                          </p:val>
                                        </p:tav>
                                      </p:tavLst>
                                    </p:anim>
                                    <p:anim calcmode="discrete" valueType="clr">
                                      <p:cBhvr>
                                        <p:cTn id="31" dur="80"/>
                                        <p:tgtEl>
                                          <p:spTgt spid="2053"/>
                                        </p:tgtEl>
                                        <p:attrNameLst>
                                          <p:attrName>fillcolor</p:attrName>
                                        </p:attrNameLst>
                                      </p:cBhvr>
                                      <p:tavLst>
                                        <p:tav tm="0">
                                          <p:val>
                                            <p:clrVal>
                                              <a:schemeClr val="accent2"/>
                                            </p:clrVal>
                                          </p:val>
                                        </p:tav>
                                        <p:tav tm="50000">
                                          <p:val>
                                            <p:clrVal>
                                              <a:schemeClr val="hlink"/>
                                            </p:clrVal>
                                          </p:val>
                                        </p:tav>
                                      </p:tavLst>
                                    </p:anim>
                                    <p:set>
                                      <p:cBhvr>
                                        <p:cTn id="32" dur="80"/>
                                        <p:tgtEl>
                                          <p:spTgt spid="2053"/>
                                        </p:tgtEl>
                                        <p:attrNameLst>
                                          <p:attrName>fill.type</p:attrName>
                                        </p:attrNameLst>
                                      </p:cBhvr>
                                      <p:to>
                                        <p:strVal val="solid"/>
                                      </p:to>
                                    </p:set>
                                  </p:childTnLst>
                                </p:cTn>
                              </p:par>
                            </p:childTnLst>
                          </p:cTn>
                        </p:par>
                      </p:childTnLst>
                    </p:cTn>
                  </p:par>
                  <p:par>
                    <p:cTn id="33" fill="hold">
                      <p:stCondLst>
                        <p:cond delay="indefinite"/>
                      </p:stCondLst>
                      <p:childTnLst>
                        <p:par>
                          <p:cTn id="34" fill="hold">
                            <p:stCondLst>
                              <p:cond delay="0"/>
                            </p:stCondLst>
                            <p:childTnLst>
                              <p:par>
                                <p:cTn id="35" presetID="27" presetClass="entr" presetSubtype="0" fill="hold" grpId="0" nodeType="clickEffect">
                                  <p:stCondLst>
                                    <p:cond delay="0"/>
                                  </p:stCondLst>
                                  <p:iterate type="lt">
                                    <p:tmPct val="50000"/>
                                  </p:iterate>
                                  <p:childTnLst>
                                    <p:set>
                                      <p:cBhvr>
                                        <p:cTn id="36" dur="1" fill="hold">
                                          <p:stCondLst>
                                            <p:cond delay="0"/>
                                          </p:stCondLst>
                                        </p:cTn>
                                        <p:tgtEl>
                                          <p:spTgt spid="2055"/>
                                        </p:tgtEl>
                                        <p:attrNameLst>
                                          <p:attrName>style.visibility</p:attrName>
                                        </p:attrNameLst>
                                      </p:cBhvr>
                                      <p:to>
                                        <p:strVal val="visible"/>
                                      </p:to>
                                    </p:set>
                                    <p:anim calcmode="discrete" valueType="clr">
                                      <p:cBhvr override="childStyle">
                                        <p:cTn id="37" dur="80"/>
                                        <p:tgtEl>
                                          <p:spTgt spid="2055"/>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2055"/>
                                        </p:tgtEl>
                                        <p:attrNameLst>
                                          <p:attrName>fillcolor</p:attrName>
                                        </p:attrNameLst>
                                      </p:cBhvr>
                                      <p:tavLst>
                                        <p:tav tm="0">
                                          <p:val>
                                            <p:clrVal>
                                              <a:schemeClr val="accent2"/>
                                            </p:clrVal>
                                          </p:val>
                                        </p:tav>
                                        <p:tav tm="50000">
                                          <p:val>
                                            <p:clrVal>
                                              <a:schemeClr val="hlink"/>
                                            </p:clrVal>
                                          </p:val>
                                        </p:tav>
                                      </p:tavLst>
                                    </p:anim>
                                    <p:set>
                                      <p:cBhvr>
                                        <p:cTn id="39" dur="80"/>
                                        <p:tgtEl>
                                          <p:spTgt spid="2055"/>
                                        </p:tgtEl>
                                        <p:attrNameLst>
                                          <p:attrName>fill.type</p:attrName>
                                        </p:attrNameLst>
                                      </p:cBhvr>
                                      <p:to>
                                        <p:strVal val="solid"/>
                                      </p:to>
                                    </p:set>
                                  </p:childTnLst>
                                </p:cTn>
                              </p:par>
                            </p:childTnLst>
                          </p:cTn>
                        </p:par>
                      </p:childTnLst>
                    </p:cTn>
                  </p:par>
                  <p:par>
                    <p:cTn id="40" fill="hold">
                      <p:stCondLst>
                        <p:cond delay="indefinite"/>
                      </p:stCondLst>
                      <p:childTnLst>
                        <p:par>
                          <p:cTn id="41" fill="hold">
                            <p:stCondLst>
                              <p:cond delay="0"/>
                            </p:stCondLst>
                            <p:childTnLst>
                              <p:par>
                                <p:cTn id="42" presetID="27" presetClass="entr" presetSubtype="0" fill="hold" grpId="0" nodeType="clickEffect">
                                  <p:stCondLst>
                                    <p:cond delay="0"/>
                                  </p:stCondLst>
                                  <p:iterate type="lt">
                                    <p:tmPct val="50000"/>
                                  </p:iterate>
                                  <p:childTnLst>
                                    <p:set>
                                      <p:cBhvr>
                                        <p:cTn id="43" dur="1" fill="hold">
                                          <p:stCondLst>
                                            <p:cond delay="0"/>
                                          </p:stCondLst>
                                        </p:cTn>
                                        <p:tgtEl>
                                          <p:spTgt spid="10"/>
                                        </p:tgtEl>
                                        <p:attrNameLst>
                                          <p:attrName>style.visibility</p:attrName>
                                        </p:attrNameLst>
                                      </p:cBhvr>
                                      <p:to>
                                        <p:strVal val="visible"/>
                                      </p:to>
                                    </p:set>
                                    <p:anim calcmode="discrete" valueType="clr">
                                      <p:cBhvr override="childStyle">
                                        <p:cTn id="44"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10"/>
                                        </p:tgtEl>
                                        <p:attrNameLst>
                                          <p:attrName>fillcolor</p:attrName>
                                        </p:attrNameLst>
                                      </p:cBhvr>
                                      <p:tavLst>
                                        <p:tav tm="0">
                                          <p:val>
                                            <p:clrVal>
                                              <a:schemeClr val="accent2"/>
                                            </p:clrVal>
                                          </p:val>
                                        </p:tav>
                                        <p:tav tm="50000">
                                          <p:val>
                                            <p:clrVal>
                                              <a:schemeClr val="hlink"/>
                                            </p:clrVal>
                                          </p:val>
                                        </p:tav>
                                      </p:tavLst>
                                    </p:anim>
                                    <p:set>
                                      <p:cBhvr>
                                        <p:cTn id="46" dur="8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5"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0" y="2276872"/>
            <a:ext cx="9144000" cy="1368351"/>
          </a:xfrm>
        </p:spPr>
        <p:txBody>
          <a:bodyPr>
            <a:normAutofit/>
          </a:bodyPr>
          <a:lstStyle/>
          <a:p>
            <a:pPr>
              <a:lnSpc>
                <a:spcPct val="90000"/>
              </a:lnSpc>
              <a:buFont typeface="Wingdings" pitchFamily="2" charset="2"/>
              <a:buNone/>
            </a:pPr>
            <a:r>
              <a:rPr lang="ar-SA" sz="2400" dirty="0">
                <a:latin typeface="Times New Roman" pitchFamily="18" charset="0"/>
                <a:cs typeface="Times New Roman" pitchFamily="18" charset="0"/>
              </a:rPr>
              <a:t>حكمه </a:t>
            </a:r>
            <a:r>
              <a:rPr lang="ar-SA" sz="2400" dirty="0" smtClean="0">
                <a:latin typeface="Times New Roman" pitchFamily="18" charset="0"/>
                <a:cs typeface="Times New Roman" pitchFamily="18" charset="0"/>
              </a:rPr>
              <a:t>: </a:t>
            </a:r>
            <a:r>
              <a:rPr lang="ar-SA" sz="2400" b="1" dirty="0" smtClean="0">
                <a:solidFill>
                  <a:srgbClr val="FF3399"/>
                </a:solidFill>
                <a:latin typeface="Times New Roman" pitchFamily="18" charset="0"/>
                <a:cs typeface="Times New Roman" pitchFamily="18" charset="0"/>
              </a:rPr>
              <a:t>لا </a:t>
            </a:r>
            <a:r>
              <a:rPr lang="ar-SA" sz="2400" b="1" dirty="0">
                <a:solidFill>
                  <a:srgbClr val="FF3399"/>
                </a:solidFill>
                <a:latin typeface="Times New Roman" pitchFamily="18" charset="0"/>
                <a:cs typeface="Times New Roman" pitchFamily="18" charset="0"/>
              </a:rPr>
              <a:t>يجوز </a:t>
            </a:r>
            <a:r>
              <a:rPr lang="ar-SA" sz="2400" dirty="0">
                <a:latin typeface="Times New Roman" pitchFamily="18" charset="0"/>
                <a:cs typeface="Times New Roman" pitchFamily="18" charset="0"/>
              </a:rPr>
              <a:t>لأنه لا يصح فيه دليل وهو عبادة </a:t>
            </a:r>
            <a:r>
              <a:rPr lang="ar-SA" sz="2400" dirty="0" smtClean="0">
                <a:latin typeface="Times New Roman" pitchFamily="18" charset="0"/>
                <a:cs typeface="Times New Roman" pitchFamily="18" charset="0"/>
              </a:rPr>
              <a:t>والعبادات </a:t>
            </a:r>
            <a:r>
              <a:rPr lang="ar-SA" sz="2400" dirty="0">
                <a:latin typeface="Times New Roman" pitchFamily="18" charset="0"/>
                <a:cs typeface="Times New Roman" pitchFamily="18" charset="0"/>
              </a:rPr>
              <a:t>لا تثبت إلا بدليل صحيح صريح أما الحديث الذي فيه : ( إدا سألتم الله فا سألوه بجاهي فإن جاهي عند الله عظيم ) فهو </a:t>
            </a:r>
            <a:r>
              <a:rPr lang="ar-SA" sz="2400" dirty="0">
                <a:solidFill>
                  <a:srgbClr val="FF0000"/>
                </a:solidFill>
                <a:latin typeface="Times New Roman" pitchFamily="18" charset="0"/>
                <a:cs typeface="Times New Roman" pitchFamily="18" charset="0"/>
              </a:rPr>
              <a:t>حديث</a:t>
            </a:r>
            <a:r>
              <a:rPr lang="ar-SA" sz="2400" dirty="0">
                <a:latin typeface="Times New Roman" pitchFamily="18" charset="0"/>
                <a:cs typeface="Times New Roman" pitchFamily="18" charset="0"/>
              </a:rPr>
              <a:t> </a:t>
            </a:r>
            <a:r>
              <a:rPr lang="ar-SA" sz="2400" dirty="0" smtClean="0">
                <a:solidFill>
                  <a:srgbClr val="FF0000"/>
                </a:solidFill>
                <a:latin typeface="Times New Roman" pitchFamily="18" charset="0"/>
                <a:cs typeface="Times New Roman" pitchFamily="18" charset="0"/>
              </a:rPr>
              <a:t>مكذوب</a:t>
            </a:r>
            <a:endParaRPr lang="en-US" sz="2400" dirty="0">
              <a:solidFill>
                <a:srgbClr val="FF0000"/>
              </a:solidFill>
              <a:latin typeface="Times New Roman" pitchFamily="18" charset="0"/>
              <a:cs typeface="Times New Roman" pitchFamily="18" charset="0"/>
            </a:endParaRPr>
          </a:p>
        </p:txBody>
      </p:sp>
      <p:sp>
        <p:nvSpPr>
          <p:cNvPr id="5135" name="Rectangle 15"/>
          <p:cNvSpPr>
            <a:spLocks noChangeArrowheads="1"/>
          </p:cNvSpPr>
          <p:nvPr/>
        </p:nvSpPr>
        <p:spPr bwMode="auto">
          <a:xfrm>
            <a:off x="2195513" y="404664"/>
            <a:ext cx="6732587" cy="1944216"/>
          </a:xfrm>
          <a:prstGeom prst="rect">
            <a:avLst/>
          </a:prstGeom>
          <a:noFill/>
          <a:ln w="9525">
            <a:noFill/>
            <a:miter lim="800000"/>
            <a:headEnd/>
            <a:tailEnd/>
          </a:ln>
          <a:effectLst/>
        </p:spPr>
        <p:txBody>
          <a:bodyPr anchor="ctr"/>
          <a:lstStyle/>
          <a:p>
            <a:r>
              <a:rPr lang="ar-SA" sz="2400" b="1" dirty="0" smtClean="0">
                <a:solidFill>
                  <a:srgbClr val="D35FCD"/>
                </a:solidFill>
                <a:latin typeface="Times New Roman" pitchFamily="18" charset="0"/>
                <a:cs typeface="Times New Roman" pitchFamily="18" charset="0"/>
              </a:rPr>
              <a:t>القسم الثاني : </a:t>
            </a:r>
            <a:r>
              <a:rPr lang="ar-SA" sz="2400" b="1" u="sng" dirty="0" smtClean="0">
                <a:solidFill>
                  <a:srgbClr val="FF0000"/>
                </a:solidFill>
                <a:latin typeface="Times New Roman" pitchFamily="18" charset="0"/>
                <a:cs typeface="Times New Roman" pitchFamily="18" charset="0"/>
              </a:rPr>
              <a:t>توسل ممنوع :</a:t>
            </a:r>
            <a:r>
              <a:rPr lang="ar-SA" sz="2400" b="1" dirty="0" smtClean="0">
                <a:solidFill>
                  <a:srgbClr val="FF0000"/>
                </a:solidFill>
                <a:latin typeface="Times New Roman" pitchFamily="18" charset="0"/>
                <a:cs typeface="Times New Roman" pitchFamily="18" charset="0"/>
              </a:rPr>
              <a:t> </a:t>
            </a:r>
            <a:r>
              <a:rPr lang="ar-SA" sz="2400" b="1" dirty="0" smtClean="0">
                <a:latin typeface="Times New Roman" pitchFamily="18" charset="0"/>
                <a:cs typeface="Times New Roman" pitchFamily="18" charset="0"/>
              </a:rPr>
              <a:t>وهو التقرب إلى الله بما لم يشرعه الله ولا رسوله صلى الله عليه وسلم .</a:t>
            </a:r>
            <a:r>
              <a:rPr lang="ar-SA" sz="2400" b="1" dirty="0">
                <a:latin typeface="Times New Roman" pitchFamily="18" charset="0"/>
                <a:cs typeface="Times New Roman" pitchFamily="18" charset="0"/>
              </a:rPr>
              <a:t> </a:t>
            </a:r>
            <a:r>
              <a:rPr lang="ar-SA" sz="2400" b="1" dirty="0" smtClean="0">
                <a:latin typeface="Times New Roman" pitchFamily="18" charset="0"/>
                <a:cs typeface="Times New Roman" pitchFamily="18" charset="0"/>
              </a:rPr>
              <a:t>          مثل : </a:t>
            </a:r>
          </a:p>
          <a:p>
            <a:endParaRPr lang="ar-SA" sz="2400" b="1" dirty="0">
              <a:solidFill>
                <a:srgbClr val="A50021"/>
              </a:solidFill>
            </a:endParaRPr>
          </a:p>
          <a:p>
            <a:r>
              <a:rPr lang="ar-SA" sz="2400" b="1" dirty="0">
                <a:solidFill>
                  <a:srgbClr val="92D050"/>
                </a:solidFill>
                <a:latin typeface="Times New Roman" pitchFamily="18" charset="0"/>
                <a:cs typeface="Times New Roman" pitchFamily="18" charset="0"/>
              </a:rPr>
              <a:t>1</a:t>
            </a:r>
            <a:r>
              <a:rPr lang="ar-SA" sz="2400" b="1" dirty="0" smtClean="0">
                <a:solidFill>
                  <a:srgbClr val="92D050"/>
                </a:solidFill>
                <a:latin typeface="Times New Roman" pitchFamily="18" charset="0"/>
                <a:cs typeface="Times New Roman" pitchFamily="18" charset="0"/>
              </a:rPr>
              <a:t>- </a:t>
            </a:r>
            <a:r>
              <a:rPr lang="ar-SA" sz="2400" b="1" dirty="0">
                <a:solidFill>
                  <a:srgbClr val="92D050"/>
                </a:solidFill>
                <a:latin typeface="Times New Roman" pitchFamily="18" charset="0"/>
                <a:cs typeface="Times New Roman" pitchFamily="18" charset="0"/>
              </a:rPr>
              <a:t>التوسل بجاه النبي صلى الله عليه وسلم  أو بجاه غيره  :   </a:t>
            </a:r>
            <a:endParaRPr lang="en-US" sz="2400" b="1" dirty="0">
              <a:solidFill>
                <a:srgbClr val="92D050"/>
              </a:solidFill>
              <a:latin typeface="Times New Roman" pitchFamily="18" charset="0"/>
              <a:cs typeface="Times New Roman" pitchFamily="18" charset="0"/>
            </a:endParaRPr>
          </a:p>
        </p:txBody>
      </p:sp>
      <p:sp>
        <p:nvSpPr>
          <p:cNvPr id="5136" name="Rectangle 16"/>
          <p:cNvSpPr>
            <a:spLocks noChangeArrowheads="1"/>
          </p:cNvSpPr>
          <p:nvPr/>
        </p:nvSpPr>
        <p:spPr bwMode="auto">
          <a:xfrm>
            <a:off x="3059832" y="3501008"/>
            <a:ext cx="5868144" cy="503237"/>
          </a:xfrm>
          <a:prstGeom prst="rect">
            <a:avLst/>
          </a:prstGeom>
          <a:noFill/>
          <a:ln w="9525">
            <a:noFill/>
            <a:miter lim="800000"/>
            <a:headEnd/>
            <a:tailEnd/>
          </a:ln>
          <a:effectLst/>
        </p:spPr>
        <p:txBody>
          <a:bodyPr anchor="ctr"/>
          <a:lstStyle/>
          <a:p>
            <a:r>
              <a:rPr lang="ar-SA" sz="2400" b="1" dirty="0" smtClean="0">
                <a:solidFill>
                  <a:srgbClr val="92D050"/>
                </a:solidFill>
                <a:latin typeface="Times New Roman" pitchFamily="18" charset="0"/>
                <a:cs typeface="Times New Roman" pitchFamily="18" charset="0"/>
              </a:rPr>
              <a:t>2- </a:t>
            </a:r>
            <a:r>
              <a:rPr lang="ar-SA" sz="2400" b="1" dirty="0">
                <a:solidFill>
                  <a:srgbClr val="92D050"/>
                </a:solidFill>
                <a:latin typeface="Times New Roman" pitchFamily="18" charset="0"/>
                <a:cs typeface="Times New Roman" pitchFamily="18" charset="0"/>
              </a:rPr>
              <a:t>التوسل </a:t>
            </a:r>
            <a:r>
              <a:rPr lang="ar-SA" sz="2400" b="1" dirty="0" smtClean="0">
                <a:solidFill>
                  <a:srgbClr val="92D050"/>
                </a:solidFill>
                <a:latin typeface="Times New Roman" pitchFamily="18" charset="0"/>
                <a:cs typeface="Times New Roman" pitchFamily="18" charset="0"/>
              </a:rPr>
              <a:t>إلى الله بذوات </a:t>
            </a:r>
            <a:r>
              <a:rPr lang="ar-SA" sz="2400" b="1" dirty="0">
                <a:solidFill>
                  <a:srgbClr val="92D050"/>
                </a:solidFill>
                <a:latin typeface="Times New Roman" pitchFamily="18" charset="0"/>
                <a:cs typeface="Times New Roman" pitchFamily="18" charset="0"/>
              </a:rPr>
              <a:t>المخلوقات   :   </a:t>
            </a:r>
            <a:endParaRPr lang="en-US" sz="2400" b="1" dirty="0">
              <a:solidFill>
                <a:srgbClr val="92D050"/>
              </a:solidFill>
              <a:latin typeface="Times New Roman" pitchFamily="18" charset="0"/>
              <a:cs typeface="Times New Roman" pitchFamily="18" charset="0"/>
            </a:endParaRPr>
          </a:p>
        </p:txBody>
      </p:sp>
      <p:sp>
        <p:nvSpPr>
          <p:cNvPr id="5137" name="Text Box 17"/>
          <p:cNvSpPr txBox="1">
            <a:spLocks noChangeArrowheads="1"/>
          </p:cNvSpPr>
          <p:nvPr/>
        </p:nvSpPr>
        <p:spPr bwMode="auto">
          <a:xfrm>
            <a:off x="-1588" y="4076700"/>
            <a:ext cx="9145588" cy="830997"/>
          </a:xfrm>
          <a:prstGeom prst="rect">
            <a:avLst/>
          </a:prstGeom>
          <a:noFill/>
          <a:ln w="9525">
            <a:noFill/>
            <a:miter lim="800000"/>
            <a:headEnd/>
            <a:tailEnd/>
          </a:ln>
          <a:effectLst/>
        </p:spPr>
        <p:txBody>
          <a:bodyPr>
            <a:spAutoFit/>
          </a:bodyPr>
          <a:lstStyle/>
          <a:p>
            <a:r>
              <a:rPr lang="ar-SA" sz="2400" dirty="0">
                <a:latin typeface="Times New Roman" pitchFamily="18" charset="0"/>
                <a:cs typeface="Times New Roman" pitchFamily="18" charset="0"/>
              </a:rPr>
              <a:t>حكمه : </a:t>
            </a:r>
            <a:r>
              <a:rPr lang="ar-SA" sz="2400" b="1" dirty="0">
                <a:solidFill>
                  <a:srgbClr val="FF3399"/>
                </a:solidFill>
                <a:latin typeface="Times New Roman" pitchFamily="18" charset="0"/>
                <a:cs typeface="Times New Roman" pitchFamily="18" charset="0"/>
              </a:rPr>
              <a:t>لا يجوز </a:t>
            </a:r>
            <a:r>
              <a:rPr lang="ar-SA" sz="2400" dirty="0">
                <a:latin typeface="Times New Roman" pitchFamily="18" charset="0"/>
                <a:cs typeface="Times New Roman" pitchFamily="18" charset="0"/>
              </a:rPr>
              <a:t>لعدم ورود ما يدل على ذلك ، والتوسل عبادة والعبادة </a:t>
            </a:r>
            <a:r>
              <a:rPr lang="ar-SA" sz="2400" dirty="0" smtClean="0">
                <a:latin typeface="Times New Roman" pitchFamily="18" charset="0"/>
                <a:cs typeface="Times New Roman" pitchFamily="18" charset="0"/>
              </a:rPr>
              <a:t>متوقفة على الدليل الشرعي .</a:t>
            </a:r>
            <a:endParaRPr lang="en-US" sz="2400" dirty="0">
              <a:latin typeface="Times New Roman" pitchFamily="18" charset="0"/>
              <a:cs typeface="Times New Roman" pitchFamily="18" charset="0"/>
            </a:endParaRPr>
          </a:p>
        </p:txBody>
      </p:sp>
      <p:sp>
        <p:nvSpPr>
          <p:cNvPr id="7" name="Rectangle 5"/>
          <p:cNvSpPr>
            <a:spLocks noChangeArrowheads="1"/>
          </p:cNvSpPr>
          <p:nvPr/>
        </p:nvSpPr>
        <p:spPr bwMode="auto">
          <a:xfrm>
            <a:off x="0" y="5013176"/>
            <a:ext cx="9144000" cy="1296144"/>
          </a:xfrm>
          <a:prstGeom prst="rect">
            <a:avLst/>
          </a:prstGeom>
          <a:noFill/>
          <a:ln w="9525">
            <a:noFill/>
            <a:miter lim="800000"/>
            <a:headEnd/>
            <a:tailEnd/>
          </a:ln>
          <a:effectLst/>
        </p:spPr>
        <p:txBody>
          <a:bodyPr anchor="ctr"/>
          <a:lstStyle/>
          <a:p>
            <a:r>
              <a:rPr lang="ar-SA" sz="2400" b="1" dirty="0" smtClean="0">
                <a:solidFill>
                  <a:srgbClr val="92D050"/>
                </a:solidFill>
                <a:latin typeface="Times New Roman" pitchFamily="18" charset="0"/>
                <a:cs typeface="Times New Roman" pitchFamily="18" charset="0"/>
              </a:rPr>
              <a:t>   3- التوسل </a:t>
            </a:r>
            <a:r>
              <a:rPr lang="ar-SA" sz="2400" b="1" dirty="0">
                <a:solidFill>
                  <a:srgbClr val="92D050"/>
                </a:solidFill>
                <a:latin typeface="Times New Roman" pitchFamily="18" charset="0"/>
                <a:cs typeface="Times New Roman" pitchFamily="18" charset="0"/>
              </a:rPr>
              <a:t>بحق المخلوق    </a:t>
            </a:r>
            <a:r>
              <a:rPr lang="ar-SA" sz="2400" b="1" dirty="0" smtClean="0">
                <a:solidFill>
                  <a:srgbClr val="92D050"/>
                </a:solidFill>
                <a:latin typeface="Times New Roman" pitchFamily="18" charset="0"/>
                <a:cs typeface="Times New Roman" pitchFamily="18" charset="0"/>
              </a:rPr>
              <a:t>:</a:t>
            </a:r>
          </a:p>
          <a:p>
            <a:r>
              <a:rPr lang="ar-SA" sz="2400" dirty="0" smtClean="0">
                <a:solidFill>
                  <a:schemeClr val="accent3">
                    <a:lumMod val="60000"/>
                    <a:lumOff val="40000"/>
                  </a:schemeClr>
                </a:solidFill>
                <a:latin typeface="Times New Roman" pitchFamily="18" charset="0"/>
                <a:cs typeface="Times New Roman" pitchFamily="18" charset="0"/>
              </a:rPr>
              <a:t>هو أن يدعو الله بحق مخلوق كأن يقول اللهم إني أسألك بحق فلان أو بحق الكعبة أن تغفر لي</a:t>
            </a:r>
          </a:p>
          <a:p>
            <a:r>
              <a:rPr lang="ar-SA" sz="2400" dirty="0" smtClean="0">
                <a:latin typeface="Times New Roman" pitchFamily="18" charset="0"/>
                <a:cs typeface="Times New Roman" pitchFamily="18" charset="0"/>
              </a:rPr>
              <a:t>حكمه : </a:t>
            </a:r>
            <a:r>
              <a:rPr lang="ar-SA" sz="2400" b="1" dirty="0" smtClean="0">
                <a:solidFill>
                  <a:srgbClr val="FF3399"/>
                </a:solidFill>
                <a:latin typeface="Times New Roman" pitchFamily="18" charset="0"/>
                <a:cs typeface="Times New Roman" pitchFamily="18" charset="0"/>
              </a:rPr>
              <a:t>لايجوز</a:t>
            </a:r>
            <a:r>
              <a:rPr lang="ar-SA" sz="2400" dirty="0" smtClean="0">
                <a:latin typeface="Times New Roman" pitchFamily="18" charset="0"/>
                <a:cs typeface="Times New Roman" pitchFamily="18" charset="0"/>
              </a:rPr>
              <a:t> لأن الله لايجب عليه حق أحد . </a:t>
            </a:r>
            <a:endParaRPr lang="en-US" sz="2400" dirty="0">
              <a:latin typeface="Times New Roman" pitchFamily="18" charset="0"/>
              <a:cs typeface="Times New Roman" pitchFamily="18" charset="0"/>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5135">
                                            <p:txEl>
                                              <p:pRg st="2" end="2"/>
                                            </p:txEl>
                                          </p:spTgt>
                                        </p:tgtEl>
                                        <p:attrNameLst>
                                          <p:attrName>style.visibility</p:attrName>
                                        </p:attrNameLst>
                                      </p:cBhvr>
                                      <p:to>
                                        <p:strVal val="visible"/>
                                      </p:to>
                                    </p:set>
                                    <p:anim calcmode="lin" valueType="num">
                                      <p:cBhvr>
                                        <p:cTn id="7" dur="1000" fill="hold"/>
                                        <p:tgtEl>
                                          <p:spTgt spid="5135">
                                            <p:txEl>
                                              <p:pRg st="2" end="2"/>
                                            </p:txEl>
                                          </p:spTgt>
                                        </p:tgtEl>
                                        <p:attrNameLst>
                                          <p:attrName>ppt_w</p:attrName>
                                        </p:attrNameLst>
                                      </p:cBhvr>
                                      <p:tavLst>
                                        <p:tav tm="0">
                                          <p:val>
                                            <p:strVal val="#ppt_w+.3"/>
                                          </p:val>
                                        </p:tav>
                                        <p:tav tm="100000">
                                          <p:val>
                                            <p:strVal val="#ppt_w"/>
                                          </p:val>
                                        </p:tav>
                                      </p:tavLst>
                                    </p:anim>
                                    <p:anim calcmode="lin" valueType="num">
                                      <p:cBhvr>
                                        <p:cTn id="8" dur="1000" fill="hold"/>
                                        <p:tgtEl>
                                          <p:spTgt spid="5135">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5135">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5135">
                                            <p:txEl>
                                              <p:pRg st="0" end="0"/>
                                            </p:txEl>
                                          </p:spTgt>
                                        </p:tgtEl>
                                        <p:attrNameLst>
                                          <p:attrName>style.visibility</p:attrName>
                                        </p:attrNameLst>
                                      </p:cBhvr>
                                      <p:to>
                                        <p:strVal val="visible"/>
                                      </p:to>
                                    </p:set>
                                    <p:anim calcmode="lin" valueType="num">
                                      <p:cBhvr>
                                        <p:cTn id="14" dur="1000" fill="hold"/>
                                        <p:tgtEl>
                                          <p:spTgt spid="5135">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5135">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513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5123">
                                            <p:txEl>
                                              <p:pRg st="0" end="0"/>
                                            </p:txEl>
                                          </p:spTgt>
                                        </p:tgtEl>
                                        <p:attrNameLst>
                                          <p:attrName>style.visibility</p:attrName>
                                        </p:attrNameLst>
                                      </p:cBhvr>
                                      <p:to>
                                        <p:strVal val="visible"/>
                                      </p:to>
                                    </p:set>
                                    <p:anim calcmode="discrete" valueType="clr">
                                      <p:cBhvr override="childStyle">
                                        <p:cTn id="21" dur="80"/>
                                        <p:tgtEl>
                                          <p:spTgt spid="512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5123">
                                            <p:txEl>
                                              <p:pRg st="0" end="0"/>
                                            </p:txEl>
                                          </p:spTgt>
                                        </p:tgtEl>
                                        <p:attrNameLst>
                                          <p:attrName>fillcolor</p:attrName>
                                        </p:attrNameLst>
                                      </p:cBhvr>
                                      <p:tavLst>
                                        <p:tav tm="0">
                                          <p:val>
                                            <p:clrVal>
                                              <a:schemeClr val="accent2"/>
                                            </p:clrVal>
                                          </p:val>
                                        </p:tav>
                                        <p:tav tm="50000">
                                          <p:val>
                                            <p:clrVal>
                                              <a:schemeClr val="hlink"/>
                                            </p:clrVal>
                                          </p:val>
                                        </p:tav>
                                      </p:tavLst>
                                    </p:anim>
                                    <p:set>
                                      <p:cBhvr>
                                        <p:cTn id="23" dur="80"/>
                                        <p:tgtEl>
                                          <p:spTgt spid="5123">
                                            <p:txEl>
                                              <p:pRg st="0" end="0"/>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5136"/>
                                        </p:tgtEl>
                                        <p:attrNameLst>
                                          <p:attrName>style.visibility</p:attrName>
                                        </p:attrNameLst>
                                      </p:cBhvr>
                                      <p:to>
                                        <p:strVal val="visible"/>
                                      </p:to>
                                    </p:set>
                                    <p:anim calcmode="lin" valueType="num">
                                      <p:cBhvr>
                                        <p:cTn id="28" dur="1000" fill="hold"/>
                                        <p:tgtEl>
                                          <p:spTgt spid="5136"/>
                                        </p:tgtEl>
                                        <p:attrNameLst>
                                          <p:attrName>ppt_w</p:attrName>
                                        </p:attrNameLst>
                                      </p:cBhvr>
                                      <p:tavLst>
                                        <p:tav tm="0">
                                          <p:val>
                                            <p:strVal val="#ppt_w+.3"/>
                                          </p:val>
                                        </p:tav>
                                        <p:tav tm="100000">
                                          <p:val>
                                            <p:strVal val="#ppt_w"/>
                                          </p:val>
                                        </p:tav>
                                      </p:tavLst>
                                    </p:anim>
                                    <p:anim calcmode="lin" valueType="num">
                                      <p:cBhvr>
                                        <p:cTn id="29" dur="1000" fill="hold"/>
                                        <p:tgtEl>
                                          <p:spTgt spid="5136"/>
                                        </p:tgtEl>
                                        <p:attrNameLst>
                                          <p:attrName>ppt_h</p:attrName>
                                        </p:attrNameLst>
                                      </p:cBhvr>
                                      <p:tavLst>
                                        <p:tav tm="0">
                                          <p:val>
                                            <p:strVal val="#ppt_h"/>
                                          </p:val>
                                        </p:tav>
                                        <p:tav tm="100000">
                                          <p:val>
                                            <p:strVal val="#ppt_h"/>
                                          </p:val>
                                        </p:tav>
                                      </p:tavLst>
                                    </p:anim>
                                    <p:animEffect transition="in" filter="fade">
                                      <p:cBhvr>
                                        <p:cTn id="30" dur="1000"/>
                                        <p:tgtEl>
                                          <p:spTgt spid="5136"/>
                                        </p:tgtEl>
                                      </p:cBhvr>
                                    </p:animEffect>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5137"/>
                                        </p:tgtEl>
                                        <p:attrNameLst>
                                          <p:attrName>style.visibility</p:attrName>
                                        </p:attrNameLst>
                                      </p:cBhvr>
                                      <p:to>
                                        <p:strVal val="visible"/>
                                      </p:to>
                                    </p:set>
                                    <p:anim calcmode="discrete" valueType="clr">
                                      <p:cBhvr override="childStyle">
                                        <p:cTn id="35" dur="80"/>
                                        <p:tgtEl>
                                          <p:spTgt spid="5137"/>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5137"/>
                                        </p:tgtEl>
                                        <p:attrNameLst>
                                          <p:attrName>fillcolor</p:attrName>
                                        </p:attrNameLst>
                                      </p:cBhvr>
                                      <p:tavLst>
                                        <p:tav tm="0">
                                          <p:val>
                                            <p:clrVal>
                                              <a:schemeClr val="accent2"/>
                                            </p:clrVal>
                                          </p:val>
                                        </p:tav>
                                        <p:tav tm="50000">
                                          <p:val>
                                            <p:clrVal>
                                              <a:schemeClr val="hlink"/>
                                            </p:clrVal>
                                          </p:val>
                                        </p:tav>
                                      </p:tavLst>
                                    </p:anim>
                                    <p:set>
                                      <p:cBhvr>
                                        <p:cTn id="37" dur="80"/>
                                        <p:tgtEl>
                                          <p:spTgt spid="5137"/>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35"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2000"/>
                                        <p:tgtEl>
                                          <p:spTgt spid="7"/>
                                        </p:tgtEl>
                                      </p:cBhvr>
                                    </p:animEffect>
                                    <p:anim calcmode="lin" valueType="num">
                                      <p:cBhvr>
                                        <p:cTn id="43" dur="2000" fill="hold"/>
                                        <p:tgtEl>
                                          <p:spTgt spid="7"/>
                                        </p:tgtEl>
                                        <p:attrNameLst>
                                          <p:attrName>style.rotation</p:attrName>
                                        </p:attrNameLst>
                                      </p:cBhvr>
                                      <p:tavLst>
                                        <p:tav tm="0">
                                          <p:val>
                                            <p:fltVal val="720"/>
                                          </p:val>
                                        </p:tav>
                                        <p:tav tm="100000">
                                          <p:val>
                                            <p:fltVal val="0"/>
                                          </p:val>
                                        </p:tav>
                                      </p:tavLst>
                                    </p:anim>
                                    <p:anim calcmode="lin" valueType="num">
                                      <p:cBhvr>
                                        <p:cTn id="44" dur="2000" fill="hold"/>
                                        <p:tgtEl>
                                          <p:spTgt spid="7"/>
                                        </p:tgtEl>
                                        <p:attrNameLst>
                                          <p:attrName>ppt_h</p:attrName>
                                        </p:attrNameLst>
                                      </p:cBhvr>
                                      <p:tavLst>
                                        <p:tav tm="0">
                                          <p:val>
                                            <p:fltVal val="0"/>
                                          </p:val>
                                        </p:tav>
                                        <p:tav tm="100000">
                                          <p:val>
                                            <p:strVal val="#ppt_h"/>
                                          </p:val>
                                        </p:tav>
                                      </p:tavLst>
                                    </p:anim>
                                    <p:anim calcmode="lin" valueType="num">
                                      <p:cBhvr>
                                        <p:cTn id="45" dur="2000" fill="hold"/>
                                        <p:tgtEl>
                                          <p:spTgt spid="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6" grpId="0"/>
      <p:bldP spid="5137"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251520" y="188640"/>
            <a:ext cx="8604076" cy="2348632"/>
          </a:xfrm>
          <a:prstGeom prst="rect">
            <a:avLst/>
          </a:prstGeom>
          <a:noFill/>
          <a:ln w="9525">
            <a:noFill/>
            <a:miter lim="800000"/>
            <a:headEnd/>
            <a:tailEnd/>
          </a:ln>
          <a:effectLst/>
        </p:spPr>
        <p:txBody>
          <a:bodyPr/>
          <a:lstStyle/>
          <a:p>
            <a:pPr>
              <a:lnSpc>
                <a:spcPct val="90000"/>
              </a:lnSpc>
              <a:spcBef>
                <a:spcPct val="20000"/>
              </a:spcBef>
              <a:buClr>
                <a:schemeClr val="accent1"/>
              </a:buClr>
              <a:buFont typeface="Wingdings" pitchFamily="2" charset="2"/>
              <a:buNone/>
            </a:pPr>
            <a:r>
              <a:rPr lang="ar-SA" sz="2400" b="1" dirty="0" smtClean="0">
                <a:solidFill>
                  <a:srgbClr val="92D050"/>
                </a:solidFill>
                <a:latin typeface="Times New Roman" pitchFamily="18" charset="0"/>
                <a:cs typeface="Times New Roman" pitchFamily="18" charset="0"/>
              </a:rPr>
              <a:t>  4- الاستعانة بالمخلوق والاستغاثة به :</a:t>
            </a:r>
          </a:p>
          <a:p>
            <a:pPr>
              <a:lnSpc>
                <a:spcPct val="90000"/>
              </a:lnSpc>
              <a:spcBef>
                <a:spcPct val="20000"/>
              </a:spcBef>
              <a:buClr>
                <a:schemeClr val="accent1"/>
              </a:buClr>
              <a:buFont typeface="Wingdings" pitchFamily="2" charset="2"/>
              <a:buNone/>
            </a:pPr>
            <a:endParaRPr lang="ar-SA" sz="2400" b="1" i="1" dirty="0">
              <a:solidFill>
                <a:schemeClr val="accent3">
                  <a:lumMod val="60000"/>
                  <a:lumOff val="40000"/>
                </a:schemeClr>
              </a:solidFill>
              <a:latin typeface="Times New Roman" pitchFamily="18" charset="0"/>
              <a:cs typeface="Times New Roman" pitchFamily="18" charset="0"/>
            </a:endParaRPr>
          </a:p>
          <a:p>
            <a:pPr>
              <a:lnSpc>
                <a:spcPct val="90000"/>
              </a:lnSpc>
              <a:spcBef>
                <a:spcPct val="20000"/>
              </a:spcBef>
              <a:buClr>
                <a:schemeClr val="accent1"/>
              </a:buClr>
              <a:buFont typeface="Wingdings" pitchFamily="2" charset="2"/>
              <a:buNone/>
            </a:pPr>
            <a:endParaRPr lang="ar-SA" sz="2400" b="1" i="1" dirty="0">
              <a:solidFill>
                <a:schemeClr val="accent3">
                  <a:lumMod val="60000"/>
                  <a:lumOff val="40000"/>
                </a:schemeClr>
              </a:solidFill>
              <a:latin typeface="Times New Roman" pitchFamily="18" charset="0"/>
              <a:cs typeface="Times New Roman" pitchFamily="18" charset="0"/>
            </a:endParaRPr>
          </a:p>
          <a:p>
            <a:pPr>
              <a:lnSpc>
                <a:spcPct val="90000"/>
              </a:lnSpc>
              <a:spcBef>
                <a:spcPct val="20000"/>
              </a:spcBef>
              <a:buClr>
                <a:schemeClr val="accent1"/>
              </a:buClr>
              <a:buFont typeface="Wingdings" pitchFamily="2" charset="2"/>
              <a:buNone/>
            </a:pPr>
            <a:endParaRPr lang="ar-SA" sz="2400" b="1" i="1" dirty="0" smtClean="0">
              <a:solidFill>
                <a:schemeClr val="accent3">
                  <a:lumMod val="60000"/>
                  <a:lumOff val="40000"/>
                </a:schemeClr>
              </a:solidFill>
              <a:latin typeface="Times New Roman" pitchFamily="18" charset="0"/>
              <a:cs typeface="Times New Roman" pitchFamily="18" charset="0"/>
            </a:endParaRPr>
          </a:p>
          <a:p>
            <a:pPr>
              <a:lnSpc>
                <a:spcPct val="90000"/>
              </a:lnSpc>
              <a:spcBef>
                <a:spcPct val="20000"/>
              </a:spcBef>
              <a:buClr>
                <a:schemeClr val="accent1"/>
              </a:buClr>
              <a:buFont typeface="Wingdings" pitchFamily="2" charset="2"/>
              <a:buNone/>
            </a:pPr>
            <a:endParaRPr lang="ar-SA" sz="2400" b="1" i="1" dirty="0">
              <a:solidFill>
                <a:schemeClr val="accent3">
                  <a:lumMod val="60000"/>
                  <a:lumOff val="40000"/>
                </a:schemeClr>
              </a:solidFill>
              <a:latin typeface="Times New Roman" pitchFamily="18" charset="0"/>
              <a:cs typeface="Times New Roman" pitchFamily="18" charset="0"/>
            </a:endParaRPr>
          </a:p>
          <a:p>
            <a:pPr algn="ctr">
              <a:lnSpc>
                <a:spcPct val="90000"/>
              </a:lnSpc>
              <a:spcBef>
                <a:spcPct val="20000"/>
              </a:spcBef>
              <a:buClr>
                <a:schemeClr val="accent1"/>
              </a:buClr>
              <a:buFont typeface="Wingdings" pitchFamily="2" charset="2"/>
              <a:buNone/>
            </a:pPr>
            <a:r>
              <a:rPr lang="ar-SA" sz="2400" b="1" i="1" dirty="0" smtClean="0">
                <a:solidFill>
                  <a:schemeClr val="accent3">
                    <a:lumMod val="60000"/>
                    <a:lumOff val="40000"/>
                  </a:schemeClr>
                </a:solidFill>
                <a:latin typeface="Times New Roman" pitchFamily="18" charset="0"/>
                <a:cs typeface="Times New Roman" pitchFamily="18" charset="0"/>
              </a:rPr>
              <a:t>-------------------------------------------------------------------------------</a:t>
            </a:r>
          </a:p>
          <a:p>
            <a:pPr algn="ctr">
              <a:lnSpc>
                <a:spcPct val="90000"/>
              </a:lnSpc>
              <a:spcBef>
                <a:spcPct val="20000"/>
              </a:spcBef>
              <a:buClr>
                <a:schemeClr val="accent1"/>
              </a:buClr>
              <a:buFont typeface="Wingdings" pitchFamily="2" charset="2"/>
              <a:buNone/>
            </a:pPr>
            <a:endParaRPr lang="ar-SA" sz="2400" b="1" i="1" dirty="0" smtClean="0">
              <a:solidFill>
                <a:schemeClr val="accent3">
                  <a:lumMod val="60000"/>
                  <a:lumOff val="40000"/>
                </a:schemeClr>
              </a:solidFill>
              <a:latin typeface="Times New Roman" pitchFamily="18" charset="0"/>
              <a:cs typeface="Times New Roman" pitchFamily="18" charset="0"/>
            </a:endParaRPr>
          </a:p>
          <a:p>
            <a:pPr>
              <a:lnSpc>
                <a:spcPct val="90000"/>
              </a:lnSpc>
              <a:spcBef>
                <a:spcPct val="20000"/>
              </a:spcBef>
              <a:buClr>
                <a:schemeClr val="accent1"/>
              </a:buClr>
              <a:buFont typeface="Wingdings" pitchFamily="2" charset="2"/>
              <a:buNone/>
            </a:pPr>
            <a:r>
              <a:rPr lang="ar-SA" sz="2400" b="1" dirty="0" smtClean="0">
                <a:solidFill>
                  <a:srgbClr val="FFC000"/>
                </a:solidFill>
                <a:latin typeface="Times New Roman" pitchFamily="18" charset="0"/>
                <a:cs typeface="Times New Roman" pitchFamily="18" charset="0"/>
              </a:rPr>
              <a:t>(</a:t>
            </a:r>
            <a:r>
              <a:rPr lang="ar-SA" sz="2400" b="1" dirty="0">
                <a:solidFill>
                  <a:srgbClr val="FFC000"/>
                </a:solidFill>
                <a:latin typeface="Times New Roman" pitchFamily="18" charset="0"/>
                <a:cs typeface="Times New Roman" pitchFamily="18" charset="0"/>
              </a:rPr>
              <a:t>ب ) حكم الاستعانة والاستغاثة بالمخلوق : </a:t>
            </a:r>
            <a:endParaRPr lang="ar-SA" sz="2400" b="1" dirty="0" smtClean="0">
              <a:solidFill>
                <a:srgbClr val="FFC000"/>
              </a:solidFill>
              <a:latin typeface="Times New Roman" pitchFamily="18" charset="0"/>
              <a:cs typeface="Times New Roman" pitchFamily="18" charset="0"/>
            </a:endParaRPr>
          </a:p>
          <a:p>
            <a:pPr>
              <a:lnSpc>
                <a:spcPct val="90000"/>
              </a:lnSpc>
              <a:spcBef>
                <a:spcPct val="20000"/>
              </a:spcBef>
              <a:buClr>
                <a:schemeClr val="accent1"/>
              </a:buClr>
              <a:buFont typeface="Wingdings" pitchFamily="2" charset="2"/>
              <a:buNone/>
            </a:pPr>
            <a:endParaRPr lang="ar-SA" sz="2400" b="1" i="1" dirty="0">
              <a:solidFill>
                <a:schemeClr val="accent3">
                  <a:lumMod val="60000"/>
                  <a:lumOff val="40000"/>
                </a:schemeClr>
              </a:solidFill>
              <a:latin typeface="Times New Roman" pitchFamily="18" charset="0"/>
              <a:cs typeface="Times New Roman" pitchFamily="18" charset="0"/>
            </a:endParaRPr>
          </a:p>
          <a:p>
            <a:pPr>
              <a:lnSpc>
                <a:spcPct val="90000"/>
              </a:lnSpc>
              <a:spcBef>
                <a:spcPct val="20000"/>
              </a:spcBef>
              <a:buClr>
                <a:schemeClr val="accent1"/>
              </a:buClr>
              <a:buFont typeface="Wingdings" pitchFamily="2" charset="2"/>
              <a:buNone/>
            </a:pPr>
            <a:endParaRPr lang="en-US" sz="2400" dirty="0">
              <a:solidFill>
                <a:schemeClr val="accent3">
                  <a:lumMod val="60000"/>
                  <a:lumOff val="40000"/>
                </a:schemeClr>
              </a:solidFill>
              <a:latin typeface="Times New Roman" pitchFamily="18" charset="0"/>
              <a:cs typeface="Times New Roman" pitchFamily="18" charset="0"/>
            </a:endParaRPr>
          </a:p>
        </p:txBody>
      </p:sp>
      <p:sp>
        <p:nvSpPr>
          <p:cNvPr id="7174" name="Rectangle 6"/>
          <p:cNvSpPr>
            <a:spLocks noChangeArrowheads="1"/>
          </p:cNvSpPr>
          <p:nvPr/>
        </p:nvSpPr>
        <p:spPr bwMode="auto">
          <a:xfrm>
            <a:off x="7146762" y="764704"/>
            <a:ext cx="1707519" cy="461665"/>
          </a:xfrm>
          <a:prstGeom prst="rect">
            <a:avLst/>
          </a:prstGeom>
          <a:noFill/>
          <a:ln w="9525">
            <a:noFill/>
            <a:miter lim="800000"/>
            <a:headEnd/>
            <a:tailEnd/>
          </a:ln>
          <a:effectLst/>
        </p:spPr>
        <p:txBody>
          <a:bodyPr wrap="none">
            <a:spAutoFit/>
          </a:bodyPr>
          <a:lstStyle/>
          <a:p>
            <a:r>
              <a:rPr lang="ar-SA" sz="2400" b="1" dirty="0">
                <a:solidFill>
                  <a:srgbClr val="FF3399"/>
                </a:solidFill>
                <a:latin typeface="Times New Roman" pitchFamily="18" charset="0"/>
                <a:cs typeface="Times New Roman" pitchFamily="18" charset="0"/>
              </a:rPr>
              <a:t>الاستعانة      :</a:t>
            </a:r>
            <a:r>
              <a:rPr lang="ar-SA" sz="2400" dirty="0">
                <a:solidFill>
                  <a:srgbClr val="FF3399"/>
                </a:solidFill>
                <a:latin typeface="Times New Roman" pitchFamily="18" charset="0"/>
                <a:cs typeface="Times New Roman" pitchFamily="18" charset="0"/>
              </a:rPr>
              <a:t> </a:t>
            </a:r>
            <a:endParaRPr lang="en-US" sz="2400" dirty="0">
              <a:solidFill>
                <a:srgbClr val="FF3399"/>
              </a:solidFill>
              <a:latin typeface="Times New Roman" pitchFamily="18" charset="0"/>
              <a:cs typeface="Times New Roman" pitchFamily="18" charset="0"/>
            </a:endParaRPr>
          </a:p>
        </p:txBody>
      </p:sp>
      <p:sp>
        <p:nvSpPr>
          <p:cNvPr id="7175" name="Rectangle 7"/>
          <p:cNvSpPr>
            <a:spLocks noChangeArrowheads="1"/>
          </p:cNvSpPr>
          <p:nvPr/>
        </p:nvSpPr>
        <p:spPr bwMode="auto">
          <a:xfrm>
            <a:off x="7096235" y="1556792"/>
            <a:ext cx="1784463" cy="461665"/>
          </a:xfrm>
          <a:prstGeom prst="rect">
            <a:avLst/>
          </a:prstGeom>
          <a:noFill/>
          <a:ln w="9525">
            <a:noFill/>
            <a:miter lim="800000"/>
            <a:headEnd/>
            <a:tailEnd/>
          </a:ln>
          <a:effectLst/>
        </p:spPr>
        <p:txBody>
          <a:bodyPr wrap="none">
            <a:spAutoFit/>
          </a:bodyPr>
          <a:lstStyle/>
          <a:p>
            <a:r>
              <a:rPr lang="ar-SA" sz="2400" b="1" dirty="0">
                <a:solidFill>
                  <a:srgbClr val="FF3399"/>
                </a:solidFill>
                <a:latin typeface="Times New Roman" pitchFamily="18" charset="0"/>
                <a:cs typeface="Times New Roman" pitchFamily="18" charset="0"/>
              </a:rPr>
              <a:t>الاستغاثة       :</a:t>
            </a:r>
            <a:r>
              <a:rPr lang="ar-SA" sz="2400" dirty="0">
                <a:solidFill>
                  <a:srgbClr val="FF3399"/>
                </a:solidFill>
                <a:latin typeface="Times New Roman" pitchFamily="18" charset="0"/>
                <a:cs typeface="Times New Roman" pitchFamily="18" charset="0"/>
              </a:rPr>
              <a:t> </a:t>
            </a:r>
            <a:endParaRPr lang="en-US" sz="2400" dirty="0">
              <a:solidFill>
                <a:srgbClr val="FF3399"/>
              </a:solidFill>
              <a:latin typeface="Times New Roman" pitchFamily="18" charset="0"/>
              <a:cs typeface="Times New Roman" pitchFamily="18" charset="0"/>
            </a:endParaRPr>
          </a:p>
        </p:txBody>
      </p:sp>
      <p:sp>
        <p:nvSpPr>
          <p:cNvPr id="7176" name="Rectangle 8"/>
          <p:cNvSpPr>
            <a:spLocks noGrp="1" noChangeArrowheads="1"/>
          </p:cNvSpPr>
          <p:nvPr>
            <p:ph type="body" idx="1"/>
          </p:nvPr>
        </p:nvSpPr>
        <p:spPr>
          <a:xfrm>
            <a:off x="2987824" y="836712"/>
            <a:ext cx="3897312" cy="433388"/>
          </a:xfrm>
          <a:noFill/>
          <a:ln/>
        </p:spPr>
        <p:txBody>
          <a:bodyPr>
            <a:normAutofit/>
          </a:bodyPr>
          <a:lstStyle/>
          <a:p>
            <a:pPr>
              <a:lnSpc>
                <a:spcPct val="80000"/>
              </a:lnSpc>
            </a:pPr>
            <a:r>
              <a:rPr lang="ar-SA" sz="2400" dirty="0">
                <a:solidFill>
                  <a:schemeClr val="tx2"/>
                </a:solidFill>
                <a:latin typeface="Times New Roman" pitchFamily="18" charset="0"/>
                <a:cs typeface="Times New Roman" pitchFamily="18" charset="0"/>
              </a:rPr>
              <a:t>طلب العون والمؤازرة في الأمر</a:t>
            </a:r>
            <a:endParaRPr lang="en-US" sz="2400" dirty="0">
              <a:solidFill>
                <a:schemeClr val="tx2"/>
              </a:solidFill>
              <a:latin typeface="Times New Roman" pitchFamily="18" charset="0"/>
              <a:cs typeface="Times New Roman" pitchFamily="18" charset="0"/>
            </a:endParaRPr>
          </a:p>
        </p:txBody>
      </p:sp>
      <p:sp>
        <p:nvSpPr>
          <p:cNvPr id="7177" name="Rectangle 9"/>
          <p:cNvSpPr>
            <a:spLocks noChangeArrowheads="1"/>
          </p:cNvSpPr>
          <p:nvPr/>
        </p:nvSpPr>
        <p:spPr bwMode="auto">
          <a:xfrm>
            <a:off x="3059832" y="1556792"/>
            <a:ext cx="3756025" cy="506412"/>
          </a:xfrm>
          <a:prstGeom prst="rect">
            <a:avLst/>
          </a:prstGeom>
          <a:noFill/>
          <a:ln w="9525">
            <a:noFill/>
            <a:miter lim="800000"/>
            <a:headEnd/>
            <a:tailEnd/>
          </a:ln>
          <a:effectLst/>
        </p:spPr>
        <p:txBody>
          <a:bodyPr/>
          <a:lstStyle/>
          <a:p>
            <a:pPr marL="342900" indent="-342900">
              <a:lnSpc>
                <a:spcPct val="80000"/>
              </a:lnSpc>
              <a:spcBef>
                <a:spcPct val="20000"/>
              </a:spcBef>
              <a:buClr>
                <a:schemeClr val="accent1"/>
              </a:buClr>
              <a:buFont typeface="Wingdings" pitchFamily="2" charset="2"/>
              <a:buChar char="l"/>
            </a:pPr>
            <a:r>
              <a:rPr lang="ar-SA" sz="2400" dirty="0">
                <a:solidFill>
                  <a:schemeClr val="tx2"/>
                </a:solidFill>
                <a:latin typeface="Times New Roman" pitchFamily="18" charset="0"/>
                <a:cs typeface="Times New Roman" pitchFamily="18" charset="0"/>
              </a:rPr>
              <a:t>طلب الغوث وهو إزالة الشدة . </a:t>
            </a:r>
            <a:endParaRPr lang="en-US" sz="2400" dirty="0">
              <a:solidFill>
                <a:schemeClr val="tx2"/>
              </a:solidFill>
              <a:latin typeface="Times New Roman" pitchFamily="18" charset="0"/>
              <a:cs typeface="Times New Roman" pitchFamily="18" charset="0"/>
            </a:endParaRPr>
          </a:p>
        </p:txBody>
      </p:sp>
      <p:sp>
        <p:nvSpPr>
          <p:cNvPr id="7180" name="Text Box 12"/>
          <p:cNvSpPr txBox="1">
            <a:spLocks noChangeArrowheads="1"/>
          </p:cNvSpPr>
          <p:nvPr/>
        </p:nvSpPr>
        <p:spPr bwMode="auto">
          <a:xfrm>
            <a:off x="0" y="3501008"/>
            <a:ext cx="8893175" cy="2492990"/>
          </a:xfrm>
          <a:prstGeom prst="rect">
            <a:avLst/>
          </a:prstGeom>
          <a:noFill/>
          <a:ln w="9525">
            <a:noFill/>
            <a:miter lim="800000"/>
            <a:headEnd/>
            <a:tailEnd/>
          </a:ln>
          <a:effectLst/>
        </p:spPr>
        <p:txBody>
          <a:bodyPr>
            <a:spAutoFit/>
          </a:bodyPr>
          <a:lstStyle/>
          <a:p>
            <a:pPr>
              <a:spcBef>
                <a:spcPct val="50000"/>
              </a:spcBef>
            </a:pPr>
            <a:r>
              <a:rPr lang="ar-SA" sz="2400" b="1" dirty="0">
                <a:solidFill>
                  <a:srgbClr val="D35FCD"/>
                </a:solidFill>
                <a:latin typeface="Times New Roman" pitchFamily="18" charset="0"/>
                <a:cs typeface="Times New Roman" pitchFamily="18" charset="0"/>
              </a:rPr>
              <a:t>فالاستغاثة والاستعانة بالمخلوق على </a:t>
            </a:r>
            <a:r>
              <a:rPr lang="ar-SA" sz="2400" b="1" dirty="0" smtClean="0">
                <a:solidFill>
                  <a:srgbClr val="D35FCD"/>
                </a:solidFill>
                <a:latin typeface="Times New Roman" pitchFamily="18" charset="0"/>
                <a:cs typeface="Times New Roman" pitchFamily="18" charset="0"/>
              </a:rPr>
              <a:t>نوعين :        </a:t>
            </a:r>
          </a:p>
          <a:p>
            <a:pPr algn="ctr">
              <a:spcBef>
                <a:spcPct val="50000"/>
              </a:spcBef>
            </a:pPr>
            <a:r>
              <a:rPr lang="ar-SA" sz="2400" b="1" dirty="0" smtClean="0">
                <a:solidFill>
                  <a:srgbClr val="D35FCD"/>
                </a:solidFill>
                <a:latin typeface="Times New Roman" pitchFamily="18" charset="0"/>
                <a:cs typeface="Times New Roman" pitchFamily="18" charset="0"/>
              </a:rPr>
              <a:t>النوع الأول </a:t>
            </a:r>
            <a:r>
              <a:rPr lang="ar-SA" sz="2400" b="1" dirty="0">
                <a:solidFill>
                  <a:srgbClr val="D35FCD"/>
                </a:solidFill>
                <a:latin typeface="Times New Roman" pitchFamily="18" charset="0"/>
                <a:cs typeface="Times New Roman" pitchFamily="18" charset="0"/>
              </a:rPr>
              <a:t>: </a:t>
            </a:r>
            <a:r>
              <a:rPr lang="ar-SA" sz="2400" dirty="0">
                <a:latin typeface="Times New Roman" pitchFamily="18" charset="0"/>
                <a:cs typeface="Times New Roman" pitchFamily="18" charset="0"/>
              </a:rPr>
              <a:t>الاستعانة والاستغاثة بالمخلوق </a:t>
            </a:r>
            <a:r>
              <a:rPr lang="ar-SA" sz="2400" b="1" dirty="0">
                <a:solidFill>
                  <a:srgbClr val="FF3399"/>
                </a:solidFill>
                <a:latin typeface="Times New Roman" pitchFamily="18" charset="0"/>
                <a:cs typeface="Times New Roman" pitchFamily="18" charset="0"/>
              </a:rPr>
              <a:t>فيما يقدر عليه </a:t>
            </a:r>
            <a:r>
              <a:rPr lang="ar-SA" sz="2400" dirty="0">
                <a:latin typeface="Times New Roman" pitchFamily="18" charset="0"/>
                <a:cs typeface="Times New Roman" pitchFamily="18" charset="0"/>
              </a:rPr>
              <a:t>وهذا </a:t>
            </a:r>
            <a:r>
              <a:rPr lang="ar-SA" sz="2400" b="1" dirty="0">
                <a:solidFill>
                  <a:srgbClr val="FF3399"/>
                </a:solidFill>
                <a:latin typeface="Times New Roman" pitchFamily="18" charset="0"/>
                <a:cs typeface="Times New Roman" pitchFamily="18" charset="0"/>
              </a:rPr>
              <a:t>جائز</a:t>
            </a:r>
            <a:r>
              <a:rPr lang="ar-SA" sz="2400" dirty="0">
                <a:latin typeface="Times New Roman" pitchFamily="18" charset="0"/>
                <a:cs typeface="Times New Roman" pitchFamily="18" charset="0"/>
              </a:rPr>
              <a:t> </a:t>
            </a:r>
            <a:r>
              <a:rPr lang="ar-SA" sz="2400" dirty="0" smtClean="0">
                <a:latin typeface="Times New Roman" pitchFamily="18" charset="0"/>
                <a:cs typeface="Times New Roman" pitchFamily="18" charset="0"/>
              </a:rPr>
              <a:t>, قال </a:t>
            </a:r>
            <a:r>
              <a:rPr lang="ar-SA" sz="2400" dirty="0">
                <a:latin typeface="Times New Roman" pitchFamily="18" charset="0"/>
                <a:cs typeface="Times New Roman" pitchFamily="18" charset="0"/>
              </a:rPr>
              <a:t>تعالى : </a:t>
            </a:r>
            <a:r>
              <a:rPr lang="ar-SA" sz="2400" dirty="0">
                <a:solidFill>
                  <a:srgbClr val="00B050"/>
                </a:solidFill>
                <a:latin typeface="Times New Roman" pitchFamily="18" charset="0"/>
                <a:cs typeface="Times New Roman" pitchFamily="18" charset="0"/>
              </a:rPr>
              <a:t>(وتعاونوا على البر والتقوى )</a:t>
            </a:r>
          </a:p>
          <a:p>
            <a:pPr>
              <a:spcBef>
                <a:spcPct val="50000"/>
              </a:spcBef>
            </a:pPr>
            <a:r>
              <a:rPr lang="ar-SA" sz="2400" dirty="0">
                <a:latin typeface="Times New Roman" pitchFamily="18" charset="0"/>
                <a:cs typeface="Times New Roman" pitchFamily="18" charset="0"/>
              </a:rPr>
              <a:t>وقال تعالى في قصة موسى علية السلام : </a:t>
            </a:r>
            <a:r>
              <a:rPr lang="ar-SA" sz="2400" dirty="0">
                <a:solidFill>
                  <a:srgbClr val="00B050"/>
                </a:solidFill>
                <a:latin typeface="Times New Roman" pitchFamily="18" charset="0"/>
                <a:cs typeface="Times New Roman" pitchFamily="18" charset="0"/>
              </a:rPr>
              <a:t>( فاستغاثه الذي من شيعته على الذي من عدوه )</a:t>
            </a:r>
          </a:p>
          <a:p>
            <a:pPr algn="ctr">
              <a:spcBef>
                <a:spcPct val="50000"/>
              </a:spcBef>
            </a:pPr>
            <a:r>
              <a:rPr lang="ar-SA" sz="2400" dirty="0">
                <a:latin typeface="Times New Roman" pitchFamily="18" charset="0"/>
                <a:cs typeface="Times New Roman" pitchFamily="18" charset="0"/>
              </a:rPr>
              <a:t>وكما يستغيث الرجل بأصحابه في الحرب وغيرها مما يقدر عليه المخلوق .</a:t>
            </a:r>
            <a:endParaRPr lang="en-US" sz="2400" dirty="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7172"/>
                                        </p:tgtEl>
                                        <p:attrNameLst>
                                          <p:attrName>style.visibility</p:attrName>
                                        </p:attrNameLst>
                                      </p:cBhvr>
                                      <p:to>
                                        <p:strVal val="visible"/>
                                      </p:to>
                                    </p:set>
                                    <p:anim calcmode="lin" valueType="num">
                                      <p:cBhvr>
                                        <p:cTn id="7" dur="500" fill="hold"/>
                                        <p:tgtEl>
                                          <p:spTgt spid="717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7172"/>
                                        </p:tgtEl>
                                        <p:attrNameLst>
                                          <p:attrName>ppt_y</p:attrName>
                                        </p:attrNameLst>
                                      </p:cBhvr>
                                      <p:tavLst>
                                        <p:tav tm="0">
                                          <p:val>
                                            <p:strVal val="#ppt_y"/>
                                          </p:val>
                                        </p:tav>
                                        <p:tav tm="100000">
                                          <p:val>
                                            <p:strVal val="#ppt_y"/>
                                          </p:val>
                                        </p:tav>
                                      </p:tavLst>
                                    </p:anim>
                                    <p:anim calcmode="lin" valueType="num">
                                      <p:cBhvr>
                                        <p:cTn id="9" dur="500" fill="hold"/>
                                        <p:tgtEl>
                                          <p:spTgt spid="717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717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7172"/>
                                        </p:tgtEl>
                                      </p:cBhvr>
                                    </p:animEffect>
                                  </p:childTnLst>
                                </p:cTn>
                              </p:par>
                            </p:childTnLst>
                          </p:cTn>
                        </p:par>
                      </p:childTnLst>
                    </p:cTn>
                  </p:par>
                  <p:par>
                    <p:cTn id="12" fill="hold">
                      <p:stCondLst>
                        <p:cond delay="indefinite"/>
                      </p:stCondLst>
                      <p:childTnLst>
                        <p:par>
                          <p:cTn id="13" fill="hold">
                            <p:stCondLst>
                              <p:cond delay="0"/>
                            </p:stCondLst>
                            <p:childTnLst>
                              <p:par>
                                <p:cTn id="14" presetID="47" presetClass="entr" presetSubtype="0" fill="hold" nodeType="clickEffect">
                                  <p:stCondLst>
                                    <p:cond delay="0"/>
                                  </p:stCondLst>
                                  <p:childTnLst>
                                    <p:set>
                                      <p:cBhvr>
                                        <p:cTn id="15" dur="1" fill="hold">
                                          <p:stCondLst>
                                            <p:cond delay="0"/>
                                          </p:stCondLst>
                                        </p:cTn>
                                        <p:tgtEl>
                                          <p:spTgt spid="7174">
                                            <p:txEl>
                                              <p:pRg st="0" end="0"/>
                                            </p:txEl>
                                          </p:spTgt>
                                        </p:tgtEl>
                                        <p:attrNameLst>
                                          <p:attrName>style.visibility</p:attrName>
                                        </p:attrNameLst>
                                      </p:cBhvr>
                                      <p:to>
                                        <p:strVal val="visible"/>
                                      </p:to>
                                    </p:set>
                                    <p:animEffect transition="in" filter="fade">
                                      <p:cBhvr>
                                        <p:cTn id="16" dur="1000"/>
                                        <p:tgtEl>
                                          <p:spTgt spid="7174">
                                            <p:txEl>
                                              <p:pRg st="0" end="0"/>
                                            </p:txEl>
                                          </p:spTgt>
                                        </p:tgtEl>
                                      </p:cBhvr>
                                    </p:animEffect>
                                    <p:anim calcmode="lin" valueType="num">
                                      <p:cBhvr>
                                        <p:cTn id="17" dur="1000" fill="hold"/>
                                        <p:tgtEl>
                                          <p:spTgt spid="7174">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717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7" presetClass="entr" presetSubtype="0" fill="hold" nodeType="clickEffect">
                                  <p:stCondLst>
                                    <p:cond delay="0"/>
                                  </p:stCondLst>
                                  <p:iterate type="lt">
                                    <p:tmPct val="50000"/>
                                  </p:iterate>
                                  <p:childTnLst>
                                    <p:set>
                                      <p:cBhvr>
                                        <p:cTn id="22" dur="1" fill="hold">
                                          <p:stCondLst>
                                            <p:cond delay="0"/>
                                          </p:stCondLst>
                                        </p:cTn>
                                        <p:tgtEl>
                                          <p:spTgt spid="7176">
                                            <p:txEl>
                                              <p:pRg st="0" end="0"/>
                                            </p:txEl>
                                          </p:spTgt>
                                        </p:tgtEl>
                                        <p:attrNameLst>
                                          <p:attrName>style.visibility</p:attrName>
                                        </p:attrNameLst>
                                      </p:cBhvr>
                                      <p:to>
                                        <p:strVal val="visible"/>
                                      </p:to>
                                    </p:set>
                                    <p:anim calcmode="discrete" valueType="clr">
                                      <p:cBhvr override="childStyle">
                                        <p:cTn id="23" dur="80"/>
                                        <p:tgtEl>
                                          <p:spTgt spid="717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7176">
                                            <p:txEl>
                                              <p:pRg st="0" end="0"/>
                                            </p:txEl>
                                          </p:spTgt>
                                        </p:tgtEl>
                                        <p:attrNameLst>
                                          <p:attrName>fillcolor</p:attrName>
                                        </p:attrNameLst>
                                      </p:cBhvr>
                                      <p:tavLst>
                                        <p:tav tm="0">
                                          <p:val>
                                            <p:clrVal>
                                              <a:schemeClr val="accent2"/>
                                            </p:clrVal>
                                          </p:val>
                                        </p:tav>
                                        <p:tav tm="50000">
                                          <p:val>
                                            <p:clrVal>
                                              <a:schemeClr val="hlink"/>
                                            </p:clrVal>
                                          </p:val>
                                        </p:tav>
                                      </p:tavLst>
                                    </p:anim>
                                    <p:set>
                                      <p:cBhvr>
                                        <p:cTn id="25" dur="80"/>
                                        <p:tgtEl>
                                          <p:spTgt spid="7176">
                                            <p:txEl>
                                              <p:pRg st="0" end="0"/>
                                            </p:txEl>
                                          </p:spTgt>
                                        </p:tgtEl>
                                        <p:attrNameLst>
                                          <p:attrName>fill.type</p:attrName>
                                        </p:attrNameLst>
                                      </p:cBhvr>
                                      <p:to>
                                        <p:strVal val="solid"/>
                                      </p:to>
                                    </p:set>
                                  </p:childTnLst>
                                </p:cTn>
                              </p:par>
                            </p:childTnLst>
                          </p:cTn>
                        </p:par>
                      </p:childTnLst>
                    </p:cTn>
                  </p:par>
                  <p:par>
                    <p:cTn id="26" fill="hold">
                      <p:stCondLst>
                        <p:cond delay="indefinite"/>
                      </p:stCondLst>
                      <p:childTnLst>
                        <p:par>
                          <p:cTn id="27" fill="hold">
                            <p:stCondLst>
                              <p:cond delay="0"/>
                            </p:stCondLst>
                            <p:childTnLst>
                              <p:par>
                                <p:cTn id="28" presetID="47" presetClass="entr" presetSubtype="0" fill="hold" grpId="0" nodeType="clickEffect">
                                  <p:stCondLst>
                                    <p:cond delay="0"/>
                                  </p:stCondLst>
                                  <p:childTnLst>
                                    <p:set>
                                      <p:cBhvr>
                                        <p:cTn id="29" dur="1" fill="hold">
                                          <p:stCondLst>
                                            <p:cond delay="0"/>
                                          </p:stCondLst>
                                        </p:cTn>
                                        <p:tgtEl>
                                          <p:spTgt spid="7175"/>
                                        </p:tgtEl>
                                        <p:attrNameLst>
                                          <p:attrName>style.visibility</p:attrName>
                                        </p:attrNameLst>
                                      </p:cBhvr>
                                      <p:to>
                                        <p:strVal val="visible"/>
                                      </p:to>
                                    </p:set>
                                    <p:animEffect transition="in" filter="fade">
                                      <p:cBhvr>
                                        <p:cTn id="30" dur="1000"/>
                                        <p:tgtEl>
                                          <p:spTgt spid="7175"/>
                                        </p:tgtEl>
                                      </p:cBhvr>
                                    </p:animEffect>
                                    <p:anim calcmode="lin" valueType="num">
                                      <p:cBhvr>
                                        <p:cTn id="31" dur="1000" fill="hold"/>
                                        <p:tgtEl>
                                          <p:spTgt spid="7175"/>
                                        </p:tgtEl>
                                        <p:attrNameLst>
                                          <p:attrName>ppt_x</p:attrName>
                                        </p:attrNameLst>
                                      </p:cBhvr>
                                      <p:tavLst>
                                        <p:tav tm="0">
                                          <p:val>
                                            <p:strVal val="#ppt_x"/>
                                          </p:val>
                                        </p:tav>
                                        <p:tav tm="100000">
                                          <p:val>
                                            <p:strVal val="#ppt_x"/>
                                          </p:val>
                                        </p:tav>
                                      </p:tavLst>
                                    </p:anim>
                                    <p:anim calcmode="lin" valueType="num">
                                      <p:cBhvr>
                                        <p:cTn id="32" dur="1000" fill="hold"/>
                                        <p:tgtEl>
                                          <p:spTgt spid="7175"/>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7" presetClass="entr" presetSubtype="0" fill="hold" grpId="0" nodeType="clickEffect">
                                  <p:stCondLst>
                                    <p:cond delay="0"/>
                                  </p:stCondLst>
                                  <p:iterate type="lt">
                                    <p:tmPct val="50000"/>
                                  </p:iterate>
                                  <p:childTnLst>
                                    <p:set>
                                      <p:cBhvr>
                                        <p:cTn id="36" dur="1" fill="hold">
                                          <p:stCondLst>
                                            <p:cond delay="0"/>
                                          </p:stCondLst>
                                        </p:cTn>
                                        <p:tgtEl>
                                          <p:spTgt spid="7177"/>
                                        </p:tgtEl>
                                        <p:attrNameLst>
                                          <p:attrName>style.visibility</p:attrName>
                                        </p:attrNameLst>
                                      </p:cBhvr>
                                      <p:to>
                                        <p:strVal val="visible"/>
                                      </p:to>
                                    </p:set>
                                    <p:anim calcmode="discrete" valueType="clr">
                                      <p:cBhvr override="childStyle">
                                        <p:cTn id="37" dur="80"/>
                                        <p:tgtEl>
                                          <p:spTgt spid="7177"/>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7177"/>
                                        </p:tgtEl>
                                        <p:attrNameLst>
                                          <p:attrName>fillcolor</p:attrName>
                                        </p:attrNameLst>
                                      </p:cBhvr>
                                      <p:tavLst>
                                        <p:tav tm="0">
                                          <p:val>
                                            <p:clrVal>
                                              <a:schemeClr val="accent2"/>
                                            </p:clrVal>
                                          </p:val>
                                        </p:tav>
                                        <p:tav tm="50000">
                                          <p:val>
                                            <p:clrVal>
                                              <a:schemeClr val="hlink"/>
                                            </p:clrVal>
                                          </p:val>
                                        </p:tav>
                                      </p:tavLst>
                                    </p:anim>
                                    <p:set>
                                      <p:cBhvr>
                                        <p:cTn id="39" dur="80"/>
                                        <p:tgtEl>
                                          <p:spTgt spid="7177"/>
                                        </p:tgtEl>
                                        <p:attrNameLst>
                                          <p:attrName>fill.type</p:attrName>
                                        </p:attrNameLst>
                                      </p:cBhvr>
                                      <p:to>
                                        <p:strVal val="solid"/>
                                      </p:to>
                                    </p:set>
                                  </p:childTnLst>
                                </p:cTn>
                              </p:par>
                            </p:childTnLst>
                          </p:cTn>
                        </p:par>
                      </p:childTnLst>
                    </p:cTn>
                  </p:par>
                  <p:par>
                    <p:cTn id="40" fill="hold">
                      <p:stCondLst>
                        <p:cond delay="indefinite"/>
                      </p:stCondLst>
                      <p:childTnLst>
                        <p:par>
                          <p:cTn id="41" fill="hold">
                            <p:stCondLst>
                              <p:cond delay="0"/>
                            </p:stCondLst>
                            <p:childTnLst>
                              <p:par>
                                <p:cTn id="42" presetID="50" presetClass="entr" presetSubtype="0" decel="100000" fill="hold" grpId="0" nodeType="clickEffect">
                                  <p:stCondLst>
                                    <p:cond delay="0"/>
                                  </p:stCondLst>
                                  <p:childTnLst>
                                    <p:set>
                                      <p:cBhvr>
                                        <p:cTn id="43" dur="1" fill="hold">
                                          <p:stCondLst>
                                            <p:cond delay="0"/>
                                          </p:stCondLst>
                                        </p:cTn>
                                        <p:tgtEl>
                                          <p:spTgt spid="7180"/>
                                        </p:tgtEl>
                                        <p:attrNameLst>
                                          <p:attrName>style.visibility</p:attrName>
                                        </p:attrNameLst>
                                      </p:cBhvr>
                                      <p:to>
                                        <p:strVal val="visible"/>
                                      </p:to>
                                    </p:set>
                                    <p:anim calcmode="lin" valueType="num">
                                      <p:cBhvr>
                                        <p:cTn id="44" dur="1000" fill="hold"/>
                                        <p:tgtEl>
                                          <p:spTgt spid="7180"/>
                                        </p:tgtEl>
                                        <p:attrNameLst>
                                          <p:attrName>ppt_w</p:attrName>
                                        </p:attrNameLst>
                                      </p:cBhvr>
                                      <p:tavLst>
                                        <p:tav tm="0">
                                          <p:val>
                                            <p:strVal val="#ppt_w+.3"/>
                                          </p:val>
                                        </p:tav>
                                        <p:tav tm="100000">
                                          <p:val>
                                            <p:strVal val="#ppt_w"/>
                                          </p:val>
                                        </p:tav>
                                      </p:tavLst>
                                    </p:anim>
                                    <p:anim calcmode="lin" valueType="num">
                                      <p:cBhvr>
                                        <p:cTn id="45" dur="1000" fill="hold"/>
                                        <p:tgtEl>
                                          <p:spTgt spid="7180"/>
                                        </p:tgtEl>
                                        <p:attrNameLst>
                                          <p:attrName>ppt_h</p:attrName>
                                        </p:attrNameLst>
                                      </p:cBhvr>
                                      <p:tavLst>
                                        <p:tav tm="0">
                                          <p:val>
                                            <p:strVal val="#ppt_h"/>
                                          </p:val>
                                        </p:tav>
                                        <p:tav tm="100000">
                                          <p:val>
                                            <p:strVal val="#ppt_h"/>
                                          </p:val>
                                        </p:tav>
                                      </p:tavLst>
                                    </p:anim>
                                    <p:animEffect transition="in" filter="fade">
                                      <p:cBhvr>
                                        <p:cTn id="46" dur="1000"/>
                                        <p:tgtEl>
                                          <p:spTgt spid="7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P spid="7175" grpId="0"/>
      <p:bldP spid="7177" grpId="0"/>
      <p:bldP spid="718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Text Box 5"/>
          <p:cNvSpPr txBox="1">
            <a:spLocks noChangeArrowheads="1"/>
          </p:cNvSpPr>
          <p:nvPr/>
        </p:nvSpPr>
        <p:spPr bwMode="auto">
          <a:xfrm>
            <a:off x="683568" y="908720"/>
            <a:ext cx="8137525" cy="1200329"/>
          </a:xfrm>
          <a:prstGeom prst="rect">
            <a:avLst/>
          </a:prstGeom>
          <a:noFill/>
          <a:ln w="9525">
            <a:noFill/>
            <a:miter lim="800000"/>
            <a:headEnd/>
            <a:tailEnd/>
          </a:ln>
          <a:effectLst/>
        </p:spPr>
        <p:txBody>
          <a:bodyPr>
            <a:spAutoFit/>
          </a:bodyPr>
          <a:lstStyle/>
          <a:p>
            <a:pPr>
              <a:spcBef>
                <a:spcPct val="50000"/>
              </a:spcBef>
            </a:pPr>
            <a:r>
              <a:rPr lang="ar-SA" sz="2400" b="1" dirty="0" smtClean="0">
                <a:solidFill>
                  <a:srgbClr val="D35FCD"/>
                </a:solidFill>
                <a:latin typeface="Times New Roman" pitchFamily="18" charset="0"/>
                <a:cs typeface="Times New Roman" pitchFamily="18" charset="0"/>
              </a:rPr>
              <a:t>النوع الثاني : </a:t>
            </a:r>
            <a:r>
              <a:rPr lang="ar-SA" sz="2400" dirty="0" smtClean="0">
                <a:latin typeface="Times New Roman" pitchFamily="18" charset="0"/>
                <a:cs typeface="Times New Roman" pitchFamily="18" charset="0"/>
              </a:rPr>
              <a:t>الاستغاثة </a:t>
            </a:r>
            <a:r>
              <a:rPr lang="ar-SA" sz="2400" dirty="0">
                <a:latin typeface="Times New Roman" pitchFamily="18" charset="0"/>
                <a:cs typeface="Times New Roman" pitchFamily="18" charset="0"/>
              </a:rPr>
              <a:t>والاستعانة </a:t>
            </a:r>
            <a:r>
              <a:rPr lang="ar-SA" sz="2400" dirty="0" smtClean="0">
                <a:latin typeface="Times New Roman" pitchFamily="18" charset="0"/>
                <a:cs typeface="Times New Roman" pitchFamily="18" charset="0"/>
              </a:rPr>
              <a:t>بالمخلوق </a:t>
            </a:r>
            <a:r>
              <a:rPr lang="ar-SA" sz="2400" b="1" dirty="0" smtClean="0">
                <a:solidFill>
                  <a:srgbClr val="FF3399"/>
                </a:solidFill>
                <a:latin typeface="Times New Roman" pitchFamily="18" charset="0"/>
                <a:cs typeface="Times New Roman" pitchFamily="18" charset="0"/>
              </a:rPr>
              <a:t>فيما </a:t>
            </a:r>
            <a:r>
              <a:rPr lang="ar-SA" sz="2400" b="1" dirty="0">
                <a:solidFill>
                  <a:srgbClr val="FF3399"/>
                </a:solidFill>
                <a:latin typeface="Times New Roman" pitchFamily="18" charset="0"/>
                <a:cs typeface="Times New Roman" pitchFamily="18" charset="0"/>
              </a:rPr>
              <a:t>لا يقدر عليه الا الله </a:t>
            </a:r>
            <a:r>
              <a:rPr lang="ar-SA" sz="2400" dirty="0" smtClean="0">
                <a:latin typeface="Times New Roman" pitchFamily="18" charset="0"/>
                <a:cs typeface="Times New Roman" pitchFamily="18" charset="0"/>
              </a:rPr>
              <a:t>كالاستغاثة </a:t>
            </a:r>
            <a:r>
              <a:rPr lang="ar-SA" sz="2400" dirty="0">
                <a:latin typeface="Times New Roman" pitchFamily="18" charset="0"/>
                <a:cs typeface="Times New Roman" pitchFamily="18" charset="0"/>
              </a:rPr>
              <a:t>والاستعانة بالأموات والاستغاثة </a:t>
            </a:r>
            <a:r>
              <a:rPr lang="ar-SA" sz="2400" dirty="0" smtClean="0">
                <a:latin typeface="Times New Roman" pitchFamily="18" charset="0"/>
                <a:cs typeface="Times New Roman" pitchFamily="18" charset="0"/>
              </a:rPr>
              <a:t>بالأحياء </a:t>
            </a:r>
            <a:r>
              <a:rPr lang="ar-SA" sz="2400" dirty="0">
                <a:latin typeface="Times New Roman" pitchFamily="18" charset="0"/>
                <a:cs typeface="Times New Roman" pitchFamily="18" charset="0"/>
              </a:rPr>
              <a:t>والاستعانة بهم فيما لا يقدر عليه </a:t>
            </a:r>
            <a:r>
              <a:rPr lang="ar-SA" sz="2400" dirty="0" smtClean="0">
                <a:latin typeface="Times New Roman" pitchFamily="18" charset="0"/>
                <a:cs typeface="Times New Roman" pitchFamily="18" charset="0"/>
              </a:rPr>
              <a:t>إلا الله من دفع الضر وتفريج الكربات .</a:t>
            </a:r>
            <a:endParaRPr lang="en-US" sz="2400" dirty="0">
              <a:latin typeface="Times New Roman" pitchFamily="18" charset="0"/>
              <a:cs typeface="Times New Roman" pitchFamily="18" charset="0"/>
            </a:endParaRPr>
          </a:p>
        </p:txBody>
      </p:sp>
      <p:sp>
        <p:nvSpPr>
          <p:cNvPr id="22534" name="Text Box 6"/>
          <p:cNvSpPr txBox="1">
            <a:spLocks noChangeArrowheads="1"/>
          </p:cNvSpPr>
          <p:nvPr/>
        </p:nvSpPr>
        <p:spPr bwMode="auto">
          <a:xfrm>
            <a:off x="467544" y="2132856"/>
            <a:ext cx="8316912" cy="2492990"/>
          </a:xfrm>
          <a:prstGeom prst="rect">
            <a:avLst/>
          </a:prstGeom>
          <a:noFill/>
          <a:ln w="9525">
            <a:noFill/>
            <a:miter lim="800000"/>
            <a:headEnd/>
            <a:tailEnd/>
          </a:ln>
          <a:effectLst/>
        </p:spPr>
        <p:txBody>
          <a:bodyPr>
            <a:spAutoFit/>
          </a:bodyPr>
          <a:lstStyle/>
          <a:p>
            <a:pPr>
              <a:spcBef>
                <a:spcPct val="50000"/>
              </a:spcBef>
            </a:pPr>
            <a:r>
              <a:rPr lang="ar-SA" sz="2400" dirty="0">
                <a:latin typeface="Times New Roman" pitchFamily="18" charset="0"/>
                <a:cs typeface="Times New Roman" pitchFamily="18" charset="0"/>
              </a:rPr>
              <a:t>فهذا النوع </a:t>
            </a:r>
            <a:r>
              <a:rPr lang="ar-SA" sz="2400" b="1" dirty="0">
                <a:solidFill>
                  <a:srgbClr val="FF3399"/>
                </a:solidFill>
                <a:latin typeface="Times New Roman" pitchFamily="18" charset="0"/>
                <a:cs typeface="Times New Roman" pitchFamily="18" charset="0"/>
              </a:rPr>
              <a:t>غير جائز </a:t>
            </a:r>
            <a:r>
              <a:rPr lang="ar-SA" sz="2400" dirty="0">
                <a:latin typeface="Times New Roman" pitchFamily="18" charset="0"/>
                <a:cs typeface="Times New Roman" pitchFamily="18" charset="0"/>
              </a:rPr>
              <a:t>وهو </a:t>
            </a:r>
            <a:r>
              <a:rPr lang="ar-SA" sz="2400" b="1" dirty="0">
                <a:solidFill>
                  <a:srgbClr val="FF3399"/>
                </a:solidFill>
                <a:latin typeface="Times New Roman" pitchFamily="18" charset="0"/>
                <a:cs typeface="Times New Roman" pitchFamily="18" charset="0"/>
              </a:rPr>
              <a:t>شرك أكبر </a:t>
            </a:r>
            <a:endParaRPr lang="ar-SA" sz="2400" dirty="0" smtClean="0">
              <a:latin typeface="Times New Roman" pitchFamily="18" charset="0"/>
              <a:cs typeface="Times New Roman" pitchFamily="18" charset="0"/>
            </a:endParaRPr>
          </a:p>
          <a:p>
            <a:pPr>
              <a:spcBef>
                <a:spcPct val="50000"/>
              </a:spcBef>
            </a:pPr>
            <a:endParaRPr lang="ar-SA" sz="2400" dirty="0">
              <a:latin typeface="Times New Roman" pitchFamily="18" charset="0"/>
              <a:cs typeface="Times New Roman" pitchFamily="18" charset="0"/>
            </a:endParaRPr>
          </a:p>
          <a:p>
            <a:pPr>
              <a:spcBef>
                <a:spcPct val="50000"/>
              </a:spcBef>
            </a:pPr>
            <a:r>
              <a:rPr lang="ar-SA" sz="2400" dirty="0" smtClean="0">
                <a:latin typeface="Times New Roman" pitchFamily="18" charset="0"/>
                <a:cs typeface="Times New Roman" pitchFamily="18" charset="0"/>
              </a:rPr>
              <a:t>وقد </a:t>
            </a:r>
            <a:r>
              <a:rPr lang="ar-SA" sz="2400" dirty="0">
                <a:latin typeface="Times New Roman" pitchFamily="18" charset="0"/>
                <a:cs typeface="Times New Roman" pitchFamily="18" charset="0"/>
              </a:rPr>
              <a:t>أمر النبي صلى الله عليه وسلم ابن عباس رضي الله عنه في وصيته له أن يتجه بالسؤال والاستعانة وطلب دفع الضر الى الله وحده فقال : صلى الله عليه وسلم : </a:t>
            </a:r>
            <a:endParaRPr lang="ar-SA" sz="2400" dirty="0" smtClean="0">
              <a:latin typeface="Times New Roman" pitchFamily="18" charset="0"/>
              <a:cs typeface="Times New Roman" pitchFamily="18" charset="0"/>
            </a:endParaRPr>
          </a:p>
          <a:p>
            <a:pPr algn="ctr">
              <a:spcBef>
                <a:spcPct val="50000"/>
              </a:spcBef>
            </a:pPr>
            <a:r>
              <a:rPr lang="ar-SA" sz="2400" b="1" dirty="0" smtClean="0">
                <a:solidFill>
                  <a:srgbClr val="00B0F0"/>
                </a:solidFill>
                <a:latin typeface="Times New Roman" pitchFamily="18" charset="0"/>
                <a:cs typeface="Times New Roman" pitchFamily="18" charset="0"/>
              </a:rPr>
              <a:t>( </a:t>
            </a:r>
            <a:r>
              <a:rPr lang="ar-SA" sz="2400" b="1" dirty="0">
                <a:solidFill>
                  <a:srgbClr val="00B0F0"/>
                </a:solidFill>
                <a:latin typeface="Times New Roman" pitchFamily="18" charset="0"/>
                <a:cs typeface="Times New Roman" pitchFamily="18" charset="0"/>
              </a:rPr>
              <a:t>اذا سألت فأسأل الله وإذا استعنت فاستعن بالله </a:t>
            </a:r>
            <a:r>
              <a:rPr lang="ar-SA" sz="2400" b="1" dirty="0" smtClean="0">
                <a:solidFill>
                  <a:srgbClr val="00B0F0"/>
                </a:solidFill>
                <a:latin typeface="Times New Roman" pitchFamily="18" charset="0"/>
                <a:cs typeface="Times New Roman" pitchFamily="18" charset="0"/>
              </a:rPr>
              <a:t>)</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2533">
                                            <p:txEl>
                                              <p:pRg st="0" end="0"/>
                                            </p:txEl>
                                          </p:spTgt>
                                        </p:tgtEl>
                                        <p:attrNameLst>
                                          <p:attrName>style.visibility</p:attrName>
                                        </p:attrNameLst>
                                      </p:cBhvr>
                                      <p:to>
                                        <p:strVal val="visible"/>
                                      </p:to>
                                    </p:set>
                                    <p:anim calcmode="discrete" valueType="clr">
                                      <p:cBhvr override="childStyle">
                                        <p:cTn id="7" dur="80"/>
                                        <p:tgtEl>
                                          <p:spTgt spid="2253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253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253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22534"/>
                                        </p:tgtEl>
                                        <p:attrNameLst>
                                          <p:attrName>style.visibility</p:attrName>
                                        </p:attrNameLst>
                                      </p:cBhvr>
                                      <p:to>
                                        <p:strVal val="visible"/>
                                      </p:to>
                                    </p:set>
                                    <p:anim calcmode="lin" valueType="num">
                                      <p:cBhvr>
                                        <p:cTn id="14" dur="500" fill="hold"/>
                                        <p:tgtEl>
                                          <p:spTgt spid="22534"/>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22534"/>
                                        </p:tgtEl>
                                        <p:attrNameLst>
                                          <p:attrName>ppt_y</p:attrName>
                                        </p:attrNameLst>
                                      </p:cBhvr>
                                      <p:tavLst>
                                        <p:tav tm="0">
                                          <p:val>
                                            <p:strVal val="#ppt_y"/>
                                          </p:val>
                                        </p:tav>
                                        <p:tav tm="100000">
                                          <p:val>
                                            <p:strVal val="#ppt_y"/>
                                          </p:val>
                                        </p:tav>
                                      </p:tavLst>
                                    </p:anim>
                                    <p:anim calcmode="lin" valueType="num">
                                      <p:cBhvr>
                                        <p:cTn id="16" dur="500" fill="hold"/>
                                        <p:tgtEl>
                                          <p:spTgt spid="22534"/>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22534"/>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225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Text Box 5"/>
          <p:cNvSpPr txBox="1">
            <a:spLocks noChangeArrowheads="1"/>
          </p:cNvSpPr>
          <p:nvPr/>
        </p:nvSpPr>
        <p:spPr bwMode="auto">
          <a:xfrm>
            <a:off x="2843809" y="115888"/>
            <a:ext cx="3312368" cy="830997"/>
          </a:xfrm>
          <a:prstGeom prst="rect">
            <a:avLst/>
          </a:prstGeom>
          <a:noFill/>
          <a:ln w="9525">
            <a:noFill/>
            <a:miter lim="800000"/>
            <a:headEnd/>
            <a:tailEnd/>
          </a:ln>
          <a:effectLst/>
        </p:spPr>
        <p:txBody>
          <a:bodyPr wrap="square">
            <a:spAutoFit/>
          </a:bodyPr>
          <a:lstStyle/>
          <a:p>
            <a:pPr algn="ctr">
              <a:spcBef>
                <a:spcPct val="50000"/>
              </a:spcBef>
            </a:pPr>
            <a:r>
              <a:rPr lang="ar-SA" sz="4800" b="1" dirty="0" smtClean="0">
                <a:solidFill>
                  <a:srgbClr val="FF0000"/>
                </a:solidFill>
                <a:latin typeface="Times New Roman" pitchFamily="18" charset="0"/>
                <a:cs typeface="DecoType Naskh Variants" pitchFamily="2" charset="-78"/>
              </a:rPr>
              <a:t>أسئلة  الواجب </a:t>
            </a:r>
            <a:r>
              <a:rPr lang="ar-SA" sz="4800" b="1" dirty="0" smtClean="0">
                <a:solidFill>
                  <a:srgbClr val="FF0000"/>
                </a:solidFill>
                <a:cs typeface="DecoType Naskh Variants" pitchFamily="2" charset="-78"/>
              </a:rPr>
              <a:t>:</a:t>
            </a:r>
            <a:endParaRPr lang="en-US" sz="4800" b="1" dirty="0">
              <a:solidFill>
                <a:srgbClr val="FF0000"/>
              </a:solidFill>
              <a:cs typeface="DecoType Naskh Variants" pitchFamily="2" charset="-78"/>
            </a:endParaRPr>
          </a:p>
        </p:txBody>
      </p:sp>
      <p:sp>
        <p:nvSpPr>
          <p:cNvPr id="25607" name="Text Box 7"/>
          <p:cNvSpPr txBox="1">
            <a:spLocks noChangeArrowheads="1"/>
          </p:cNvSpPr>
          <p:nvPr/>
        </p:nvSpPr>
        <p:spPr bwMode="auto">
          <a:xfrm>
            <a:off x="2339752" y="4653136"/>
            <a:ext cx="5904656" cy="584775"/>
          </a:xfrm>
          <a:prstGeom prst="rect">
            <a:avLst/>
          </a:prstGeom>
          <a:noFill/>
          <a:ln w="9525">
            <a:noFill/>
            <a:miter lim="800000"/>
            <a:headEnd/>
            <a:tailEnd/>
          </a:ln>
          <a:effectLst/>
        </p:spPr>
        <p:txBody>
          <a:bodyPr wrap="square">
            <a:spAutoFit/>
          </a:bodyPr>
          <a:lstStyle/>
          <a:p>
            <a:pPr>
              <a:spcBef>
                <a:spcPct val="50000"/>
              </a:spcBef>
            </a:pPr>
            <a:r>
              <a:rPr lang="ar-SA" sz="3200" b="1" dirty="0" smtClean="0">
                <a:solidFill>
                  <a:srgbClr val="92D050"/>
                </a:solidFill>
                <a:latin typeface="Times New Roman" pitchFamily="18" charset="0"/>
                <a:cs typeface="Times New Roman" pitchFamily="18" charset="0"/>
              </a:rPr>
              <a:t>س 3 : </a:t>
            </a:r>
            <a:r>
              <a:rPr lang="ar-SA" sz="3200" b="1" dirty="0">
                <a:solidFill>
                  <a:srgbClr val="92D050"/>
                </a:solidFill>
                <a:latin typeface="Times New Roman" pitchFamily="18" charset="0"/>
                <a:cs typeface="Times New Roman" pitchFamily="18" charset="0"/>
              </a:rPr>
              <a:t>ما </a:t>
            </a:r>
            <a:r>
              <a:rPr lang="ar-SA" sz="3200" b="1" dirty="0" smtClean="0">
                <a:solidFill>
                  <a:srgbClr val="92D050"/>
                </a:solidFill>
                <a:latin typeface="Times New Roman" pitchFamily="18" charset="0"/>
                <a:cs typeface="Times New Roman" pitchFamily="18" charset="0"/>
              </a:rPr>
              <a:t>المراد </a:t>
            </a:r>
            <a:r>
              <a:rPr lang="ar-SA" sz="3200" b="1" dirty="0">
                <a:solidFill>
                  <a:srgbClr val="92D050"/>
                </a:solidFill>
                <a:latin typeface="Times New Roman" pitchFamily="18" charset="0"/>
                <a:cs typeface="Times New Roman" pitchFamily="18" charset="0"/>
              </a:rPr>
              <a:t>بالاستعانة والاستغاثة ؟</a:t>
            </a:r>
            <a:endParaRPr lang="en-US" sz="3200" b="1" dirty="0">
              <a:solidFill>
                <a:srgbClr val="92D050"/>
              </a:solidFill>
              <a:latin typeface="Times New Roman" pitchFamily="18" charset="0"/>
              <a:cs typeface="Times New Roman" pitchFamily="18" charset="0"/>
            </a:endParaRPr>
          </a:p>
        </p:txBody>
      </p:sp>
      <p:sp>
        <p:nvSpPr>
          <p:cNvPr id="25608" name="Text Box 8"/>
          <p:cNvSpPr txBox="1">
            <a:spLocks noChangeArrowheads="1"/>
          </p:cNvSpPr>
          <p:nvPr/>
        </p:nvSpPr>
        <p:spPr bwMode="auto">
          <a:xfrm>
            <a:off x="755576" y="2132856"/>
            <a:ext cx="7488832" cy="2062103"/>
          </a:xfrm>
          <a:prstGeom prst="rect">
            <a:avLst/>
          </a:prstGeom>
          <a:noFill/>
          <a:ln w="9525">
            <a:noFill/>
            <a:miter lim="800000"/>
            <a:headEnd/>
            <a:tailEnd/>
          </a:ln>
          <a:effectLst/>
        </p:spPr>
        <p:txBody>
          <a:bodyPr wrap="square">
            <a:spAutoFit/>
          </a:bodyPr>
          <a:lstStyle/>
          <a:p>
            <a:pPr>
              <a:spcBef>
                <a:spcPct val="50000"/>
              </a:spcBef>
            </a:pPr>
            <a:r>
              <a:rPr lang="ar-SA" sz="3200" b="1" dirty="0" smtClean="0">
                <a:solidFill>
                  <a:srgbClr val="92D050"/>
                </a:solidFill>
                <a:latin typeface="Times New Roman" pitchFamily="18" charset="0"/>
                <a:cs typeface="Times New Roman" pitchFamily="18" charset="0"/>
              </a:rPr>
              <a:t>س 2: </a:t>
            </a:r>
            <a:r>
              <a:rPr lang="ar-SA" sz="3200" b="1" dirty="0">
                <a:solidFill>
                  <a:srgbClr val="92D050"/>
                </a:solidFill>
                <a:latin typeface="Times New Roman" pitchFamily="18" charset="0"/>
                <a:cs typeface="Times New Roman" pitchFamily="18" charset="0"/>
              </a:rPr>
              <a:t>بين الحكم </a:t>
            </a:r>
            <a:r>
              <a:rPr lang="ar-SA" sz="3200" b="1" dirty="0" smtClean="0">
                <a:solidFill>
                  <a:srgbClr val="92D050"/>
                </a:solidFill>
                <a:latin typeface="Times New Roman" pitchFamily="18" charset="0"/>
                <a:cs typeface="Times New Roman" pitchFamily="18" charset="0"/>
              </a:rPr>
              <a:t>فيما يأتي :</a:t>
            </a:r>
            <a:endParaRPr lang="ar-SA" sz="3200" b="1" dirty="0">
              <a:solidFill>
                <a:srgbClr val="92D050"/>
              </a:solidFill>
              <a:latin typeface="Times New Roman" pitchFamily="18" charset="0"/>
              <a:cs typeface="Times New Roman" pitchFamily="18" charset="0"/>
            </a:endParaRPr>
          </a:p>
          <a:p>
            <a:pPr>
              <a:spcBef>
                <a:spcPct val="50000"/>
              </a:spcBef>
            </a:pPr>
            <a:r>
              <a:rPr lang="ar-SA" sz="3200" b="1" dirty="0">
                <a:solidFill>
                  <a:srgbClr val="FF3399"/>
                </a:solidFill>
                <a:latin typeface="Times New Roman" pitchFamily="18" charset="0"/>
                <a:cs typeface="Times New Roman" pitchFamily="18" charset="0"/>
              </a:rPr>
              <a:t>( </a:t>
            </a:r>
            <a:r>
              <a:rPr lang="ar-SA" sz="3200" b="1" dirty="0" err="1">
                <a:solidFill>
                  <a:srgbClr val="FF3399"/>
                </a:solidFill>
                <a:latin typeface="Times New Roman" pitchFamily="18" charset="0"/>
                <a:cs typeface="Times New Roman" pitchFamily="18" charset="0"/>
              </a:rPr>
              <a:t>أ</a:t>
            </a:r>
            <a:r>
              <a:rPr lang="ar-SA" sz="3200" b="1" dirty="0">
                <a:solidFill>
                  <a:srgbClr val="FF3399"/>
                </a:solidFill>
                <a:latin typeface="Times New Roman" pitchFamily="18" charset="0"/>
                <a:cs typeface="Times New Roman" pitchFamily="18" charset="0"/>
              </a:rPr>
              <a:t> ) </a:t>
            </a:r>
            <a:r>
              <a:rPr lang="ar-SA" sz="3200" b="1" dirty="0" smtClean="0">
                <a:latin typeface="Times New Roman" pitchFamily="18" charset="0"/>
                <a:cs typeface="Times New Roman" pitchFamily="18" charset="0"/>
              </a:rPr>
              <a:t>الاستغاثة </a:t>
            </a:r>
            <a:r>
              <a:rPr lang="ar-SA" sz="3200" b="1" dirty="0">
                <a:latin typeface="Times New Roman" pitchFamily="18" charset="0"/>
                <a:cs typeface="Times New Roman" pitchFamily="18" charset="0"/>
              </a:rPr>
              <a:t>بالمخلوق فيما يقدر عليه </a:t>
            </a:r>
            <a:r>
              <a:rPr lang="ar-SA" sz="3200" b="1" dirty="0" smtClean="0">
                <a:latin typeface="Times New Roman" pitchFamily="18" charset="0"/>
                <a:cs typeface="Times New Roman" pitchFamily="18" charset="0"/>
              </a:rPr>
              <a:t>. </a:t>
            </a:r>
            <a:r>
              <a:rPr lang="ar-SA" sz="3200" b="1" dirty="0" smtClean="0">
                <a:solidFill>
                  <a:srgbClr val="D35FCD"/>
                </a:solidFill>
                <a:latin typeface="Times New Roman" pitchFamily="18" charset="0"/>
                <a:cs typeface="Times New Roman" pitchFamily="18" charset="0"/>
              </a:rPr>
              <a:t>جائزة</a:t>
            </a:r>
          </a:p>
          <a:p>
            <a:pPr>
              <a:spcBef>
                <a:spcPct val="50000"/>
              </a:spcBef>
            </a:pPr>
            <a:r>
              <a:rPr lang="ar-SA" sz="3200" b="1" dirty="0" smtClean="0">
                <a:solidFill>
                  <a:srgbClr val="FF3399"/>
                </a:solidFill>
                <a:latin typeface="Times New Roman" pitchFamily="18" charset="0"/>
                <a:cs typeface="Times New Roman" pitchFamily="18" charset="0"/>
              </a:rPr>
              <a:t>(ب</a:t>
            </a:r>
            <a:r>
              <a:rPr lang="ar-SA" sz="3200" b="1" dirty="0">
                <a:solidFill>
                  <a:srgbClr val="FF3399"/>
                </a:solidFill>
                <a:latin typeface="Times New Roman" pitchFamily="18" charset="0"/>
                <a:cs typeface="Times New Roman" pitchFamily="18" charset="0"/>
              </a:rPr>
              <a:t>) </a:t>
            </a:r>
            <a:r>
              <a:rPr lang="ar-SA" sz="3200" b="1" dirty="0">
                <a:latin typeface="Times New Roman" pitchFamily="18" charset="0"/>
                <a:cs typeface="Times New Roman" pitchFamily="18" charset="0"/>
              </a:rPr>
              <a:t>الاستغاثة </a:t>
            </a:r>
            <a:r>
              <a:rPr lang="ar-SA" sz="3200" b="1" dirty="0" smtClean="0">
                <a:latin typeface="Times New Roman" pitchFamily="18" charset="0"/>
                <a:cs typeface="Times New Roman" pitchFamily="18" charset="0"/>
              </a:rPr>
              <a:t>بالأموات . </a:t>
            </a:r>
            <a:r>
              <a:rPr lang="ar-SA" sz="3200" b="1" dirty="0" smtClean="0">
                <a:solidFill>
                  <a:srgbClr val="D35FCD"/>
                </a:solidFill>
                <a:latin typeface="Times New Roman" pitchFamily="18" charset="0"/>
                <a:cs typeface="Times New Roman" pitchFamily="18" charset="0"/>
              </a:rPr>
              <a:t>غير جائزة</a:t>
            </a:r>
            <a:endParaRPr lang="ar-SA" sz="3200" b="1" dirty="0">
              <a:solidFill>
                <a:srgbClr val="D35FCD"/>
              </a:solidFill>
              <a:latin typeface="Times New Roman" pitchFamily="18" charset="0"/>
              <a:cs typeface="Times New Roman" pitchFamily="18"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5607">
                                            <p:txEl>
                                              <p:pRg st="0" end="0"/>
                                            </p:txEl>
                                          </p:spTgt>
                                        </p:tgtEl>
                                        <p:attrNameLst>
                                          <p:attrName>style.visibility</p:attrName>
                                        </p:attrNameLst>
                                      </p:cBhvr>
                                      <p:to>
                                        <p:strVal val="visible"/>
                                      </p:to>
                                    </p:set>
                                    <p:animEffect transition="in" filter="fade">
                                      <p:cBhvr>
                                        <p:cTn id="7" dur="1000"/>
                                        <p:tgtEl>
                                          <p:spTgt spid="25607">
                                            <p:txEl>
                                              <p:pRg st="0" end="0"/>
                                            </p:txEl>
                                          </p:spTgt>
                                        </p:tgtEl>
                                      </p:cBhvr>
                                    </p:animEffect>
                                    <p:anim calcmode="lin" valueType="num">
                                      <p:cBhvr>
                                        <p:cTn id="8" dur="1000" fill="hold"/>
                                        <p:tgtEl>
                                          <p:spTgt spid="256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560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25608"/>
                                        </p:tgtEl>
                                        <p:attrNameLst>
                                          <p:attrName>style.visibility</p:attrName>
                                        </p:attrNameLst>
                                      </p:cBhvr>
                                      <p:to>
                                        <p:strVal val="visible"/>
                                      </p:to>
                                    </p:set>
                                    <p:anim calcmode="lin" valueType="num">
                                      <p:cBhvr>
                                        <p:cTn id="14" dur="1000" fill="hold"/>
                                        <p:tgtEl>
                                          <p:spTgt spid="25608"/>
                                        </p:tgtEl>
                                        <p:attrNameLst>
                                          <p:attrName>ppt_x</p:attrName>
                                        </p:attrNameLst>
                                      </p:cBhvr>
                                      <p:tavLst>
                                        <p:tav tm="0">
                                          <p:val>
                                            <p:strVal val="#ppt_x-.2"/>
                                          </p:val>
                                        </p:tav>
                                        <p:tav tm="100000">
                                          <p:val>
                                            <p:strVal val="#ppt_x"/>
                                          </p:val>
                                        </p:tav>
                                      </p:tavLst>
                                    </p:anim>
                                    <p:anim calcmode="lin" valueType="num">
                                      <p:cBhvr>
                                        <p:cTn id="15" dur="1000" fill="hold"/>
                                        <p:tgtEl>
                                          <p:spTgt spid="25608"/>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56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8" grpId="0"/>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87</TotalTime>
  <Words>495</Words>
  <Application>Microsoft Office PowerPoint</Application>
  <PresentationFormat>عرض على الشاشة (3:4)‏</PresentationFormat>
  <Paragraphs>50</Paragraphs>
  <Slides>6</Slides>
  <Notes>2</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تقنية</vt:lpstr>
      <vt:lpstr>الشريحة 1</vt:lpstr>
      <vt:lpstr>الشريحة 2</vt:lpstr>
      <vt:lpstr>الشريحة 3</vt:lpstr>
      <vt:lpstr>الشريحة 4</vt:lpstr>
      <vt:lpstr>الشريحة 5</vt:lpstr>
      <vt:lpstr>الشريحة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User</dc:creator>
  <cp:lastModifiedBy>User</cp:lastModifiedBy>
  <cp:revision>11</cp:revision>
  <dcterms:created xsi:type="dcterms:W3CDTF">2011-02-11T14:06:58Z</dcterms:created>
  <dcterms:modified xsi:type="dcterms:W3CDTF">2011-09-14T15:11:20Z</dcterms:modified>
</cp:coreProperties>
</file>