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30" r:id="rId3"/>
    <p:sldId id="258" r:id="rId4"/>
    <p:sldId id="389" r:id="rId5"/>
    <p:sldId id="392" r:id="rId6"/>
    <p:sldId id="327" r:id="rId7"/>
    <p:sldId id="305" r:id="rId8"/>
    <p:sldId id="398" r:id="rId9"/>
    <p:sldId id="289" r:id="rId10"/>
    <p:sldId id="324" r:id="rId11"/>
    <p:sldId id="364" r:id="rId12"/>
    <p:sldId id="399" r:id="rId13"/>
    <p:sldId id="366" r:id="rId14"/>
    <p:sldId id="368" r:id="rId15"/>
    <p:sldId id="310" r:id="rId16"/>
    <p:sldId id="370" r:id="rId17"/>
    <p:sldId id="334" r:id="rId18"/>
    <p:sldId id="336" r:id="rId19"/>
    <p:sldId id="376" r:id="rId20"/>
    <p:sldId id="378" r:id="rId21"/>
    <p:sldId id="386" r:id="rId22"/>
    <p:sldId id="380" r:id="rId23"/>
    <p:sldId id="286" r:id="rId24"/>
    <p:sldId id="304" r:id="rId25"/>
    <p:sldId id="394" r:id="rId26"/>
    <p:sldId id="382" r:id="rId27"/>
    <p:sldId id="308" r:id="rId28"/>
    <p:sldId id="288" r:id="rId29"/>
    <p:sldId id="287" r:id="rId30"/>
    <p:sldId id="261" r:id="rId31"/>
    <p:sldId id="262" r:id="rId32"/>
    <p:sldId id="384" r:id="rId33"/>
    <p:sldId id="387" r:id="rId34"/>
    <p:sldId id="391" r:id="rId35"/>
    <p:sldId id="388" r:id="rId36"/>
    <p:sldId id="393" r:id="rId37"/>
    <p:sldId id="372" r:id="rId38"/>
    <p:sldId id="266" r:id="rId39"/>
    <p:sldId id="270" r:id="rId40"/>
    <p:sldId id="347" r:id="rId41"/>
    <p:sldId id="348" r:id="rId42"/>
    <p:sldId id="349" r:id="rId43"/>
    <p:sldId id="277" r:id="rId44"/>
    <p:sldId id="280" r:id="rId45"/>
    <p:sldId id="345" r:id="rId46"/>
    <p:sldId id="282" r:id="rId47"/>
    <p:sldId id="350" r:id="rId48"/>
    <p:sldId id="351" r:id="rId49"/>
    <p:sldId id="352" r:id="rId50"/>
    <p:sldId id="353" r:id="rId51"/>
    <p:sldId id="354" r:id="rId52"/>
    <p:sldId id="355" r:id="rId53"/>
    <p:sldId id="284" r:id="rId54"/>
    <p:sldId id="315" r:id="rId55"/>
    <p:sldId id="317" r:id="rId56"/>
    <p:sldId id="313" r:id="rId57"/>
    <p:sldId id="291" r:id="rId5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D5DC96"/>
    <a:srgbClr val="00CCFF"/>
    <a:srgbClr val="FFFFCC"/>
    <a:srgbClr val="E1098A"/>
    <a:srgbClr val="F5F95D"/>
    <a:srgbClr val="F5CFEE"/>
    <a:srgbClr val="FFFF99"/>
    <a:srgbClr val="BBB8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284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69B3-8152-45B9-B24E-7BA724C3457F}" type="datetimeFigureOut">
              <a:rPr lang="ar-SA" smtClean="0"/>
              <a:pPr/>
              <a:t>20/05/1432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08EC-17D7-4B47-B75E-173AFF7ACE5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asoulallah.net/Photo/albums/sahabah/95sahaba005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o3alem.com/up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mo3alem.com/up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mo3alem.com/up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516653371583896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4290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مستطيل 2"/>
          <p:cNvSpPr/>
          <p:nvPr/>
        </p:nvSpPr>
        <p:spPr>
          <a:xfrm>
            <a:off x="0" y="3714752"/>
            <a:ext cx="9143999" cy="166199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مهارات إبداعية في تعليم العقيدة </a:t>
            </a:r>
          </a:p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 للأطفال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72396" y="428604"/>
            <a:ext cx="1571604" cy="29289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571604" y="1142984"/>
            <a:ext cx="5715039" cy="769441"/>
          </a:xfrm>
          <a:prstGeom prst="rect">
            <a:avLst/>
          </a:prstGeom>
          <a:solidFill>
            <a:srgbClr val="F5CFEE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إله إلا الله محمد رسول الله </a:t>
            </a:r>
            <a:endParaRPr lang="ar-SA" sz="4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49377" y="5500701"/>
            <a:ext cx="60452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إعداد وتدريب</a:t>
            </a:r>
            <a:r>
              <a:rPr lang="ar-SA" sz="4000" b="1" cap="none" spc="0" dirty="0" smtClean="0">
                <a:ln w="1905"/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: </a:t>
            </a:r>
            <a:r>
              <a:rPr lang="ar-SA" sz="4000" b="1" cap="none" spc="0" dirty="0" err="1" smtClean="0">
                <a:ln w="1905"/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أ</a:t>
            </a:r>
            <a:r>
              <a:rPr lang="ar-SA" sz="4000" b="1" cap="none" spc="0" dirty="0" smtClean="0">
                <a:ln w="1905"/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.هناء الصنيع</a:t>
            </a:r>
            <a:endParaRPr lang="ar-SA" sz="4000" b="1" cap="none" spc="0" dirty="0">
              <a:ln w="1905"/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643446"/>
            <a:ext cx="1857356" cy="2214554"/>
          </a:xfrm>
          <a:prstGeom prst="rect">
            <a:avLst/>
          </a:prstGeom>
        </p:spPr>
      </p:pic>
      <p:pic>
        <p:nvPicPr>
          <p:cNvPr id="3" name="صورة 2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643446"/>
            <a:ext cx="1928794" cy="2214554"/>
          </a:xfrm>
          <a:prstGeom prst="rect">
            <a:avLst/>
          </a:prstGeom>
        </p:spPr>
      </p:pic>
      <p:pic>
        <p:nvPicPr>
          <p:cNvPr id="4" name="صورة 3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643446"/>
            <a:ext cx="1928794" cy="2214554"/>
          </a:xfrm>
          <a:prstGeom prst="rect">
            <a:avLst/>
          </a:prstGeom>
        </p:spPr>
      </p:pic>
      <p:pic>
        <p:nvPicPr>
          <p:cNvPr id="5" name="صورة 4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643446"/>
            <a:ext cx="1857388" cy="2214554"/>
          </a:xfrm>
          <a:prstGeom prst="rect">
            <a:avLst/>
          </a:prstGeom>
        </p:spPr>
      </p:pic>
      <p:pic>
        <p:nvPicPr>
          <p:cNvPr id="6" name="صورة 5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1857324" cy="221455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" y="2285992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كم </a:t>
            </a:r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كأسا</a:t>
            </a:r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تملئين يوميا؟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عفوا أقصد كم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رأسا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تملئين يوميا؟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صورة 7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0"/>
            <a:ext cx="1928794" cy="2214554"/>
          </a:xfrm>
          <a:prstGeom prst="rect">
            <a:avLst/>
          </a:prstGeom>
        </p:spPr>
      </p:pic>
      <p:pic>
        <p:nvPicPr>
          <p:cNvPr id="9" name="صورة 8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1928794" cy="2214554"/>
          </a:xfrm>
          <a:prstGeom prst="rect">
            <a:avLst/>
          </a:prstGeom>
        </p:spPr>
      </p:pic>
      <p:pic>
        <p:nvPicPr>
          <p:cNvPr id="10" name="صورة 9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794" cy="2214554"/>
          </a:xfrm>
          <a:prstGeom prst="rect">
            <a:avLst/>
          </a:prstGeom>
        </p:spPr>
      </p:pic>
      <p:pic>
        <p:nvPicPr>
          <p:cNvPr id="11" name="صورة 10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0"/>
            <a:ext cx="1928794" cy="2214554"/>
          </a:xfrm>
          <a:prstGeom prst="rect">
            <a:avLst/>
          </a:prstGeom>
        </p:spPr>
      </p:pic>
      <p:pic>
        <p:nvPicPr>
          <p:cNvPr id="12" name="صورة 11" descr="1541963-98957989d14e5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0"/>
            <a:ext cx="192879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2928934"/>
            <a:ext cx="757242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6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التعليم عن طريق المسابقات</a:t>
            </a:r>
            <a:endParaRPr lang="ar-SA" sz="6000" b="1" cap="none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رة 3" descr="up_XUtVXoXr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2839629" cy="2143116"/>
          </a:xfrm>
          <a:prstGeom prst="rect">
            <a:avLst/>
          </a:prstGeom>
        </p:spPr>
      </p:pic>
      <p:pic>
        <p:nvPicPr>
          <p:cNvPr id="5" name="صورة 4" descr="up_XUtVXoXr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370" y="0"/>
            <a:ext cx="2839629" cy="2143116"/>
          </a:xfrm>
          <a:prstGeom prst="rect">
            <a:avLst/>
          </a:prstGeom>
        </p:spPr>
      </p:pic>
      <p:pic>
        <p:nvPicPr>
          <p:cNvPr id="7" name="صورة 6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2674">
            <a:off x="1180091" y="850115"/>
            <a:ext cx="1417755" cy="1285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صورة 7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2674">
            <a:off x="6252191" y="4993519"/>
            <a:ext cx="1417755" cy="1285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مثلث متساوي الساقين 8"/>
          <p:cNvSpPr/>
          <p:nvPr/>
        </p:nvSpPr>
        <p:spPr>
          <a:xfrm rot="16200000">
            <a:off x="8083296" y="5943600"/>
            <a:ext cx="1060704" cy="914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andodson.files.wordpress.com/2009/06/familytree-a3-300-dpi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621508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4714876" y="571480"/>
            <a:ext cx="4071966" cy="563231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مسابقة</a:t>
            </a:r>
          </a:p>
          <a:p>
            <a:pPr algn="ctr"/>
            <a:r>
              <a:rPr lang="ar-SA" sz="7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تلوين الشجرة حسب التعليمات</a:t>
            </a:r>
            <a:endParaRPr lang="ar-SA" sz="72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00430" y="500063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irutiyat.files.wordpress.com/2009/07/ra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-136525"/>
            <a:ext cx="9326035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onefromworld.jeeran.com/Rain.jpg"/>
          <p:cNvSpPr>
            <a:spLocks noChangeAspect="1" noChangeArrowheads="1"/>
          </p:cNvSpPr>
          <p:nvPr/>
        </p:nvSpPr>
        <p:spPr bwMode="auto">
          <a:xfrm>
            <a:off x="8923338" y="-101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http://onefromworld.jeeran.com/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42844" y="0"/>
            <a:ext cx="8786874" cy="5078313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زيد بن خالد رضي الله عنه قال :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صلى لنا رسول الله صلى الله عليه وسلم على إثر سماء كانت من الليل ، فلما انصرف،أقبل على الناس ، فقال: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(هل تدرون ماذا قال ربكم؟)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قالوا : الله ورسوله أعلم .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قال: (أصبح من عبادي مؤمن  </a:t>
            </a:r>
            <a:r>
              <a:rPr lang="ar-SA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بي</a:t>
            </a:r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وكافر، فأما من قال: 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مطرنا بفضل الله ورحمته، فذلك مؤمن </a:t>
            </a:r>
            <a:r>
              <a:rPr lang="ar-SA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بي</a:t>
            </a:r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كافر بالكوكب، وأما من قال: مطرنا بنوء كذا وكذا، فذلك كافر </a:t>
            </a:r>
            <a:r>
              <a:rPr lang="ar-SA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بي</a:t>
            </a:r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مؤمن بالكوكب ) </a:t>
            </a:r>
            <a:r>
              <a:rPr lang="ar-S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أخرجه البخاري 864</a:t>
            </a:r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5" y="500042"/>
            <a:ext cx="82868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تعويد الطفل على سجود الشكر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1623649946_52b5fbfc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35000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3" y="1785926"/>
            <a:ext cx="6143669" cy="3139321"/>
          </a:xfrm>
          <a:prstGeom prst="rect">
            <a:avLst/>
          </a:prstGeom>
          <a:gradFill flip="none" rotWithShape="1">
            <a:gsLst>
              <a:gs pos="1000">
                <a:srgbClr val="F5F9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التعليم عن طريق</a:t>
            </a:r>
          </a:p>
          <a:p>
            <a:pPr algn="ctr"/>
            <a:endParaRPr lang="ar-SA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 التفكر والتأمل )</a:t>
            </a:r>
            <a:endParaRPr lang="ar-SA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ثلث متساوي الساقين 2"/>
          <p:cNvSpPr/>
          <p:nvPr/>
        </p:nvSpPr>
        <p:spPr>
          <a:xfrm rot="16200000">
            <a:off x="8316233" y="6185625"/>
            <a:ext cx="571480" cy="77327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5" name="صورة 4" descr="PhotoM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214546" cy="2555256"/>
          </a:xfrm>
          <a:prstGeom prst="rect">
            <a:avLst/>
          </a:prstGeom>
        </p:spPr>
      </p:pic>
      <p:pic>
        <p:nvPicPr>
          <p:cNvPr id="8" name="صورة 7" descr="PhotoM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7484"/>
            <a:ext cx="2214545" cy="2350515"/>
          </a:xfrm>
          <a:prstGeom prst="rect">
            <a:avLst/>
          </a:prstGeom>
        </p:spPr>
      </p:pic>
      <p:pic>
        <p:nvPicPr>
          <p:cNvPr id="9" name="صورة 8" descr="PhotoM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2214546" cy="21870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ggs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15206" y="4929198"/>
            <a:ext cx="114300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" y="28572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اربطي بين الصورة وموضوع الدورة</a:t>
            </a:r>
            <a:endParaRPr lang="ar-SA" sz="5400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gwipl.org/images/handsh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428097" y="2967335"/>
            <a:ext cx="4708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لاتتركيني</a:t>
            </a:r>
            <a:r>
              <a:rPr lang="ar-S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خذي بيدي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 النجاة</a:t>
            </a:r>
            <a:endParaRPr lang="ar-SA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17670708">
            <a:off x="183709" y="257159"/>
            <a:ext cx="1978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الأم</a:t>
            </a:r>
          </a:p>
          <a:p>
            <a:pPr algn="ctr"/>
            <a:r>
              <a:rPr lang="ar-S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المعلمة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الداعية</a:t>
            </a:r>
            <a:endParaRPr lang="ar-SA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متساوي الساقين 3"/>
          <p:cNvSpPr/>
          <p:nvPr/>
        </p:nvSpPr>
        <p:spPr>
          <a:xfrm rot="16200000">
            <a:off x="-73152" y="5870448"/>
            <a:ext cx="1060704" cy="914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538" name="Picture 2" descr="95sahaba005">
            <a:hlinkClick r:id="rId2" tooltip="95sahaba00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sp>
        <p:nvSpPr>
          <p:cNvPr id="6" name="مثلث متساوي الساقين 5"/>
          <p:cNvSpPr/>
          <p:nvPr/>
        </p:nvSpPr>
        <p:spPr>
          <a:xfrm rot="16200000">
            <a:off x="8322491" y="6179367"/>
            <a:ext cx="857232" cy="7857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تعريف الأطفال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بأمهات المؤمنين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زوجات النبي صلى الله عليه وسلم </a:t>
            </a: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وتربيتهم على حبهن وتوقيرهن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78605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905"/>
                <a:solidFill>
                  <a:srgbClr val="CC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السلام عليكم ورحمة الله </a:t>
            </a:r>
            <a:r>
              <a:rPr lang="ar-SA" sz="6000" b="1" dirty="0" smtClean="0">
                <a:ln w="1905"/>
                <a:solidFill>
                  <a:srgbClr val="CC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وبركاته</a:t>
            </a:r>
            <a:endParaRPr lang="ar-SA" sz="6000" b="1" cap="none" spc="0" dirty="0">
              <a:ln w="1905"/>
              <a:solidFill>
                <a:srgbClr val="CC00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صورة 4" descr="7ammil_93_704-%20by%20-bicobic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6454"/>
            <a:ext cx="9144000" cy="1071546"/>
          </a:xfrm>
          <a:prstGeom prst="rect">
            <a:avLst/>
          </a:prstGeom>
        </p:spPr>
      </p:pic>
      <p:pic>
        <p:nvPicPr>
          <p:cNvPr id="6" name="صورة 5" descr="7ammil_93_704-%20by%20-bicobic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9" y="428604"/>
            <a:ext cx="8786842" cy="1754326"/>
          </a:xfrm>
          <a:prstGeom prst="rect">
            <a:avLst/>
          </a:prstGeom>
          <a:noFill/>
          <a:effectLst>
            <a:glow rad="101600">
              <a:schemeClr val="bg2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CC"/>
                </a:solidFill>
              </a:rPr>
              <a:t>تربية الطفل على حب أصحاب النبي</a:t>
            </a:r>
          </a:p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CC"/>
                </a:solidFill>
                <a:effectLst/>
              </a:rPr>
              <a:t>صلى الله عليه وسلم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5720" y="2690336"/>
            <a:ext cx="8429684" cy="2492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ar-SA" dirty="0" smtClean="0"/>
              <a:t> </a:t>
            </a:r>
          </a:p>
          <a:p>
            <a:r>
              <a:rPr lang="ar-SA" sz="4000" b="1" dirty="0" smtClean="0">
                <a:solidFill>
                  <a:srgbClr val="CC0099"/>
                </a:solidFill>
              </a:rPr>
              <a:t>قال مالك بن أنس رحمه الله ( كان السلف يعلمون أولادهم حب أبي بكر وعمر-رضي الله عنهما- كما يعلمونهم السورة من القرآن)</a:t>
            </a:r>
          </a:p>
          <a:p>
            <a:r>
              <a:rPr lang="ar-SA" dirty="0" smtClean="0"/>
              <a:t>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44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715008" y="1142984"/>
            <a:ext cx="3071834" cy="48936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5F95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من أين هذه القوة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5F95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وهذه الشجاعة </a:t>
            </a:r>
            <a:endParaRPr lang="ar-SA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5F95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5F95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</a:p>
        </p:txBody>
      </p:sp>
      <p:sp>
        <p:nvSpPr>
          <p:cNvPr id="5" name="زر إجراء: الأمام أو التالي 4">
            <a:hlinkClick r:id="" action="ppaction://hlinkshowjump?jump=nextslide" highlightClick="1"/>
          </p:cNvPr>
          <p:cNvSpPr/>
          <p:nvPr/>
        </p:nvSpPr>
        <p:spPr>
          <a:xfrm>
            <a:off x="8358182" y="6357934"/>
            <a:ext cx="785818" cy="500066"/>
          </a:xfrm>
          <a:prstGeom prst="actionButtonForwardNext">
            <a:avLst/>
          </a:prstGeom>
          <a:solidFill>
            <a:srgbClr val="C00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57166"/>
            <a:ext cx="9143999" cy="175432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تعليم وتعويد الأطفال على عبارات 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تنمي الإيمان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" y="2285992"/>
            <a:ext cx="9144000" cy="424731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مثل:</a:t>
            </a:r>
          </a:p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(قدر الله وما شاء فعل)</a:t>
            </a:r>
          </a:p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(ومن يتوكل على الله فهو حسبه)</a:t>
            </a:r>
          </a:p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(الله أرحم بخلقه منا)</a:t>
            </a:r>
          </a:p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(لله في ذلك حكمة)</a:t>
            </a:r>
          </a:p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(الله أقوى)</a:t>
            </a:r>
          </a:p>
          <a:p>
            <a:pPr algn="ctr"/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" y="357167"/>
            <a:ext cx="9144000" cy="15388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 الطرق الممتعة في تعليم العقيدة (</a:t>
            </a: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السؤال والجواب)</a:t>
            </a:r>
          </a:p>
          <a:p>
            <a:pPr algn="ctr"/>
            <a:endParaRPr lang="ar-S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492758_01248335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937"/>
            <a:ext cx="9144000" cy="545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ee User\Desktop\دورة العقيدة للأطفال لمعلمات الدور\صور لدورة العقيدة\4803_94785088030_85649658030_1985293_372552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6802" cy="521285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النبي صلى الله عليه وسلم يعلم الجارية عن طريق المبادرة بالسؤال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waraqa.com/kids/albums/cards/003naby/naby-motnawe3/naby-motnawe3-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6000760" y="1"/>
            <a:ext cx="3143240" cy="6954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تحب أكثر؟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تحبين أولا؟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وماذا تعني المحبة؟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nash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578644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500042"/>
            <a:ext cx="3286116" cy="5509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توصيل المعلومات 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 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خلال النشيد</a:t>
            </a:r>
          </a:p>
          <a:p>
            <a:pPr algn="ctr"/>
            <a:r>
              <a:rPr lang="ar-SA" sz="28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...................</a:t>
            </a:r>
          </a:p>
          <a:p>
            <a:pPr algn="ctr"/>
            <a:endParaRPr lang="ar-S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والمنظومات</a:t>
            </a:r>
          </a:p>
        </p:txBody>
      </p:sp>
      <p:sp>
        <p:nvSpPr>
          <p:cNvPr id="9" name="مثلث متساوي الساقين 8"/>
          <p:cNvSpPr/>
          <p:nvPr/>
        </p:nvSpPr>
        <p:spPr>
          <a:xfrm rot="16200000">
            <a:off x="8213636" y="6156188"/>
            <a:ext cx="703514" cy="70011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"/>
            <a:ext cx="9143999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ربط</a:t>
            </a:r>
            <a:r>
              <a:rPr lang="ar-SA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الأحداث بالعقيدة</a:t>
            </a:r>
          </a:p>
          <a:p>
            <a:pPr algn="ctr"/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الفرد</a:t>
            </a:r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المجتمع</a:t>
            </a:r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البيئة</a:t>
            </a:r>
            <a:endParaRPr lang="ar-SA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7ammil_592_695-%20by%20-bicobic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" y="642918"/>
            <a:ext cx="9143999" cy="1323439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نزهة </a:t>
            </a:r>
            <a:r>
              <a:rPr lang="ar-SA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في </a:t>
            </a:r>
            <a:r>
              <a:rPr lang="ar-SA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الفناء</a:t>
            </a:r>
            <a:r>
              <a:rPr lang="ar-SA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مع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قصص الأنبياء لتقوية </a:t>
            </a:r>
          </a:p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الركن الرابع من أركان الإيمان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(الإيمان بالرسل)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صورة 4" descr="CA7T9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357430"/>
            <a:ext cx="3624284" cy="346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928670"/>
            <a:ext cx="9144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تقديم عرض عَقَدِي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يومياً على الشاشات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7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5643602" cy="4714884"/>
          </a:xfrm>
          <a:prstGeom prst="rect">
            <a:avLst/>
          </a:prstGeom>
        </p:spPr>
      </p:pic>
      <p:sp>
        <p:nvSpPr>
          <p:cNvPr id="4" name="مثلث متساوي الساقين 3"/>
          <p:cNvSpPr/>
          <p:nvPr/>
        </p:nvSpPr>
        <p:spPr>
          <a:xfrm rot="16200000">
            <a:off x="8083296" y="5943600"/>
            <a:ext cx="1060704" cy="914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85852" y="3643314"/>
            <a:ext cx="3714777" cy="156966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الملآئكة</a:t>
            </a:r>
            <a:endParaRPr lang="ar-S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68139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16200000">
            <a:off x="5477800" y="2967335"/>
            <a:ext cx="5420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هل أنت قوية الملاحظة؟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00694" y="1428736"/>
            <a:ext cx="42862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286116" y="3357562"/>
            <a:ext cx="42862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RD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209"/>
            <a:ext cx="3667148" cy="348379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" y="714356"/>
            <a:ext cx="9143999" cy="2643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 الطرق الممتعة لتعليم العقيدة</a:t>
            </a:r>
          </a:p>
          <a:p>
            <a:pPr algn="ctr"/>
            <a:endParaRPr lang="ar-S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مسابقة الإلقاء)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http://blogs.voices.com/voxdaily/microphones-for-intervie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6700"/>
            <a:ext cx="4762501" cy="2781300"/>
          </a:xfrm>
          <a:prstGeom prst="rect">
            <a:avLst/>
          </a:prstGeom>
          <a:noFill/>
        </p:spPr>
      </p:pic>
      <p:sp>
        <p:nvSpPr>
          <p:cNvPr id="5" name="زر إجراء: الأمام أو التالي 4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-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08313" cy="3429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00034" y="1357298"/>
            <a:ext cx="8072493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كتب مساندة لتيسير تعليم العقيدة للمبتدئين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alwaraqa.com/kids/albums/cards/023talween/talween-002/talween0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1"/>
            <a:ext cx="9144000" cy="450057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71472" y="285728"/>
            <a:ext cx="800105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5400" b="1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التعليم عن طريق متعة التلوين</a:t>
            </a:r>
            <a:endParaRPr lang="ar-SA" sz="5400" b="1" dirty="0">
              <a:ln w="1905"/>
              <a:solidFill>
                <a:srgbClr val="00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786578" y="3714752"/>
            <a:ext cx="1857388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500694" y="4214818"/>
            <a:ext cx="307183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الرزَّاق</a:t>
            </a:r>
            <a:endParaRPr lang="ar-SA" sz="9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نقرتين لعرض الصورة في صفحة مستق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1800" y="1071546"/>
            <a:ext cx="8501122" cy="578645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-2428924" y="1500174"/>
            <a:ext cx="1571636" cy="3786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solidFill>
            <a:srgbClr val="F5CFEE"/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تزيين </a:t>
            </a:r>
            <a:r>
              <a:rPr lang="ar-SA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الفصول وغرف النوم بعبارات عقدية مثل :</a:t>
            </a:r>
            <a:endParaRPr lang="ar-SA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72199" y="1000108"/>
            <a:ext cx="3071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ar-SA" sz="3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*أنا </a:t>
            </a:r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مسلمة</a:t>
            </a:r>
          </a:p>
          <a:p>
            <a:pPr lvl="0" algn="ctr"/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*أحب </a:t>
            </a:r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ربي ولا </a:t>
            </a:r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أعصيه </a:t>
            </a:r>
          </a:p>
          <a:p>
            <a:pPr lvl="0" algn="ctr"/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*وظائف </a:t>
            </a:r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الملائكة</a:t>
            </a:r>
          </a:p>
          <a:p>
            <a:pPr lvl="0" algn="ctr"/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*أنواع </a:t>
            </a:r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العبادة</a:t>
            </a:r>
          </a:p>
          <a:p>
            <a:pPr lvl="0" algn="ctr"/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*أركان </a:t>
            </a:r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الإيمان</a:t>
            </a:r>
          </a:p>
          <a:p>
            <a:pPr lvl="0" algn="ctr"/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*أسماء الأنبياء</a:t>
            </a:r>
          </a:p>
          <a:p>
            <a:pPr lvl="0" algn="ctr"/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*صفات المؤمنين</a:t>
            </a:r>
          </a:p>
          <a:p>
            <a:pPr lvl="0" algn="ctr"/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*صفات المنافقين</a:t>
            </a:r>
            <a:endParaRPr lang="ar-SA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3214685"/>
            <a:ext cx="19288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أركان </a:t>
            </a:r>
          </a:p>
          <a:p>
            <a:pPr algn="ctr"/>
            <a:r>
              <a:rPr lang="ar-SA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الإيمان</a:t>
            </a:r>
            <a:endParaRPr lang="ar-SA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857356" y="1928802"/>
            <a:ext cx="342896" cy="21431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785786" y="2857496"/>
            <a:ext cx="342896" cy="200020"/>
          </a:xfrm>
          <a:prstGeom prst="ellipse">
            <a:avLst/>
          </a:prstGeom>
          <a:solidFill>
            <a:srgbClr val="D5D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42844" y="1714488"/>
            <a:ext cx="342896" cy="200020"/>
          </a:xfrm>
          <a:prstGeom prst="ellipse">
            <a:avLst/>
          </a:prstGeom>
          <a:solidFill>
            <a:srgbClr val="D5D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714613" y="5429264"/>
            <a:ext cx="25003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للجنة ثمانية أبواب</a:t>
            </a:r>
            <a:endParaRPr lang="ar-SA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7" y="2967335"/>
            <a:ext cx="23574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الجنة</a:t>
            </a:r>
          </a:p>
          <a:p>
            <a:pPr algn="ctr"/>
            <a:r>
              <a:rPr lang="ar-SA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نرى الله</a:t>
            </a:r>
            <a:endParaRPr lang="ar-SA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نقرتين لعرض الصورة في صفحة مستق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7858180" cy="6858000"/>
          </a:xfrm>
          <a:prstGeom prst="rect">
            <a:avLst/>
          </a:prstGeom>
          <a:noFill/>
        </p:spPr>
      </p:pic>
      <p:sp>
        <p:nvSpPr>
          <p:cNvPr id="3" name="شكل بيضاوي 2"/>
          <p:cNvSpPr/>
          <p:nvPr/>
        </p:nvSpPr>
        <p:spPr>
          <a:xfrm>
            <a:off x="5000628" y="1571612"/>
            <a:ext cx="2428892" cy="22145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3214677" cy="75713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ممكن أن نضع هنا</a:t>
            </a:r>
            <a:endParaRPr lang="ar-SA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أسماء الصحابة والصحابيات</a:t>
            </a:r>
          </a:p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</a:t>
            </a:r>
          </a:p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غيرها</a:t>
            </a:r>
          </a:p>
          <a:p>
            <a:pPr algn="ctr"/>
            <a:endParaRPr lang="ar-S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نقرتين لعرض الصورة في صفحة مستق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14610" y="0"/>
            <a:ext cx="113586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شكل بيضاوي 4"/>
          <p:cNvSpPr/>
          <p:nvPr/>
        </p:nvSpPr>
        <p:spPr>
          <a:xfrm>
            <a:off x="4214810" y="1785926"/>
            <a:ext cx="77152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000892" y="357166"/>
            <a:ext cx="414334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6357950" y="4071942"/>
            <a:ext cx="48577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142976" y="2000240"/>
            <a:ext cx="271458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2500298" y="5643578"/>
            <a:ext cx="200020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2714612" y="642918"/>
            <a:ext cx="200020" cy="4286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2571736" y="4357694"/>
            <a:ext cx="214314" cy="500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-1785982" y="3000372"/>
            <a:ext cx="135732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 rot="1585728">
            <a:off x="4370673" y="1015076"/>
            <a:ext cx="2224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الإيمان يزيد</a:t>
            </a:r>
            <a:endParaRPr lang="ar-SA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 rot="19347333">
            <a:off x="4075226" y="2706110"/>
            <a:ext cx="25305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بالطاعة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 rot="19535394">
            <a:off x="2008130" y="1101357"/>
            <a:ext cx="31059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الإيمان ينقص</a:t>
            </a:r>
            <a:endParaRPr lang="ar-SA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 rot="2106141">
            <a:off x="2907953" y="2689497"/>
            <a:ext cx="19604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بالمعصية</a:t>
            </a:r>
            <a:endParaRPr lang="ar-SA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سهم للأسفل 16"/>
          <p:cNvSpPr/>
          <p:nvPr/>
        </p:nvSpPr>
        <p:spPr>
          <a:xfrm>
            <a:off x="5857884" y="200024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للأسفل 18"/>
          <p:cNvSpPr/>
          <p:nvPr/>
        </p:nvSpPr>
        <p:spPr>
          <a:xfrm>
            <a:off x="3000364" y="207167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قره لعرض الصورة في صفحة مستق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550070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929190" y="0"/>
            <a:ext cx="3857652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الدعاء سلاحي</a:t>
            </a:r>
          </a:p>
          <a:p>
            <a:pPr algn="ctr"/>
            <a:r>
              <a:rPr lang="ar-SA" sz="3200" b="1" cap="none" spc="0" dirty="0" smtClean="0">
                <a:ln w="1905"/>
                <a:solidFill>
                  <a:srgbClr val="E109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أنا مسلمة</a:t>
            </a:r>
          </a:p>
          <a:p>
            <a:pPr algn="ctr"/>
            <a:r>
              <a:rPr lang="ar-SA" sz="3200" b="1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أحافظ على السنة </a:t>
            </a:r>
          </a:p>
          <a:p>
            <a:pPr algn="ctr"/>
            <a:r>
              <a:rPr lang="ar-S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أرفض البدعة</a:t>
            </a:r>
          </a:p>
          <a:p>
            <a:pPr algn="ctr"/>
            <a:r>
              <a:rPr lang="ar-SA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أحتفل بأعياد غير المسلمين</a:t>
            </a:r>
          </a:p>
          <a:p>
            <a:pPr algn="ctr"/>
            <a:r>
              <a:rPr lang="ar-SA" sz="32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أحب حجابي</a:t>
            </a:r>
          </a:p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حيائي من إيماني</a:t>
            </a:r>
          </a:p>
          <a:p>
            <a:pPr algn="ctr"/>
            <a:r>
              <a:rPr lang="ar-S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صلاتي نجاتي</a:t>
            </a:r>
          </a:p>
          <a:p>
            <a:pPr algn="ctr"/>
            <a:endParaRPr lang="ar-SA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0" y="5286388"/>
            <a:ext cx="2214546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6688" cy="6855983"/>
          </a:xfrm>
          <a:prstGeom prst="rect">
            <a:avLst/>
          </a:prstGeom>
        </p:spPr>
      </p:pic>
      <p:sp>
        <p:nvSpPr>
          <p:cNvPr id="3" name="مثلث متساوي الساقين 2"/>
          <p:cNvSpPr/>
          <p:nvPr/>
        </p:nvSpPr>
        <p:spPr>
          <a:xfrm rot="16200000">
            <a:off x="7463521" y="5395263"/>
            <a:ext cx="1216136" cy="142701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e0a9dc704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56a474a05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yria-news.com/pic/investigations/cartoon_television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643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4357694"/>
            <a:ext cx="90011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أثر التقنية الحديثة ووسائل الإعلام</a:t>
            </a:r>
          </a:p>
          <a:p>
            <a:pPr algn="ctr"/>
            <a:endParaRPr lang="ar-SA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على عقيدة الأطفال</a:t>
            </a:r>
            <a:endParaRPr lang="ar-SA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lwaraqa.com/kids/albums/cards/018mosmyat-beda3/mosmyat-beda3-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702" cy="690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alwaraqa.com/kids/albums/cards/018mosmyat-beda3/mosmyat-beda3-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98" y="214290"/>
            <a:ext cx="88593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alwaraqa.com/kids/albums/cards/018mosmyat-beda3/mosmyat-beda3-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0" y="0"/>
            <a:ext cx="91213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15a98a555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alwaraqa.com/kids/albums/cards/005aqeda/aqeda-0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6"/>
            <a:ext cx="9243541" cy="692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026ec9927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alwaraqa.com/kids/albums/cards/022slasel/aqeda-s-g/aqeda-s-g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alwaraqa.com/kids/albums/cards/022slasel/aqeda-s-g/aqeda-s-g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4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alwaraqa.com/kids/albums/cards/022slasel/sefat/aqeda-sefa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how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12236" cy="6858000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0" y="142852"/>
            <a:ext cx="4572000" cy="3857652"/>
          </a:xfrm>
          <a:prstGeom prst="wedgeEllipseCallout">
            <a:avLst>
              <a:gd name="adj1" fmla="val 56521"/>
              <a:gd name="adj2" fmla="val 195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28596" y="285728"/>
            <a:ext cx="37147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ساعديني</a:t>
            </a:r>
          </a:p>
          <a:p>
            <a:pPr algn="ctr"/>
            <a:r>
              <a:rPr lang="ar-SA" sz="4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علميني عقيدتي مع الحفظ لا تضيعيني</a:t>
            </a:r>
          </a:p>
          <a:p>
            <a:pPr algn="ctr"/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فأنا أمانة بين يديك</a:t>
            </a:r>
            <a:endParaRPr lang="ar-SA" sz="4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alwaraqa.com/kids/albums/cards/022slasel/sefat/aqeda-sefa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10634" cy="698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alwaraqa.com/kids/albums/cards/022slasel/quran-make-u/q-yasna3ok-motanawe3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00"/>
            <a:ext cx="9144000" cy="685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alwaraqa.com/kids/albums/cards/020motanwe3at/motanwe3at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9440" cy="6940497"/>
          </a:xfrm>
          <a:prstGeom prst="rect">
            <a:avLst/>
          </a:prstGeom>
          <a:noFill/>
        </p:spPr>
      </p:pic>
      <p:sp>
        <p:nvSpPr>
          <p:cNvPr id="4" name="شكل بيضاوي 3"/>
          <p:cNvSpPr/>
          <p:nvPr/>
        </p:nvSpPr>
        <p:spPr>
          <a:xfrm>
            <a:off x="5857884" y="3500438"/>
            <a:ext cx="500066" cy="4286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7072330" y="2357430"/>
            <a:ext cx="500066" cy="4286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143900" y="3000372"/>
            <a:ext cx="500066" cy="4286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42910" y="3571876"/>
            <a:ext cx="642942" cy="5572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750769252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88" cy="685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6114" y="0"/>
            <a:ext cx="12430180" cy="1304961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28097" y="0"/>
            <a:ext cx="5715903" cy="378565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جزاك</a:t>
            </a:r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الله خيرا</a:t>
            </a:r>
            <a:r>
              <a:rPr lang="ar-S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لأنك</a:t>
            </a:r>
            <a:endParaRPr lang="ar-SA" sz="6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أعطيتني نور العقيدة أنير </a:t>
            </a:r>
            <a:r>
              <a:rPr lang="ar-SA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به</a:t>
            </a:r>
            <a:r>
              <a:rPr lang="ar-S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طريقي في الحياة</a:t>
            </a:r>
            <a:endParaRPr lang="ar-SA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071546"/>
            <a:ext cx="9143999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هل انتهت مهارات وطرق تعليم العقيدة للأطفال </a:t>
            </a: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؟ ؟ ؟ ؟ ؟ ؟ ؟ ؟ ؟ ؟ ؟</a:t>
            </a:r>
            <a:endParaRPr lang="ar-S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عا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7290" cy="1071546"/>
          </a:xfrm>
          <a:prstGeom prst="rect">
            <a:avLst/>
          </a:prstGeom>
        </p:spPr>
      </p:pic>
      <p:pic>
        <p:nvPicPr>
          <p:cNvPr id="4" name="صورة 3" descr="عا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67" y="0"/>
            <a:ext cx="1183033" cy="1071546"/>
          </a:xfrm>
          <a:prstGeom prst="rect">
            <a:avLst/>
          </a:prstGeom>
        </p:spPr>
      </p:pic>
      <p:pic>
        <p:nvPicPr>
          <p:cNvPr id="5" name="صورة 4" descr="عا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1183033" cy="1071546"/>
          </a:xfrm>
          <a:prstGeom prst="rect">
            <a:avLst/>
          </a:prstGeom>
        </p:spPr>
      </p:pic>
      <p:pic>
        <p:nvPicPr>
          <p:cNvPr id="6" name="صورة 5" descr="عا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0"/>
            <a:ext cx="1183033" cy="1071546"/>
          </a:xfrm>
          <a:prstGeom prst="rect">
            <a:avLst/>
          </a:prstGeom>
        </p:spPr>
      </p:pic>
      <p:pic>
        <p:nvPicPr>
          <p:cNvPr id="7" name="صورة 6" descr="عا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1183033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5D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"/>
            <a:ext cx="9144001" cy="895629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ar-SA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ar-SA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لا )</a:t>
            </a: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ولكن انتهى دورنا</a:t>
            </a:r>
          </a:p>
          <a:p>
            <a:pPr algn="ctr"/>
            <a:r>
              <a:rPr lang="ar-SA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وبدأ دورك</a:t>
            </a:r>
          </a:p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لتكتشفي وتبدعي</a:t>
            </a:r>
            <a:endParaRPr lang="ar-SA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selfloo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256"/>
            <a:ext cx="1490202" cy="1630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01d6d53240adf8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3888"/>
            <a:ext cx="91440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80400" cy="277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سعدنا بحضورك..</a:t>
            </a: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تمنياتنا </a:t>
            </a:r>
            <a:r>
              <a:rPr lang="ar-SA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لك</a:t>
            </a:r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بالتوفيق في خطوات حياتك..</a:t>
            </a:r>
          </a:p>
          <a:p>
            <a:pPr algn="ctr"/>
            <a:endParaRPr lang="ar-SA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رأيك </a:t>
            </a:r>
            <a:r>
              <a:rPr lang="ar-SA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يهمنا</a:t>
            </a:r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نرجو منكِ تعبئة </a:t>
            </a:r>
            <a:r>
              <a:rPr lang="ar-SA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الاستبانة</a:t>
            </a:r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قبل خروجك..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219700" y="5589588"/>
            <a:ext cx="367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>
                <a:solidFill>
                  <a:srgbClr val="800000"/>
                </a:solidFill>
                <a:cs typeface="AL-Mateen" pitchFamily="2" charset="-78"/>
              </a:rPr>
              <a:t>ا</a:t>
            </a:r>
            <a:endParaRPr lang="en-US" sz="2400">
              <a:solidFill>
                <a:srgbClr val="800000"/>
              </a:solidFill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1"/>
            <a:ext cx="9144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5400" dirty="0" smtClean="0"/>
              <a:t>            {يَا أَيُّهَا الَّذِينَ آمَنُوا</a:t>
            </a:r>
          </a:p>
          <a:p>
            <a:r>
              <a:rPr lang="ar-SA" sz="5400" dirty="0" smtClean="0"/>
              <a:t>          لَا تَخُونُوا اللَّهَ وَالرَّسُولَ </a:t>
            </a:r>
          </a:p>
          <a:p>
            <a:r>
              <a:rPr lang="ar-SA" sz="5400" dirty="0" smtClean="0"/>
              <a:t>   وَتَخُونُوا أَمَانَاتِكُمْ وَأَنْتُمْ تَعْلَمُونَ} </a:t>
            </a:r>
            <a:r>
              <a:rPr lang="ar-SA" sz="2800" dirty="0" smtClean="0"/>
              <a:t>[الأنفال : 27]</a:t>
            </a:r>
            <a:endParaRPr lang="ar-SA" sz="2800" dirty="0"/>
          </a:p>
        </p:txBody>
      </p:sp>
      <p:pic>
        <p:nvPicPr>
          <p:cNvPr id="6" name="صورة 5" descr="كككك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573">
            <a:off x="1768438" y="2884237"/>
            <a:ext cx="5500694" cy="383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86314" y="1285860"/>
            <a:ext cx="3786214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هل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يستطيع 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الطفل أن  يتعلم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العقيدة الإسلامية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وما السن المناسبة لذلك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؟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question_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6000" cy="3556000"/>
          </a:xfrm>
          <a:prstGeom prst="rect">
            <a:avLst/>
          </a:prstGeom>
        </p:spPr>
      </p:pic>
      <p:pic>
        <p:nvPicPr>
          <p:cNvPr id="4" name="صورة 3" descr="question_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8"/>
            <a:ext cx="3428992" cy="3428992"/>
          </a:xfrm>
          <a:prstGeom prst="rect">
            <a:avLst/>
          </a:prstGeom>
        </p:spPr>
      </p:pic>
      <p:sp>
        <p:nvSpPr>
          <p:cNvPr id="6" name="زر إجراء: الأمام أو التالي 5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928662" cy="928670"/>
          </a:xfrm>
          <a:prstGeom prst="actionButtonForwardNex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71802" y="4143381"/>
            <a:ext cx="60721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/>
              <a:t>      </a:t>
            </a:r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57158" y="785794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002060"/>
                </a:solidFill>
              </a:rPr>
              <a:t>عن جندب </a:t>
            </a:r>
            <a:r>
              <a:rPr lang="ar-SA" sz="3600" dirty="0" err="1" smtClean="0">
                <a:solidFill>
                  <a:srgbClr val="002060"/>
                </a:solidFill>
              </a:rPr>
              <a:t>البجلي</a:t>
            </a:r>
            <a:r>
              <a:rPr lang="ar-SA" sz="3600" dirty="0" smtClean="0">
                <a:solidFill>
                  <a:srgbClr val="002060"/>
                </a:solidFill>
              </a:rPr>
              <a:t> رضي الله عنه قال: </a:t>
            </a:r>
          </a:p>
          <a:p>
            <a:r>
              <a:rPr lang="ar-SA" sz="4000" b="1" dirty="0" smtClean="0">
                <a:solidFill>
                  <a:srgbClr val="002060"/>
                </a:solidFill>
              </a:rPr>
              <a:t>” كنا ونحن فتيان </a:t>
            </a:r>
            <a:r>
              <a:rPr lang="ar-SA" sz="4000" b="1" dirty="0" err="1" smtClean="0">
                <a:solidFill>
                  <a:srgbClr val="002060"/>
                </a:solidFill>
              </a:rPr>
              <a:t>حزاورة</a:t>
            </a:r>
            <a:r>
              <a:rPr lang="ar-SA" sz="4000" b="1" dirty="0" smtClean="0">
                <a:solidFill>
                  <a:srgbClr val="002060"/>
                </a:solidFill>
              </a:rPr>
              <a:t> </a:t>
            </a:r>
            <a:r>
              <a:rPr lang="ar-SA" sz="3600" dirty="0" smtClean="0">
                <a:solidFill>
                  <a:srgbClr val="002060"/>
                </a:solidFill>
              </a:rPr>
              <a:t>(هو الذي قارب البلوغ) </a:t>
            </a:r>
            <a:r>
              <a:rPr lang="ar-SA" sz="4000" b="1" dirty="0" smtClean="0">
                <a:solidFill>
                  <a:srgbClr val="002060"/>
                </a:solidFill>
              </a:rPr>
              <a:t>مع رسولِ الله صلى الله عليه وسلم تعلمنا الإيمان ولم نتعلم القرءان ثم تعلمنا القرءان فازددنا </a:t>
            </a:r>
            <a:r>
              <a:rPr lang="ar-SA" sz="4000" b="1" dirty="0" err="1" smtClean="0">
                <a:solidFill>
                  <a:srgbClr val="002060"/>
                </a:solidFill>
              </a:rPr>
              <a:t>به</a:t>
            </a:r>
            <a:r>
              <a:rPr lang="ar-SA" sz="4000" b="1" dirty="0" smtClean="0">
                <a:solidFill>
                  <a:srgbClr val="002060"/>
                </a:solidFill>
              </a:rPr>
              <a:t> إيمانًا ”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85918" y="3929066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chemeClr val="bg1"/>
                </a:solidFill>
              </a:rPr>
              <a:t>................................................</a:t>
            </a:r>
          </a:p>
          <a:p>
            <a:r>
              <a:rPr lang="ar-SA" sz="3600" dirty="0" smtClean="0">
                <a:solidFill>
                  <a:schemeClr val="bg1"/>
                </a:solidFill>
              </a:rPr>
              <a:t>عن عبد الله بن عمر رضي الله عنهما قال: </a:t>
            </a:r>
          </a:p>
          <a:p>
            <a:r>
              <a:rPr lang="ar-SA" sz="4800" b="1" dirty="0" smtClean="0">
                <a:solidFill>
                  <a:schemeClr val="bg1"/>
                </a:solidFill>
              </a:rPr>
              <a:t> "كنا نتعلم الإيمان قبل القرءان"</a:t>
            </a:r>
            <a:endParaRPr lang="ar-SA" sz="4800" dirty="0">
              <a:solidFill>
                <a:schemeClr val="bg1"/>
              </a:solidFill>
            </a:endParaRPr>
          </a:p>
        </p:txBody>
      </p:sp>
      <p:pic>
        <p:nvPicPr>
          <p:cNvPr id="15" name="صورة 14" descr="dia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099" cy="1032997"/>
          </a:xfrm>
          <a:prstGeom prst="rect">
            <a:avLst/>
          </a:prstGeom>
        </p:spPr>
      </p:pic>
      <p:pic>
        <p:nvPicPr>
          <p:cNvPr id="16" name="صورة 15" descr="diam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23033"/>
            <a:ext cx="2357421" cy="243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" y="139175"/>
            <a:ext cx="9144000" cy="10433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توصيل العقيدة الصحيحة </a:t>
            </a:r>
          </a:p>
          <a:p>
            <a:pPr algn="ctr"/>
            <a:r>
              <a:rPr lang="ar-S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 طريق تفسير الآيات </a:t>
            </a:r>
          </a:p>
          <a:p>
            <a:pPr algn="ctr"/>
            <a:r>
              <a:rPr lang="ar-S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التي تحوي معاني عقدية</a:t>
            </a:r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4950"/>
            <a:ext cx="9144000" cy="9286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4158</TotalTime>
  <Words>602</Words>
  <Application>Microsoft Office PowerPoint</Application>
  <PresentationFormat>عرض على الشاشة (3:4)‏</PresentationFormat>
  <Paragraphs>154</Paragraphs>
  <Slides>57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www.arabswell.com</dc:creator>
  <cp:lastModifiedBy>www.arabswell.com</cp:lastModifiedBy>
  <cp:revision>344</cp:revision>
  <dcterms:created xsi:type="dcterms:W3CDTF">2010-02-27T23:43:02Z</dcterms:created>
  <dcterms:modified xsi:type="dcterms:W3CDTF">2011-04-23T18:10:22Z</dcterms:modified>
</cp:coreProperties>
</file>