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04" r:id="rId1"/>
  </p:sldMasterIdLst>
  <p:sldIdLst>
    <p:sldId id="256" r:id="rId2"/>
    <p:sldId id="260" r:id="rId3"/>
    <p:sldId id="275" r:id="rId4"/>
    <p:sldId id="274"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kiosk/>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98" d="100"/>
          <a:sy n="98" d="100"/>
        </p:scale>
        <p:origin x="-354" y="1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E25ED00F-2B2E-4C6E-85B3-D4D8A0BAB92A}" type="datetimeFigureOut">
              <a:rPr lang="ar-SA" smtClean="0"/>
              <a:t>28/05/32</a:t>
            </a:fld>
            <a:endParaRPr lang="ar-SA"/>
          </a:p>
        </p:txBody>
      </p:sp>
      <p:sp>
        <p:nvSpPr>
          <p:cNvPr id="19" name="عنصر نائب للتذييل 18"/>
          <p:cNvSpPr>
            <a:spLocks noGrp="1"/>
          </p:cNvSpPr>
          <p:nvPr>
            <p:ph type="ftr" sz="quarter" idx="11"/>
          </p:nvPr>
        </p:nvSpPr>
        <p:spPr/>
        <p:txBody>
          <a:bodyPr/>
          <a:lstStyle/>
          <a:p>
            <a:endParaRPr lang="ar-SA"/>
          </a:p>
        </p:txBody>
      </p:sp>
      <p:sp>
        <p:nvSpPr>
          <p:cNvPr id="27" name="عنصر نائب لرقم الشريحة 26"/>
          <p:cNvSpPr>
            <a:spLocks noGrp="1"/>
          </p:cNvSpPr>
          <p:nvPr>
            <p:ph type="sldNum" sz="quarter" idx="12"/>
          </p:nvPr>
        </p:nvSpPr>
        <p:spPr/>
        <p:txBody>
          <a:bodyPr/>
          <a:lstStyle/>
          <a:p>
            <a:fld id="{7D54E3AD-7D54-4EFF-8E95-94CDA92F4E48}"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2000" advClick="0" advTm="15000">
        <p14:ferris dir="r"/>
      </p:transition>
    </mc:Choice>
    <mc:Fallback>
      <p:transition spd="slow" advClick="0" advTm="15000">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E25ED00F-2B2E-4C6E-85B3-D4D8A0BAB92A}" type="datetimeFigureOut">
              <a:rPr lang="ar-SA" smtClean="0"/>
              <a:t>28/05/32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D54E3AD-7D54-4EFF-8E95-94CDA92F4E48}" type="slidenum">
              <a:rPr lang="ar-SA" smtClean="0"/>
              <a:t>‹#›</a:t>
            </a:fld>
            <a:endParaRPr lang="ar-SA"/>
          </a:p>
        </p:txBody>
      </p:sp>
    </p:spTree>
  </p:cSld>
  <p:clrMapOvr>
    <a:masterClrMapping/>
  </p:clrMapOvr>
  <mc:AlternateContent xmlns:mc="http://schemas.openxmlformats.org/markup-compatibility/2006">
    <mc:Choice xmlns:p14="http://schemas.microsoft.com/office/powerpoint/2010/main" Requires="p14">
      <p:transition spd="slow" p14:dur="2000" advClick="0" advTm="15000">
        <p14:ferris dir="r"/>
      </p:transition>
    </mc:Choice>
    <mc:Fallback>
      <p:transition spd="slow" advClick="0" advTm="15000">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E25ED00F-2B2E-4C6E-85B3-D4D8A0BAB92A}" type="datetimeFigureOut">
              <a:rPr lang="ar-SA" smtClean="0"/>
              <a:t>28/05/32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D54E3AD-7D54-4EFF-8E95-94CDA92F4E48}" type="slidenum">
              <a:rPr lang="ar-SA" smtClean="0"/>
              <a:t>‹#›</a:t>
            </a:fld>
            <a:endParaRPr lang="ar-SA"/>
          </a:p>
        </p:txBody>
      </p:sp>
    </p:spTree>
  </p:cSld>
  <p:clrMapOvr>
    <a:masterClrMapping/>
  </p:clrMapOvr>
  <mc:AlternateContent xmlns:mc="http://schemas.openxmlformats.org/markup-compatibility/2006">
    <mc:Choice xmlns:p14="http://schemas.microsoft.com/office/powerpoint/2010/main" Requires="p14">
      <p:transition spd="slow" p14:dur="2000" advClick="0" advTm="15000">
        <p14:ferris dir="r"/>
      </p:transition>
    </mc:Choice>
    <mc:Fallback>
      <p:transition spd="slow" advClick="0" advTm="15000">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E25ED00F-2B2E-4C6E-85B3-D4D8A0BAB92A}" type="datetimeFigureOut">
              <a:rPr lang="ar-SA" smtClean="0"/>
              <a:t>28/05/32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D54E3AD-7D54-4EFF-8E95-94CDA92F4E48}" type="slidenum">
              <a:rPr lang="ar-SA" smtClean="0"/>
              <a:t>‹#›</a:t>
            </a:fld>
            <a:endParaRPr lang="ar-SA"/>
          </a:p>
        </p:txBody>
      </p:sp>
    </p:spTree>
  </p:cSld>
  <p:clrMapOvr>
    <a:masterClrMapping/>
  </p:clrMapOvr>
  <mc:AlternateContent xmlns:mc="http://schemas.openxmlformats.org/markup-compatibility/2006">
    <mc:Choice xmlns:p14="http://schemas.microsoft.com/office/powerpoint/2010/main" Requires="p14">
      <p:transition spd="slow" p14:dur="2000" advClick="0" advTm="15000">
        <p14:ferris dir="r"/>
      </p:transition>
    </mc:Choice>
    <mc:Fallback>
      <p:transition spd="slow" advClick="0" advTm="15000">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25ED00F-2B2E-4C6E-85B3-D4D8A0BAB92A}" type="datetimeFigureOut">
              <a:rPr lang="ar-SA" smtClean="0"/>
              <a:t>28/05/32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D54E3AD-7D54-4EFF-8E95-94CDA92F4E48}"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2000" advClick="0" advTm="15000">
        <p14:ferris dir="r"/>
      </p:transition>
    </mc:Choice>
    <mc:Fallback>
      <p:transition spd="slow" advClick="0" advTm="15000">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E25ED00F-2B2E-4C6E-85B3-D4D8A0BAB92A}" type="datetimeFigureOut">
              <a:rPr lang="ar-SA" smtClean="0"/>
              <a:t>28/05/32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D54E3AD-7D54-4EFF-8E95-94CDA92F4E48}" type="slidenum">
              <a:rPr lang="ar-SA" smtClean="0"/>
              <a:t>‹#›</a:t>
            </a:fld>
            <a:endParaRPr lang="ar-SA"/>
          </a:p>
        </p:txBody>
      </p:sp>
    </p:spTree>
  </p:cSld>
  <p:clrMapOvr>
    <a:masterClrMapping/>
  </p:clrMapOvr>
  <mc:AlternateContent xmlns:mc="http://schemas.openxmlformats.org/markup-compatibility/2006">
    <mc:Choice xmlns:p14="http://schemas.microsoft.com/office/powerpoint/2010/main" Requires="p14">
      <p:transition spd="slow" p14:dur="2000" advClick="0" advTm="15000">
        <p14:ferris dir="r"/>
      </p:transition>
    </mc:Choice>
    <mc:Fallback>
      <p:transition spd="slow" advClick="0" advTm="15000">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E25ED00F-2B2E-4C6E-85B3-D4D8A0BAB92A}" type="datetimeFigureOut">
              <a:rPr lang="ar-SA" smtClean="0"/>
              <a:t>28/05/32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7D54E3AD-7D54-4EFF-8E95-94CDA92F4E48}" type="slidenum">
              <a:rPr lang="ar-SA" smtClean="0"/>
              <a:t>‹#›</a:t>
            </a:fld>
            <a:endParaRPr lang="ar-SA"/>
          </a:p>
        </p:txBody>
      </p:sp>
    </p:spTree>
  </p:cSld>
  <p:clrMapOvr>
    <a:masterClrMapping/>
  </p:clrMapOvr>
  <mc:AlternateContent xmlns:mc="http://schemas.openxmlformats.org/markup-compatibility/2006">
    <mc:Choice xmlns:p14="http://schemas.microsoft.com/office/powerpoint/2010/main" Requires="p14">
      <p:transition spd="slow" p14:dur="2000" advClick="0" advTm="15000">
        <p14:ferris dir="r"/>
      </p:transition>
    </mc:Choice>
    <mc:Fallback>
      <p:transition spd="slow" advClick="0" advTm="15000">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320"/>
            <a:ext cx="7470648"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E25ED00F-2B2E-4C6E-85B3-D4D8A0BAB92A}" type="datetimeFigureOut">
              <a:rPr lang="ar-SA" smtClean="0"/>
              <a:t>28/05/32</a:t>
            </a:fld>
            <a:endParaRPr lang="ar-SA"/>
          </a:p>
        </p:txBody>
      </p:sp>
      <p:sp>
        <p:nvSpPr>
          <p:cNvPr id="8" name="عنصر نائب لرقم الشريحة 7"/>
          <p:cNvSpPr>
            <a:spLocks noGrp="1"/>
          </p:cNvSpPr>
          <p:nvPr>
            <p:ph type="sldNum" sz="quarter" idx="11"/>
          </p:nvPr>
        </p:nvSpPr>
        <p:spPr/>
        <p:txBody>
          <a:bodyPr/>
          <a:lstStyle/>
          <a:p>
            <a:fld id="{7D54E3AD-7D54-4EFF-8E95-94CDA92F4E48}" type="slidenum">
              <a:rPr lang="ar-SA" smtClean="0"/>
              <a:t>‹#›</a:t>
            </a:fld>
            <a:endParaRPr lang="ar-SA"/>
          </a:p>
        </p:txBody>
      </p:sp>
      <p:sp>
        <p:nvSpPr>
          <p:cNvPr id="9" name="عنصر نائب للتذييل 8"/>
          <p:cNvSpPr>
            <a:spLocks noGrp="1"/>
          </p:cNvSpPr>
          <p:nvPr>
            <p:ph type="ftr" sz="quarter" idx="12"/>
          </p:nvPr>
        </p:nvSpPr>
        <p:spPr/>
        <p:txBody>
          <a:bodyPr/>
          <a:lstStyle/>
          <a:p>
            <a:endParaRPr lang="ar-SA"/>
          </a:p>
        </p:txBody>
      </p:sp>
    </p:spTree>
  </p:cSld>
  <p:clrMapOvr>
    <a:masterClrMapping/>
  </p:clrMapOvr>
  <mc:AlternateContent xmlns:mc="http://schemas.openxmlformats.org/markup-compatibility/2006">
    <mc:Choice xmlns:p14="http://schemas.microsoft.com/office/powerpoint/2010/main" Requires="p14">
      <p:transition spd="slow" p14:dur="2000" advClick="0" advTm="15000">
        <p14:ferris dir="r"/>
      </p:transition>
    </mc:Choice>
    <mc:Fallback>
      <p:transition spd="slow" advClick="0" advTm="15000">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25ED00F-2B2E-4C6E-85B3-D4D8A0BAB92A}" type="datetimeFigureOut">
              <a:rPr lang="ar-SA" smtClean="0"/>
              <a:t>28/05/32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7D54E3AD-7D54-4EFF-8E95-94CDA92F4E48}" type="slidenum">
              <a:rPr lang="ar-SA" smtClean="0"/>
              <a:t>‹#›</a:t>
            </a:fld>
            <a:endParaRPr lang="ar-SA"/>
          </a:p>
        </p:txBody>
      </p:sp>
    </p:spTree>
  </p:cSld>
  <p:clrMapOvr>
    <a:masterClrMapping/>
  </p:clrMapOvr>
  <mc:AlternateContent xmlns:mc="http://schemas.openxmlformats.org/markup-compatibility/2006">
    <mc:Choice xmlns:p14="http://schemas.microsoft.com/office/powerpoint/2010/main" Requires="p14">
      <p:transition spd="slow" p14:dur="2000" advClick="0" advTm="15000">
        <p14:ferris dir="r"/>
      </p:transition>
    </mc:Choice>
    <mc:Fallback>
      <p:transition spd="slow" advClick="0" advTm="15000">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E25ED00F-2B2E-4C6E-85B3-D4D8A0BAB92A}" type="datetimeFigureOut">
              <a:rPr lang="ar-SA" smtClean="0"/>
              <a:t>28/05/32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156448" y="6422064"/>
            <a:ext cx="762000" cy="365125"/>
          </a:xfrm>
        </p:spPr>
        <p:txBody>
          <a:bodyPr/>
          <a:lstStyle/>
          <a:p>
            <a:fld id="{7D54E3AD-7D54-4EFF-8E95-94CDA92F4E48}" type="slidenum">
              <a:rPr lang="ar-SA" smtClean="0"/>
              <a:t>‹#›</a:t>
            </a:fld>
            <a:endParaRPr lang="ar-SA"/>
          </a:p>
        </p:txBody>
      </p:sp>
    </p:spTree>
  </p:cSld>
  <p:clrMapOvr>
    <a:masterClrMapping/>
  </p:clrMapOvr>
  <mc:AlternateContent xmlns:mc="http://schemas.openxmlformats.org/markup-compatibility/2006">
    <mc:Choice xmlns:p14="http://schemas.microsoft.com/office/powerpoint/2010/main" Requires="p14">
      <p:transition spd="slow" p14:dur="2000" advClick="0" advTm="15000">
        <p14:ferris dir="r"/>
      </p:transition>
    </mc:Choice>
    <mc:Fallback>
      <p:transition spd="slow" advClick="0" advTm="15000">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457200" y="6422064"/>
            <a:ext cx="2133600" cy="365125"/>
          </a:xfrm>
        </p:spPr>
        <p:txBody>
          <a:bodyPr/>
          <a:lstStyle/>
          <a:p>
            <a:fld id="{E25ED00F-2B2E-4C6E-85B3-D4D8A0BAB92A}" type="datetimeFigureOut">
              <a:rPr lang="ar-SA" smtClean="0"/>
              <a:t>28/05/32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D54E3AD-7D54-4EFF-8E95-94CDA92F4E48}" type="slidenum">
              <a:rPr lang="ar-SA" smtClean="0"/>
              <a:t>‹#›</a:t>
            </a:fld>
            <a:endParaRPr lang="ar-SA"/>
          </a:p>
        </p:txBody>
      </p:sp>
    </p:spTree>
  </p:cSld>
  <p:clrMapOvr>
    <a:masterClrMapping/>
  </p:clrMapOvr>
  <mc:AlternateContent xmlns:mc="http://schemas.openxmlformats.org/markup-compatibility/2006">
    <mc:Choice xmlns:p14="http://schemas.microsoft.com/office/powerpoint/2010/main" Requires="p14">
      <p:transition spd="slow" p14:dur="2000" advClick="0" advTm="15000">
        <p14:ferris dir="r"/>
      </p:transition>
    </mc:Choice>
    <mc:Fallback>
      <p:transition spd="slow" advClick="0" advTm="15000">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E25ED00F-2B2E-4C6E-85B3-D4D8A0BAB92A}" type="datetimeFigureOut">
              <a:rPr lang="ar-SA" smtClean="0"/>
              <a:t>28/05/32</a:t>
            </a:fld>
            <a:endParaRPr lang="ar-SA"/>
          </a:p>
        </p:txBody>
      </p:sp>
      <p:sp>
        <p:nvSpPr>
          <p:cNvPr id="22" name="عنصر نائب للتذييل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ar-SA"/>
          </a:p>
        </p:txBody>
      </p:sp>
      <p:sp>
        <p:nvSpPr>
          <p:cNvPr id="18" name="عنصر نائب لرقم الشريحة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7D54E3AD-7D54-4EFF-8E95-94CDA92F4E48}" type="slidenum">
              <a:rPr lang="ar-SA" smtClean="0"/>
              <a:t>‹#›</a:t>
            </a:fld>
            <a:endParaRPr lang="ar-SA"/>
          </a:p>
        </p:txBody>
      </p:sp>
    </p:spTree>
  </p:cSld>
  <p:clrMap bg1="dk1" tx1="lt1" bg2="dk2" tx2="lt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mc:AlternateContent xmlns:mc="http://schemas.openxmlformats.org/markup-compatibility/2006">
    <mc:Choice xmlns:p14="http://schemas.microsoft.com/office/powerpoint/2010/main" Requires="p14">
      <p:transition spd="slow" p14:dur="2000" advClick="0" advTm="15000">
        <p14:ferris dir="r"/>
      </p:transition>
    </mc:Choice>
    <mc:Fallback>
      <p:transition spd="slow" advClick="0" advTm="15000">
        <p:fade/>
      </p:transition>
    </mc:Fallback>
  </mc:AlternateContent>
  <p:timing>
    <p:tnLst>
      <p:par>
        <p:cTn id="1" dur="indefinite" restart="never" nodeType="tmRoot"/>
      </p:par>
    </p:tnLst>
  </p:timing>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9888" y="1988840"/>
            <a:ext cx="6480048" cy="864096"/>
          </a:xfrm>
        </p:spPr>
        <p:txBody>
          <a:bodyPr/>
          <a:lstStyle/>
          <a:p>
            <a:r>
              <a:rPr lang="ar-SA" dirty="0" err="1" smtClean="0"/>
              <a:t>النصيريون</a:t>
            </a:r>
            <a:endParaRPr lang="ar-SA" dirty="0"/>
          </a:p>
        </p:txBody>
      </p:sp>
      <p:sp>
        <p:nvSpPr>
          <p:cNvPr id="3" name="عنوان فرعي 2"/>
          <p:cNvSpPr>
            <a:spLocks noGrp="1"/>
          </p:cNvSpPr>
          <p:nvPr>
            <p:ph type="subTitle" idx="1"/>
          </p:nvPr>
        </p:nvSpPr>
        <p:spPr>
          <a:xfrm>
            <a:off x="3995936" y="2276872"/>
            <a:ext cx="3024000" cy="1752600"/>
          </a:xfrm>
        </p:spPr>
        <p:txBody>
          <a:bodyPr/>
          <a:lstStyle/>
          <a:p>
            <a:r>
              <a:rPr lang="ar-SA" dirty="0" smtClean="0"/>
              <a:t>نبذة </a:t>
            </a:r>
            <a:r>
              <a:rPr lang="ar-SA" dirty="0" smtClean="0"/>
              <a:t> عنهم </a:t>
            </a:r>
          </a:p>
          <a:p>
            <a:r>
              <a:rPr lang="ar-SA" dirty="0" smtClean="0"/>
              <a:t>لفهم </a:t>
            </a:r>
            <a:r>
              <a:rPr lang="ar-SA" dirty="0" smtClean="0"/>
              <a:t>الاحداث في سوريا</a:t>
            </a:r>
            <a:endParaRPr lang="ar-SA" dirty="0"/>
          </a:p>
        </p:txBody>
      </p:sp>
      <p:pic>
        <p:nvPicPr>
          <p:cNvPr id="4" name="Picture 4" descr="http://slemanallan.elaphblog.com/Blog/slemanallan/Album/g.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0251" r="7595"/>
          <a:stretch/>
        </p:blipFill>
        <p:spPr bwMode="auto">
          <a:xfrm>
            <a:off x="451987" y="1484784"/>
            <a:ext cx="3327925" cy="37444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1679380233"/>
      </p:ext>
    </p:extLst>
  </p:cSld>
  <p:clrMapOvr>
    <a:masterClrMapping/>
  </p:clrMapOvr>
  <mc:AlternateContent xmlns:mc="http://schemas.openxmlformats.org/markup-compatibility/2006">
    <mc:Choice xmlns:p14="http://schemas.microsoft.com/office/powerpoint/2010/main" Requires="p14">
      <p:transition spd="slow" p14:dur="2000" advClick="0" advTm="15000">
        <p14:ferris dir="r"/>
      </p:transition>
    </mc:Choice>
    <mc:Fallback>
      <p:transition spd="slow" advClick="0" advTm="15000">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324544" y="1196752"/>
            <a:ext cx="6048672" cy="5976664"/>
          </a:xfrm>
          <a:prstGeom prst="roundRect">
            <a:avLst>
              <a:gd name="adj" fmla="val 4857"/>
            </a:avLst>
          </a:prstGeom>
          <a:noFill/>
          <a:ln>
            <a:noFill/>
          </a:ln>
        </p:spPr>
        <p:style>
          <a:lnRef idx="1">
            <a:schemeClr val="accent2"/>
          </a:lnRef>
          <a:fillRef idx="3">
            <a:schemeClr val="accent2"/>
          </a:fillRef>
          <a:effectRef idx="2">
            <a:schemeClr val="accent2"/>
          </a:effectRef>
          <a:fontRef idx="minor">
            <a:schemeClr val="lt1"/>
          </a:fontRef>
        </p:style>
        <p:txBody>
          <a:bodyPr rtlCol="1" anchor="ctr"/>
          <a:lstStyle/>
          <a:p>
            <a:pPr algn="ctr"/>
            <a:endParaRPr lang="ar-SA"/>
          </a:p>
        </p:txBody>
      </p:sp>
      <p:sp>
        <p:nvSpPr>
          <p:cNvPr id="6" name="عنصر نائب للمحتوى 5"/>
          <p:cNvSpPr>
            <a:spLocks noGrp="1"/>
          </p:cNvSpPr>
          <p:nvPr>
            <p:ph sz="half" idx="1"/>
          </p:nvPr>
        </p:nvSpPr>
        <p:spPr>
          <a:xfrm>
            <a:off x="0" y="1440160"/>
            <a:ext cx="5724128" cy="5805264"/>
          </a:xfrm>
        </p:spPr>
        <p:txBody>
          <a:bodyPr>
            <a:noAutofit/>
          </a:bodyPr>
          <a:lstStyle/>
          <a:p>
            <a:pPr marL="0" indent="0">
              <a:buNone/>
            </a:pPr>
            <a:r>
              <a:rPr lang="ar-SA" sz="2400" dirty="0">
                <a:cs typeface="Akhbar MT" pitchFamily="2" charset="-78"/>
              </a:rPr>
              <a:t>• لا يعترفون بالحج، ويقولون بأن الحج إلى مكة إنما هو كفر </a:t>
            </a:r>
            <a:r>
              <a:rPr lang="ar-SA" sz="2400" dirty="0" smtClean="0">
                <a:cs typeface="Akhbar MT" pitchFamily="2" charset="-78"/>
              </a:rPr>
              <a:t>وعبادة </a:t>
            </a:r>
            <a:r>
              <a:rPr lang="ar-SA" sz="2400" dirty="0">
                <a:cs typeface="Akhbar MT" pitchFamily="2" charset="-78"/>
              </a:rPr>
              <a:t>أصنام !!.</a:t>
            </a:r>
            <a:br>
              <a:rPr lang="ar-SA" sz="2400" dirty="0">
                <a:cs typeface="Akhbar MT" pitchFamily="2" charset="-78"/>
              </a:rPr>
            </a:br>
            <a:r>
              <a:rPr lang="ar-SA" sz="2400" dirty="0">
                <a:cs typeface="Akhbar MT" pitchFamily="2" charset="-78"/>
              </a:rPr>
              <a:t/>
            </a:r>
            <a:br>
              <a:rPr lang="ar-SA" sz="2400" dirty="0">
                <a:cs typeface="Akhbar MT" pitchFamily="2" charset="-78"/>
              </a:rPr>
            </a:br>
            <a:r>
              <a:rPr lang="ar-SA" sz="2400" dirty="0">
                <a:cs typeface="Akhbar MT" pitchFamily="2" charset="-78"/>
              </a:rPr>
              <a:t>• لا يعترفون بالزكاة الشرعية المعروفة لدينا ـ نحن المسلمين ـ وإنما يدفعون ضريبة إلى مشايخهم زاعمين بأن مقدارها خمس ما يملكون.</a:t>
            </a:r>
            <a:br>
              <a:rPr lang="ar-SA" sz="2400" dirty="0">
                <a:cs typeface="Akhbar MT" pitchFamily="2" charset="-78"/>
              </a:rPr>
            </a:br>
            <a:r>
              <a:rPr lang="ar-SA" sz="2400" dirty="0">
                <a:cs typeface="Akhbar MT" pitchFamily="2" charset="-78"/>
              </a:rPr>
              <a:t/>
            </a:r>
            <a:br>
              <a:rPr lang="ar-SA" sz="2400" dirty="0">
                <a:cs typeface="Akhbar MT" pitchFamily="2" charset="-78"/>
              </a:rPr>
            </a:br>
            <a:r>
              <a:rPr lang="ar-SA" sz="2400" dirty="0">
                <a:cs typeface="Akhbar MT" pitchFamily="2" charset="-78"/>
              </a:rPr>
              <a:t>• الصيام لديهم هو الامتناع عن معاشرة النساء طيلة شهر رمضان.</a:t>
            </a:r>
            <a:br>
              <a:rPr lang="ar-SA" sz="2400" dirty="0">
                <a:cs typeface="Akhbar MT" pitchFamily="2" charset="-78"/>
              </a:rPr>
            </a:br>
            <a:r>
              <a:rPr lang="ar-SA" sz="2400" dirty="0">
                <a:cs typeface="Akhbar MT" pitchFamily="2" charset="-78"/>
              </a:rPr>
              <a:t/>
            </a:r>
            <a:br>
              <a:rPr lang="ar-SA" sz="2400" dirty="0">
                <a:cs typeface="Akhbar MT" pitchFamily="2" charset="-78"/>
              </a:rPr>
            </a:br>
            <a:r>
              <a:rPr lang="ar-SA" sz="2400" dirty="0">
                <a:cs typeface="Akhbar MT" pitchFamily="2" charset="-78"/>
              </a:rPr>
              <a:t>• يبغضون الصحابة بغضاً شديداً، ويلعنون أبا بكر وعمر وعثمان رضي الله عنهم أجمعين.</a:t>
            </a:r>
            <a:endParaRPr lang="ar-SA" sz="7200" dirty="0">
              <a:cs typeface="Akhbar MT" pitchFamily="2" charset="-78"/>
            </a:endParaRPr>
          </a:p>
        </p:txBody>
      </p:sp>
      <p:sp>
        <p:nvSpPr>
          <p:cNvPr id="5" name="عنصر نائب للمحتوى 2"/>
          <p:cNvSpPr txBox="1">
            <a:spLocks/>
          </p:cNvSpPr>
          <p:nvPr/>
        </p:nvSpPr>
        <p:spPr>
          <a:xfrm>
            <a:off x="5364088" y="188640"/>
            <a:ext cx="3528392" cy="1163782"/>
          </a:xfrm>
          <a:prstGeom prst="rect">
            <a:avLst/>
          </a:prstGeom>
        </p:spPr>
        <p:txBody>
          <a:bodyPr vert="horz" lIns="91440" tIns="45720" rIns="91440" bIns="45720" rtlCol="1">
            <a:norm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ar-SA" dirty="0"/>
          </a:p>
        </p:txBody>
      </p:sp>
      <p:sp>
        <p:nvSpPr>
          <p:cNvPr id="7" name="عنصر نائب للمحتوى 5"/>
          <p:cNvSpPr txBox="1">
            <a:spLocks/>
          </p:cNvSpPr>
          <p:nvPr/>
        </p:nvSpPr>
        <p:spPr>
          <a:xfrm>
            <a:off x="0" y="0"/>
            <a:ext cx="5111750" cy="1052736"/>
          </a:xfrm>
          <a:prstGeom prst="rect">
            <a:avLst/>
          </a:prstGeom>
        </p:spPr>
        <p:txBody>
          <a:bodyPr vert="horz" lIns="91440" tIns="45720" rIns="91440" bIns="45720" rtlCol="1">
            <a:norm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ar-SA" dirty="0"/>
          </a:p>
        </p:txBody>
      </p:sp>
      <p:sp>
        <p:nvSpPr>
          <p:cNvPr id="3" name="مستطيل 2"/>
          <p:cNvSpPr/>
          <p:nvPr/>
        </p:nvSpPr>
        <p:spPr>
          <a:xfrm>
            <a:off x="0" y="188640"/>
            <a:ext cx="4211960" cy="523220"/>
          </a:xfrm>
          <a:prstGeom prst="rect">
            <a:avLst/>
          </a:prstGeom>
        </p:spPr>
        <p:txBody>
          <a:bodyPr wrap="square">
            <a:spAutoFit/>
          </a:bodyPr>
          <a:lstStyle/>
          <a:p>
            <a:r>
              <a:rPr lang="ar-SA" sz="2800" dirty="0">
                <a:cs typeface="PT Bold Heading" pitchFamily="2" charset="-78"/>
              </a:rPr>
              <a:t>الأفكار </a:t>
            </a:r>
            <a:r>
              <a:rPr lang="ar-SA" sz="2800" dirty="0" smtClean="0">
                <a:cs typeface="PT Bold Heading" pitchFamily="2" charset="-78"/>
              </a:rPr>
              <a:t>والمعتقدات</a:t>
            </a:r>
            <a:endParaRPr lang="ar-SA" sz="2800" dirty="0">
              <a:cs typeface="PT Bold Heading" pitchFamily="2" charset="-78"/>
            </a:endParaRPr>
          </a:p>
        </p:txBody>
      </p:sp>
      <p:grpSp>
        <p:nvGrpSpPr>
          <p:cNvPr id="9" name="مجموعة 8"/>
          <p:cNvGrpSpPr/>
          <p:nvPr/>
        </p:nvGrpSpPr>
        <p:grpSpPr>
          <a:xfrm>
            <a:off x="6444208" y="116632"/>
            <a:ext cx="2592288" cy="6624736"/>
            <a:chOff x="6444208" y="116632"/>
            <a:chExt cx="2592288" cy="6624736"/>
          </a:xfrm>
        </p:grpSpPr>
        <p:sp>
          <p:nvSpPr>
            <p:cNvPr id="10" name="مستطيل ذو زوايا قطرية مستديرة 9"/>
            <p:cNvSpPr/>
            <p:nvPr/>
          </p:nvSpPr>
          <p:spPr>
            <a:xfrm>
              <a:off x="6444208" y="116632"/>
              <a:ext cx="2592288" cy="6624736"/>
            </a:xfrm>
            <a:prstGeom prst="round2DiagRect">
              <a:avLst/>
            </a:prstGeom>
            <a:ln/>
          </p:spPr>
          <p:style>
            <a:lnRef idx="1">
              <a:schemeClr val="accent6"/>
            </a:lnRef>
            <a:fillRef idx="2">
              <a:schemeClr val="accent6"/>
            </a:fillRef>
            <a:effectRef idx="1">
              <a:schemeClr val="accent6"/>
            </a:effectRef>
            <a:fontRef idx="minor">
              <a:schemeClr val="dk1"/>
            </a:fontRef>
          </p:style>
          <p:txBody>
            <a:bodyPr rtlCol="1" anchor="ctr"/>
            <a:lstStyle/>
            <a:p>
              <a:pPr algn="ctr"/>
              <a:r>
                <a:rPr lang="ar-SA" sz="36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النصيريون</a:t>
              </a:r>
              <a:r>
                <a:rPr lang="ar-SA"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endParaRPr lang="ar-SA"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r>
              <a:b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endPar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لفهم </a:t>
              </a:r>
              <a:endPar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الاحداث </a:t>
              </a: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في سوريا </a:t>
              </a:r>
              <a:endPar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endPar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a:p>
          </p:txBody>
        </p:sp>
        <p:pic>
          <p:nvPicPr>
            <p:cNvPr id="11" name="Picture 4" descr="http://slemanallan.elaphblog.com/Blog/slemanallan/Album/g.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0251" r="7595"/>
            <a:stretch/>
          </p:blipFill>
          <p:spPr bwMode="auto">
            <a:xfrm>
              <a:off x="6608798" y="3645024"/>
              <a:ext cx="2283682" cy="256948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grpSp>
      <p:sp>
        <p:nvSpPr>
          <p:cNvPr id="12" name="شكل حر 11"/>
          <p:cNvSpPr/>
          <p:nvPr/>
        </p:nvSpPr>
        <p:spPr>
          <a:xfrm>
            <a:off x="-16024" y="-27384"/>
            <a:ext cx="6172200" cy="804112"/>
          </a:xfrm>
          <a:custGeom>
            <a:avLst/>
            <a:gdLst>
              <a:gd name="connsiteX0" fmla="*/ 6172200 w 6172200"/>
              <a:gd name="connsiteY0" fmla="*/ 0 h 804112"/>
              <a:gd name="connsiteX1" fmla="*/ 4483100 w 6172200"/>
              <a:gd name="connsiteY1" fmla="*/ 762000 h 804112"/>
              <a:gd name="connsiteX2" fmla="*/ 0 w 6172200"/>
              <a:gd name="connsiteY2" fmla="*/ 711200 h 804112"/>
              <a:gd name="connsiteX3" fmla="*/ 0 w 6172200"/>
              <a:gd name="connsiteY3" fmla="*/ 711200 h 804112"/>
            </a:gdLst>
            <a:ahLst/>
            <a:cxnLst>
              <a:cxn ang="0">
                <a:pos x="connsiteX0" y="connsiteY0"/>
              </a:cxn>
              <a:cxn ang="0">
                <a:pos x="connsiteX1" y="connsiteY1"/>
              </a:cxn>
              <a:cxn ang="0">
                <a:pos x="connsiteX2" y="connsiteY2"/>
              </a:cxn>
              <a:cxn ang="0">
                <a:pos x="connsiteX3" y="connsiteY3"/>
              </a:cxn>
            </a:cxnLst>
            <a:rect l="l" t="t" r="r" b="b"/>
            <a:pathLst>
              <a:path w="6172200" h="804112">
                <a:moveTo>
                  <a:pt x="6172200" y="0"/>
                </a:moveTo>
                <a:cubicBezTo>
                  <a:pt x="5842000" y="321733"/>
                  <a:pt x="5511800" y="643467"/>
                  <a:pt x="4483100" y="762000"/>
                </a:cubicBezTo>
                <a:cubicBezTo>
                  <a:pt x="3454400" y="880533"/>
                  <a:pt x="0" y="711200"/>
                  <a:pt x="0" y="711200"/>
                </a:cubicBezTo>
                <a:lnTo>
                  <a:pt x="0" y="711200"/>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ar-SA">
              <a:ln w="38100">
                <a:solidFill>
                  <a:schemeClr val="tx1"/>
                </a:solidFill>
              </a:ln>
            </a:endParaRPr>
          </a:p>
        </p:txBody>
      </p:sp>
    </p:spTree>
    <p:extLst>
      <p:ext uri="{BB962C8B-B14F-4D97-AF65-F5344CB8AC3E}">
        <p14:creationId xmlns:p14="http://schemas.microsoft.com/office/powerpoint/2010/main" val="128163012"/>
      </p:ext>
    </p:extLst>
  </p:cSld>
  <p:clrMapOvr>
    <a:masterClrMapping/>
  </p:clrMapOvr>
  <mc:AlternateContent xmlns:mc="http://schemas.openxmlformats.org/markup-compatibility/2006">
    <mc:Choice xmlns:p14="http://schemas.microsoft.com/office/powerpoint/2010/main" Requires="p14">
      <p:transition spd="slow" p14:dur="2000" advClick="0" advTm="15000">
        <p14:ferris dir="r"/>
      </p:transition>
    </mc:Choice>
    <mc:Fallback>
      <p:transition spd="slow" advClick="0" advTm="15000">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صر نائب للمحتوى 5"/>
          <p:cNvSpPr>
            <a:spLocks noGrp="1"/>
          </p:cNvSpPr>
          <p:nvPr>
            <p:ph sz="half" idx="1"/>
          </p:nvPr>
        </p:nvSpPr>
        <p:spPr>
          <a:xfrm>
            <a:off x="0" y="908720"/>
            <a:ext cx="5724128" cy="5805264"/>
          </a:xfrm>
          <a:noFill/>
          <a:ln>
            <a:noFill/>
          </a:ln>
        </p:spPr>
        <p:txBody>
          <a:bodyPr>
            <a:noAutofit/>
          </a:bodyPr>
          <a:lstStyle/>
          <a:p>
            <a:pPr marL="0" indent="0">
              <a:buNone/>
            </a:pPr>
            <a:r>
              <a:rPr lang="ar-SA" sz="2400" dirty="0">
                <a:cs typeface="Akhbar MT" pitchFamily="2" charset="-78"/>
              </a:rPr>
              <a:t>• يزعمون بأن للعقيدة باطناً وظاهراً وأنهم وحدهم </a:t>
            </a:r>
            <a:r>
              <a:rPr lang="ar-SA" sz="2400" dirty="0" smtClean="0">
                <a:cs typeface="Akhbar MT" pitchFamily="2" charset="-78"/>
              </a:rPr>
              <a:t>العالمون </a:t>
            </a:r>
            <a:r>
              <a:rPr lang="ar-SA" sz="2400" dirty="0">
                <a:cs typeface="Akhbar MT" pitchFamily="2" charset="-78"/>
              </a:rPr>
              <a:t>ببواطن الأسرار، ومن ذلك:</a:t>
            </a:r>
            <a:br>
              <a:rPr lang="ar-SA" sz="2400" dirty="0">
                <a:cs typeface="Akhbar MT" pitchFamily="2" charset="-78"/>
              </a:rPr>
            </a:br>
            <a:r>
              <a:rPr lang="ar-SA" sz="2400" dirty="0">
                <a:cs typeface="Akhbar MT" pitchFamily="2" charset="-78"/>
              </a:rPr>
              <a:t>ـ الجنابة: هي موالاة الأضداد والجهل بالعلم الباطني.</a:t>
            </a:r>
            <a:br>
              <a:rPr lang="ar-SA" sz="2400" dirty="0">
                <a:cs typeface="Akhbar MT" pitchFamily="2" charset="-78"/>
              </a:rPr>
            </a:br>
            <a:r>
              <a:rPr lang="ar-SA" sz="2400" dirty="0">
                <a:cs typeface="Akhbar MT" pitchFamily="2" charset="-78"/>
              </a:rPr>
              <a:t>ـ الطهارة: هي معاداة الأضداد ومعرفة العلم الباطني.</a:t>
            </a:r>
            <a:br>
              <a:rPr lang="ar-SA" sz="2400" dirty="0">
                <a:cs typeface="Akhbar MT" pitchFamily="2" charset="-78"/>
              </a:rPr>
            </a:br>
            <a:r>
              <a:rPr lang="ar-SA" sz="2400" dirty="0">
                <a:cs typeface="Akhbar MT" pitchFamily="2" charset="-78"/>
              </a:rPr>
              <a:t>ـ الصيام: هو حفظ السر المتعلق بثلاثين رجلاً وثلاثين </a:t>
            </a:r>
            <a:r>
              <a:rPr lang="ar-SA" sz="2400" dirty="0" smtClean="0">
                <a:cs typeface="Akhbar MT" pitchFamily="2" charset="-78"/>
              </a:rPr>
              <a:t>امرأة</a:t>
            </a:r>
            <a:r>
              <a:rPr lang="ar-SA" sz="2400" dirty="0">
                <a:cs typeface="Akhbar MT" pitchFamily="2" charset="-78"/>
              </a:rPr>
              <a:t>.</a:t>
            </a:r>
            <a:br>
              <a:rPr lang="ar-SA" sz="2400" dirty="0">
                <a:cs typeface="Akhbar MT" pitchFamily="2" charset="-78"/>
              </a:rPr>
            </a:br>
            <a:r>
              <a:rPr lang="ar-SA" sz="2400" dirty="0">
                <a:cs typeface="Akhbar MT" pitchFamily="2" charset="-78"/>
              </a:rPr>
              <a:t>ـ الزكاة: يرمز لها بشخصية سلمان.</a:t>
            </a:r>
            <a:br>
              <a:rPr lang="ar-SA" sz="2400" dirty="0">
                <a:cs typeface="Akhbar MT" pitchFamily="2" charset="-78"/>
              </a:rPr>
            </a:br>
            <a:r>
              <a:rPr lang="ar-SA" sz="2400" dirty="0">
                <a:cs typeface="Akhbar MT" pitchFamily="2" charset="-78"/>
              </a:rPr>
              <a:t>ـ الجهاد: هو صب اللعنات على الخصوم </a:t>
            </a:r>
            <a:r>
              <a:rPr lang="ar-SA" sz="2400" dirty="0" err="1">
                <a:cs typeface="Akhbar MT" pitchFamily="2" charset="-78"/>
              </a:rPr>
              <a:t>وفُشاة</a:t>
            </a:r>
            <a:r>
              <a:rPr lang="ar-SA" sz="2400" dirty="0">
                <a:cs typeface="Akhbar MT" pitchFamily="2" charset="-78"/>
              </a:rPr>
              <a:t> </a:t>
            </a:r>
            <a:r>
              <a:rPr lang="ar-SA" sz="2400" dirty="0" smtClean="0">
                <a:cs typeface="Akhbar MT" pitchFamily="2" charset="-78"/>
              </a:rPr>
              <a:t>الأسرار</a:t>
            </a:r>
            <a:r>
              <a:rPr lang="ar-SA" sz="2400" dirty="0">
                <a:cs typeface="Akhbar MT" pitchFamily="2" charset="-78"/>
              </a:rPr>
              <a:t>.</a:t>
            </a:r>
            <a:br>
              <a:rPr lang="ar-SA" sz="2400" dirty="0">
                <a:cs typeface="Akhbar MT" pitchFamily="2" charset="-78"/>
              </a:rPr>
            </a:br>
            <a:r>
              <a:rPr lang="ar-SA" sz="2400" dirty="0">
                <a:cs typeface="Akhbar MT" pitchFamily="2" charset="-78"/>
              </a:rPr>
              <a:t>ـ الولاية: هي الإخلاص للأسرة النصيرية </a:t>
            </a:r>
            <a:r>
              <a:rPr lang="ar-SA" sz="2400" dirty="0" smtClean="0">
                <a:cs typeface="Akhbar MT" pitchFamily="2" charset="-78"/>
              </a:rPr>
              <a:t>وكراهية خصومها</a:t>
            </a:r>
            <a:r>
              <a:rPr lang="ar-SA" sz="2400" dirty="0">
                <a:cs typeface="Akhbar MT" pitchFamily="2" charset="-78"/>
              </a:rPr>
              <a:t>.</a:t>
            </a:r>
            <a:br>
              <a:rPr lang="ar-SA" sz="2400" dirty="0">
                <a:cs typeface="Akhbar MT" pitchFamily="2" charset="-78"/>
              </a:rPr>
            </a:br>
            <a:r>
              <a:rPr lang="ar-SA" sz="2400" dirty="0">
                <a:cs typeface="Akhbar MT" pitchFamily="2" charset="-78"/>
              </a:rPr>
              <a:t>ـ الشهادة: هي أن تشير إلى صيغة (ع. م. س).</a:t>
            </a:r>
            <a:br>
              <a:rPr lang="ar-SA" sz="2400" dirty="0">
                <a:cs typeface="Akhbar MT" pitchFamily="2" charset="-78"/>
              </a:rPr>
            </a:br>
            <a:r>
              <a:rPr lang="ar-SA" sz="2400" dirty="0">
                <a:cs typeface="Akhbar MT" pitchFamily="2" charset="-78"/>
              </a:rPr>
              <a:t>ـ القرآن: هو مدخل لتعليم الإخلاص لعلي، وقد قام سلمان </a:t>
            </a:r>
            <a:r>
              <a:rPr lang="ar-SA" sz="2400" dirty="0" smtClean="0">
                <a:cs typeface="Akhbar MT" pitchFamily="2" charset="-78"/>
              </a:rPr>
              <a:t>(</a:t>
            </a:r>
            <a:r>
              <a:rPr lang="ar-SA" sz="2400" dirty="0">
                <a:cs typeface="Akhbar MT" pitchFamily="2" charset="-78"/>
              </a:rPr>
              <a:t>تحت اسم جبريل) بتعليم القرآن لمحمد.</a:t>
            </a:r>
            <a:br>
              <a:rPr lang="ar-SA" sz="2400" dirty="0">
                <a:cs typeface="Akhbar MT" pitchFamily="2" charset="-78"/>
              </a:rPr>
            </a:br>
            <a:r>
              <a:rPr lang="ar-SA" sz="2400" dirty="0">
                <a:cs typeface="Akhbar MT" pitchFamily="2" charset="-78"/>
              </a:rPr>
              <a:t>ـ الصلاة: عبارة عن خمس أسماء هي: علي وحسن </a:t>
            </a:r>
            <a:r>
              <a:rPr lang="ar-SA" sz="2400" dirty="0" smtClean="0">
                <a:cs typeface="Akhbar MT" pitchFamily="2" charset="-78"/>
              </a:rPr>
              <a:t>وحسين </a:t>
            </a:r>
            <a:r>
              <a:rPr lang="ar-SA" sz="2400" dirty="0">
                <a:cs typeface="Akhbar MT" pitchFamily="2" charset="-78"/>
              </a:rPr>
              <a:t>ومحسن وفاطمة، و(محسن) هذا </a:t>
            </a:r>
            <a:r>
              <a:rPr lang="ar-SA" sz="2400" dirty="0" smtClean="0">
                <a:cs typeface="Akhbar MT" pitchFamily="2" charset="-78"/>
              </a:rPr>
              <a:t> </a:t>
            </a:r>
          </a:p>
          <a:p>
            <a:pPr marL="0" indent="0">
              <a:buNone/>
            </a:pPr>
            <a:r>
              <a:rPr lang="ar-SA" sz="2400" dirty="0" smtClean="0">
                <a:cs typeface="Akhbar MT" pitchFamily="2" charset="-78"/>
              </a:rPr>
              <a:t>هو(السر </a:t>
            </a:r>
            <a:r>
              <a:rPr lang="ar-SA" sz="2400" dirty="0">
                <a:cs typeface="Akhbar MT" pitchFamily="2" charset="-78"/>
              </a:rPr>
              <a:t>الخفي) إذ يزعمون بأنه سقْطٌ </a:t>
            </a:r>
            <a:r>
              <a:rPr lang="ar-SA" sz="2400" dirty="0" smtClean="0">
                <a:cs typeface="Akhbar MT" pitchFamily="2" charset="-78"/>
              </a:rPr>
              <a:t>طرحته</a:t>
            </a:r>
            <a:r>
              <a:rPr lang="ar-SA" sz="2400" dirty="0" smtClean="0">
                <a:cs typeface="Akhbar MT" pitchFamily="2" charset="-78"/>
              </a:rPr>
              <a:t> </a:t>
            </a:r>
            <a:r>
              <a:rPr lang="ar-SA" sz="2400" dirty="0" smtClean="0">
                <a:cs typeface="Akhbar MT" pitchFamily="2" charset="-78"/>
              </a:rPr>
              <a:t>فاطمة</a:t>
            </a:r>
            <a:r>
              <a:rPr lang="ar-SA" sz="2400" dirty="0">
                <a:cs typeface="Akhbar MT" pitchFamily="2" charset="-78"/>
              </a:rPr>
              <a:t>، وذكر هذه الأسماء يجزئ عن الغسل </a:t>
            </a:r>
            <a:r>
              <a:rPr lang="ar-SA" sz="2400" dirty="0" smtClean="0">
                <a:cs typeface="Akhbar MT" pitchFamily="2" charset="-78"/>
              </a:rPr>
              <a:t>     </a:t>
            </a:r>
            <a:r>
              <a:rPr lang="ar-SA" sz="2400" dirty="0" smtClean="0">
                <a:cs typeface="Akhbar MT" pitchFamily="2" charset="-78"/>
              </a:rPr>
              <a:t>والجنابة </a:t>
            </a:r>
            <a:r>
              <a:rPr lang="ar-SA" sz="2400" dirty="0">
                <a:cs typeface="Akhbar MT" pitchFamily="2" charset="-78"/>
              </a:rPr>
              <a:t>والوضوء.</a:t>
            </a:r>
            <a:endParaRPr lang="ar-SA" sz="6000" dirty="0">
              <a:cs typeface="Akhbar MT" pitchFamily="2" charset="-78"/>
            </a:endParaRPr>
          </a:p>
        </p:txBody>
      </p:sp>
      <p:sp>
        <p:nvSpPr>
          <p:cNvPr id="5" name="عنصر نائب للمحتوى 2"/>
          <p:cNvSpPr txBox="1">
            <a:spLocks/>
          </p:cNvSpPr>
          <p:nvPr/>
        </p:nvSpPr>
        <p:spPr>
          <a:xfrm>
            <a:off x="5364088" y="188640"/>
            <a:ext cx="3528392" cy="1163782"/>
          </a:xfrm>
          <a:prstGeom prst="rect">
            <a:avLst/>
          </a:prstGeom>
        </p:spPr>
        <p:txBody>
          <a:bodyPr vert="horz" lIns="91440" tIns="45720" rIns="91440" bIns="45720" rtlCol="1">
            <a:norm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ar-SA" dirty="0"/>
          </a:p>
        </p:txBody>
      </p:sp>
      <p:sp>
        <p:nvSpPr>
          <p:cNvPr id="7" name="عنصر نائب للمحتوى 5"/>
          <p:cNvSpPr txBox="1">
            <a:spLocks/>
          </p:cNvSpPr>
          <p:nvPr/>
        </p:nvSpPr>
        <p:spPr>
          <a:xfrm>
            <a:off x="0" y="0"/>
            <a:ext cx="5111750" cy="1052736"/>
          </a:xfrm>
          <a:prstGeom prst="rect">
            <a:avLst/>
          </a:prstGeom>
        </p:spPr>
        <p:txBody>
          <a:bodyPr vert="horz" lIns="91440" tIns="45720" rIns="91440" bIns="45720" rtlCol="1">
            <a:norm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ar-SA" dirty="0"/>
          </a:p>
        </p:txBody>
      </p:sp>
      <p:grpSp>
        <p:nvGrpSpPr>
          <p:cNvPr id="9" name="مجموعة 8"/>
          <p:cNvGrpSpPr/>
          <p:nvPr/>
        </p:nvGrpSpPr>
        <p:grpSpPr>
          <a:xfrm>
            <a:off x="6444208" y="116632"/>
            <a:ext cx="2592288" cy="6624736"/>
            <a:chOff x="6444208" y="116632"/>
            <a:chExt cx="2592288" cy="6624736"/>
          </a:xfrm>
        </p:grpSpPr>
        <p:sp>
          <p:nvSpPr>
            <p:cNvPr id="10" name="مستطيل ذو زوايا قطرية مستديرة 9"/>
            <p:cNvSpPr/>
            <p:nvPr/>
          </p:nvSpPr>
          <p:spPr>
            <a:xfrm>
              <a:off x="6444208" y="116632"/>
              <a:ext cx="2592288" cy="6624736"/>
            </a:xfrm>
            <a:prstGeom prst="round2DiagRect">
              <a:avLst/>
            </a:prstGeom>
            <a:ln/>
          </p:spPr>
          <p:style>
            <a:lnRef idx="1">
              <a:schemeClr val="accent6"/>
            </a:lnRef>
            <a:fillRef idx="2">
              <a:schemeClr val="accent6"/>
            </a:fillRef>
            <a:effectRef idx="1">
              <a:schemeClr val="accent6"/>
            </a:effectRef>
            <a:fontRef idx="minor">
              <a:schemeClr val="dk1"/>
            </a:fontRef>
          </p:style>
          <p:txBody>
            <a:bodyPr rtlCol="1" anchor="ctr"/>
            <a:lstStyle/>
            <a:p>
              <a:pPr algn="ctr"/>
              <a:r>
                <a:rPr lang="ar-SA" sz="36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النصيريون</a:t>
              </a:r>
              <a:r>
                <a:rPr lang="ar-SA"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endParaRPr lang="ar-SA"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r>
              <a:b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endPar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لفهم </a:t>
              </a:r>
              <a:endPar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الاحداث </a:t>
              </a: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في سوريا </a:t>
              </a:r>
              <a:endPar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endPar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a:p>
          </p:txBody>
        </p:sp>
        <p:pic>
          <p:nvPicPr>
            <p:cNvPr id="11" name="Picture 4" descr="http://slemanallan.elaphblog.com/Blog/slemanallan/Album/g.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0251" r="7595"/>
            <a:stretch/>
          </p:blipFill>
          <p:spPr bwMode="auto">
            <a:xfrm>
              <a:off x="6608798" y="3645024"/>
              <a:ext cx="2283682" cy="256948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grpSp>
      <p:sp>
        <p:nvSpPr>
          <p:cNvPr id="12" name="شكل حر 11"/>
          <p:cNvSpPr/>
          <p:nvPr/>
        </p:nvSpPr>
        <p:spPr>
          <a:xfrm>
            <a:off x="-16024" y="-27384"/>
            <a:ext cx="6172200" cy="804112"/>
          </a:xfrm>
          <a:custGeom>
            <a:avLst/>
            <a:gdLst>
              <a:gd name="connsiteX0" fmla="*/ 6172200 w 6172200"/>
              <a:gd name="connsiteY0" fmla="*/ 0 h 804112"/>
              <a:gd name="connsiteX1" fmla="*/ 4483100 w 6172200"/>
              <a:gd name="connsiteY1" fmla="*/ 762000 h 804112"/>
              <a:gd name="connsiteX2" fmla="*/ 0 w 6172200"/>
              <a:gd name="connsiteY2" fmla="*/ 711200 h 804112"/>
              <a:gd name="connsiteX3" fmla="*/ 0 w 6172200"/>
              <a:gd name="connsiteY3" fmla="*/ 711200 h 804112"/>
            </a:gdLst>
            <a:ahLst/>
            <a:cxnLst>
              <a:cxn ang="0">
                <a:pos x="connsiteX0" y="connsiteY0"/>
              </a:cxn>
              <a:cxn ang="0">
                <a:pos x="connsiteX1" y="connsiteY1"/>
              </a:cxn>
              <a:cxn ang="0">
                <a:pos x="connsiteX2" y="connsiteY2"/>
              </a:cxn>
              <a:cxn ang="0">
                <a:pos x="connsiteX3" y="connsiteY3"/>
              </a:cxn>
            </a:cxnLst>
            <a:rect l="l" t="t" r="r" b="b"/>
            <a:pathLst>
              <a:path w="6172200" h="804112">
                <a:moveTo>
                  <a:pt x="6172200" y="0"/>
                </a:moveTo>
                <a:cubicBezTo>
                  <a:pt x="5842000" y="321733"/>
                  <a:pt x="5511800" y="643467"/>
                  <a:pt x="4483100" y="762000"/>
                </a:cubicBezTo>
                <a:cubicBezTo>
                  <a:pt x="3454400" y="880533"/>
                  <a:pt x="0" y="711200"/>
                  <a:pt x="0" y="711200"/>
                </a:cubicBezTo>
                <a:lnTo>
                  <a:pt x="0" y="711200"/>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ar-SA">
              <a:ln w="38100">
                <a:solidFill>
                  <a:schemeClr val="tx1"/>
                </a:solidFill>
              </a:ln>
            </a:endParaRPr>
          </a:p>
        </p:txBody>
      </p:sp>
      <p:sp>
        <p:nvSpPr>
          <p:cNvPr id="13" name="مستطيل 12"/>
          <p:cNvSpPr/>
          <p:nvPr/>
        </p:nvSpPr>
        <p:spPr>
          <a:xfrm>
            <a:off x="0" y="188640"/>
            <a:ext cx="4211960" cy="523220"/>
          </a:xfrm>
          <a:prstGeom prst="rect">
            <a:avLst/>
          </a:prstGeom>
        </p:spPr>
        <p:txBody>
          <a:bodyPr wrap="square">
            <a:spAutoFit/>
          </a:bodyPr>
          <a:lstStyle/>
          <a:p>
            <a:r>
              <a:rPr lang="ar-SA" sz="2800" dirty="0">
                <a:cs typeface="PT Bold Heading" pitchFamily="2" charset="-78"/>
              </a:rPr>
              <a:t>الأفكار </a:t>
            </a:r>
            <a:r>
              <a:rPr lang="ar-SA" sz="2800" dirty="0" smtClean="0">
                <a:cs typeface="PT Bold Heading" pitchFamily="2" charset="-78"/>
              </a:rPr>
              <a:t>والمعتقدات</a:t>
            </a:r>
            <a:endParaRPr lang="ar-SA" sz="2800" dirty="0">
              <a:cs typeface="PT Bold Heading" pitchFamily="2" charset="-78"/>
            </a:endParaRPr>
          </a:p>
        </p:txBody>
      </p:sp>
    </p:spTree>
    <p:extLst>
      <p:ext uri="{BB962C8B-B14F-4D97-AF65-F5344CB8AC3E}">
        <p14:creationId xmlns:p14="http://schemas.microsoft.com/office/powerpoint/2010/main" val="2712765200"/>
      </p:ext>
    </p:extLst>
  </p:cSld>
  <p:clrMapOvr>
    <a:masterClrMapping/>
  </p:clrMapOvr>
  <mc:AlternateContent xmlns:mc="http://schemas.openxmlformats.org/markup-compatibility/2006">
    <mc:Choice xmlns:p14="http://schemas.microsoft.com/office/powerpoint/2010/main" Requires="p14">
      <p:transition spd="slow" p14:dur="2000" advClick="0" advTm="15000">
        <p14:ferris dir="r"/>
      </p:transition>
    </mc:Choice>
    <mc:Fallback>
      <p:transition spd="slow" advClick="0" advTm="15000">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صر نائب للمحتوى 5"/>
          <p:cNvSpPr>
            <a:spLocks noGrp="1"/>
          </p:cNvSpPr>
          <p:nvPr>
            <p:ph sz="half" idx="1"/>
          </p:nvPr>
        </p:nvSpPr>
        <p:spPr>
          <a:xfrm>
            <a:off x="0" y="1440160"/>
            <a:ext cx="5724128" cy="5805264"/>
          </a:xfrm>
        </p:spPr>
        <p:txBody>
          <a:bodyPr>
            <a:noAutofit/>
          </a:bodyPr>
          <a:lstStyle/>
          <a:p>
            <a:pPr marL="0" indent="0">
              <a:buNone/>
            </a:pPr>
            <a:r>
              <a:rPr lang="ar-SA" sz="2400" dirty="0">
                <a:cs typeface="Akhbar MT" pitchFamily="2" charset="-78"/>
              </a:rPr>
              <a:t>• اتفق علماء المسلمين على أن هؤلاء </a:t>
            </a:r>
            <a:r>
              <a:rPr lang="ar-SA" sz="2400" dirty="0" err="1">
                <a:cs typeface="Akhbar MT" pitchFamily="2" charset="-78"/>
              </a:rPr>
              <a:t>النصيريين</a:t>
            </a:r>
            <a:r>
              <a:rPr lang="ar-SA" sz="2400" dirty="0">
                <a:cs typeface="Akhbar MT" pitchFamily="2" charset="-78"/>
              </a:rPr>
              <a:t> لا تجوز </a:t>
            </a:r>
            <a:r>
              <a:rPr lang="ar-SA" sz="2400" dirty="0" err="1">
                <a:cs typeface="Akhbar MT" pitchFamily="2" charset="-78"/>
              </a:rPr>
              <a:t>مناكحتهم</a:t>
            </a:r>
            <a:r>
              <a:rPr lang="ar-SA" sz="2400" dirty="0">
                <a:cs typeface="Akhbar MT" pitchFamily="2" charset="-78"/>
              </a:rPr>
              <a:t>، ولا تباح ذبائحهم، ولا يُصلى على من مات منهم ولا يدفن في مقابر المسلمين، ولا يجوز استخدامهم في الثغور والحصون.</a:t>
            </a:r>
            <a:br>
              <a:rPr lang="ar-SA" sz="2400" dirty="0">
                <a:cs typeface="Akhbar MT" pitchFamily="2" charset="-78"/>
              </a:rPr>
            </a:br>
            <a:r>
              <a:rPr lang="ar-SA" sz="2400" dirty="0">
                <a:cs typeface="Akhbar MT" pitchFamily="2" charset="-78"/>
              </a:rPr>
              <a:t/>
            </a:r>
            <a:br>
              <a:rPr lang="ar-SA" sz="2400" dirty="0">
                <a:cs typeface="Akhbar MT" pitchFamily="2" charset="-78"/>
              </a:rPr>
            </a:br>
            <a:r>
              <a:rPr lang="ar-SA" sz="2400" dirty="0">
                <a:cs typeface="Akhbar MT" pitchFamily="2" charset="-78"/>
              </a:rPr>
              <a:t>• يقول ابن تيمية: (هؤلاء القوم المسمَّون بالنصيرية ـ هم وسائر أصناف القرامطة الباطنية ـ أكفر من اليهود والنصارى، بل وأكفر من كثير من المشركين، وضررهم أعظم من ضرر الكفار المحاربين مثل التتار والفرنج وغيرهم.. وهم دائماً مع كل عدو للمسلمين، فهم مع النصارى على المسلمين، ومن أعظم المصائب عندهم انتصار المسلمين على التتار، ثم إن التتار ما دخلوا بلاد الإسلام وقتلوا خليفة بغداد وغيره من ملوك المسلمين إلا بمعاونتهم ومؤازرتهم).</a:t>
            </a:r>
            <a:endParaRPr lang="ar-SA" sz="6000" dirty="0">
              <a:cs typeface="Akhbar MT" pitchFamily="2" charset="-78"/>
            </a:endParaRPr>
          </a:p>
        </p:txBody>
      </p:sp>
      <p:sp>
        <p:nvSpPr>
          <p:cNvPr id="5" name="عنصر نائب للمحتوى 2"/>
          <p:cNvSpPr txBox="1">
            <a:spLocks/>
          </p:cNvSpPr>
          <p:nvPr/>
        </p:nvSpPr>
        <p:spPr>
          <a:xfrm>
            <a:off x="5364088" y="188640"/>
            <a:ext cx="3528392" cy="1163782"/>
          </a:xfrm>
          <a:prstGeom prst="rect">
            <a:avLst/>
          </a:prstGeom>
        </p:spPr>
        <p:txBody>
          <a:bodyPr vert="horz" lIns="91440" tIns="45720" rIns="91440" bIns="45720" rtlCol="1">
            <a:norm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ar-SA" dirty="0"/>
          </a:p>
        </p:txBody>
      </p:sp>
      <p:sp>
        <p:nvSpPr>
          <p:cNvPr id="7" name="عنصر نائب للمحتوى 5"/>
          <p:cNvSpPr txBox="1">
            <a:spLocks/>
          </p:cNvSpPr>
          <p:nvPr/>
        </p:nvSpPr>
        <p:spPr>
          <a:xfrm>
            <a:off x="0" y="0"/>
            <a:ext cx="5111750" cy="1052736"/>
          </a:xfrm>
          <a:prstGeom prst="rect">
            <a:avLst/>
          </a:prstGeom>
        </p:spPr>
        <p:txBody>
          <a:bodyPr vert="horz" lIns="91440" tIns="45720" rIns="91440" bIns="45720" rtlCol="1">
            <a:norm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ar-SA" dirty="0"/>
          </a:p>
        </p:txBody>
      </p:sp>
      <p:grpSp>
        <p:nvGrpSpPr>
          <p:cNvPr id="9" name="مجموعة 8"/>
          <p:cNvGrpSpPr/>
          <p:nvPr/>
        </p:nvGrpSpPr>
        <p:grpSpPr>
          <a:xfrm>
            <a:off x="6444208" y="116632"/>
            <a:ext cx="2592288" cy="6624736"/>
            <a:chOff x="6444208" y="116632"/>
            <a:chExt cx="2592288" cy="6624736"/>
          </a:xfrm>
        </p:grpSpPr>
        <p:sp>
          <p:nvSpPr>
            <p:cNvPr id="10" name="مستطيل ذو زوايا قطرية مستديرة 9"/>
            <p:cNvSpPr/>
            <p:nvPr/>
          </p:nvSpPr>
          <p:spPr>
            <a:xfrm>
              <a:off x="6444208" y="116632"/>
              <a:ext cx="2592288" cy="6624736"/>
            </a:xfrm>
            <a:prstGeom prst="round2DiagRect">
              <a:avLst/>
            </a:prstGeom>
            <a:ln/>
          </p:spPr>
          <p:style>
            <a:lnRef idx="1">
              <a:schemeClr val="accent6"/>
            </a:lnRef>
            <a:fillRef idx="2">
              <a:schemeClr val="accent6"/>
            </a:fillRef>
            <a:effectRef idx="1">
              <a:schemeClr val="accent6"/>
            </a:effectRef>
            <a:fontRef idx="minor">
              <a:schemeClr val="dk1"/>
            </a:fontRef>
          </p:style>
          <p:txBody>
            <a:bodyPr rtlCol="1" anchor="ctr"/>
            <a:lstStyle/>
            <a:p>
              <a:pPr algn="ctr"/>
              <a:r>
                <a:rPr lang="ar-SA" sz="36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النصيريون</a:t>
              </a:r>
              <a:r>
                <a:rPr lang="ar-SA"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endParaRPr lang="ar-SA"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r>
              <a:b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endPar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لفهم </a:t>
              </a:r>
              <a:endPar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الاحداث </a:t>
              </a: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في سوريا </a:t>
              </a:r>
              <a:endPar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endPar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a:p>
          </p:txBody>
        </p:sp>
        <p:pic>
          <p:nvPicPr>
            <p:cNvPr id="11" name="Picture 4" descr="http://slemanallan.elaphblog.com/Blog/slemanallan/Album/g.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0251" r="7595"/>
            <a:stretch/>
          </p:blipFill>
          <p:spPr bwMode="auto">
            <a:xfrm>
              <a:off x="6608798" y="3645024"/>
              <a:ext cx="2283682" cy="256948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grpSp>
      <p:sp>
        <p:nvSpPr>
          <p:cNvPr id="12" name="شكل حر 11"/>
          <p:cNvSpPr/>
          <p:nvPr/>
        </p:nvSpPr>
        <p:spPr>
          <a:xfrm>
            <a:off x="-16024" y="-27384"/>
            <a:ext cx="6172200" cy="804112"/>
          </a:xfrm>
          <a:custGeom>
            <a:avLst/>
            <a:gdLst>
              <a:gd name="connsiteX0" fmla="*/ 6172200 w 6172200"/>
              <a:gd name="connsiteY0" fmla="*/ 0 h 804112"/>
              <a:gd name="connsiteX1" fmla="*/ 4483100 w 6172200"/>
              <a:gd name="connsiteY1" fmla="*/ 762000 h 804112"/>
              <a:gd name="connsiteX2" fmla="*/ 0 w 6172200"/>
              <a:gd name="connsiteY2" fmla="*/ 711200 h 804112"/>
              <a:gd name="connsiteX3" fmla="*/ 0 w 6172200"/>
              <a:gd name="connsiteY3" fmla="*/ 711200 h 804112"/>
            </a:gdLst>
            <a:ahLst/>
            <a:cxnLst>
              <a:cxn ang="0">
                <a:pos x="connsiteX0" y="connsiteY0"/>
              </a:cxn>
              <a:cxn ang="0">
                <a:pos x="connsiteX1" y="connsiteY1"/>
              </a:cxn>
              <a:cxn ang="0">
                <a:pos x="connsiteX2" y="connsiteY2"/>
              </a:cxn>
              <a:cxn ang="0">
                <a:pos x="connsiteX3" y="connsiteY3"/>
              </a:cxn>
            </a:cxnLst>
            <a:rect l="l" t="t" r="r" b="b"/>
            <a:pathLst>
              <a:path w="6172200" h="804112">
                <a:moveTo>
                  <a:pt x="6172200" y="0"/>
                </a:moveTo>
                <a:cubicBezTo>
                  <a:pt x="5842000" y="321733"/>
                  <a:pt x="5511800" y="643467"/>
                  <a:pt x="4483100" y="762000"/>
                </a:cubicBezTo>
                <a:cubicBezTo>
                  <a:pt x="3454400" y="880533"/>
                  <a:pt x="0" y="711200"/>
                  <a:pt x="0" y="711200"/>
                </a:cubicBezTo>
                <a:lnTo>
                  <a:pt x="0" y="711200"/>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ar-SA">
              <a:ln w="38100">
                <a:solidFill>
                  <a:schemeClr val="tx1"/>
                </a:solidFill>
              </a:ln>
            </a:endParaRPr>
          </a:p>
        </p:txBody>
      </p:sp>
      <p:sp>
        <p:nvSpPr>
          <p:cNvPr id="13" name="مستطيل 12"/>
          <p:cNvSpPr/>
          <p:nvPr/>
        </p:nvSpPr>
        <p:spPr>
          <a:xfrm>
            <a:off x="0" y="188640"/>
            <a:ext cx="4211960" cy="523220"/>
          </a:xfrm>
          <a:prstGeom prst="rect">
            <a:avLst/>
          </a:prstGeom>
        </p:spPr>
        <p:txBody>
          <a:bodyPr wrap="square">
            <a:spAutoFit/>
          </a:bodyPr>
          <a:lstStyle/>
          <a:p>
            <a:r>
              <a:rPr lang="ar-SA" sz="2800" dirty="0">
                <a:cs typeface="PT Bold Heading" pitchFamily="2" charset="-78"/>
              </a:rPr>
              <a:t>الأفكار </a:t>
            </a:r>
            <a:r>
              <a:rPr lang="ar-SA" sz="2800" dirty="0" smtClean="0">
                <a:cs typeface="PT Bold Heading" pitchFamily="2" charset="-78"/>
              </a:rPr>
              <a:t>والمعتقدات</a:t>
            </a:r>
            <a:endParaRPr lang="ar-SA" sz="2800" dirty="0">
              <a:cs typeface="PT Bold Heading" pitchFamily="2" charset="-78"/>
            </a:endParaRPr>
          </a:p>
        </p:txBody>
      </p:sp>
    </p:spTree>
    <p:extLst>
      <p:ext uri="{BB962C8B-B14F-4D97-AF65-F5344CB8AC3E}">
        <p14:creationId xmlns:p14="http://schemas.microsoft.com/office/powerpoint/2010/main" val="2321761854"/>
      </p:ext>
    </p:extLst>
  </p:cSld>
  <p:clrMapOvr>
    <a:masterClrMapping/>
  </p:clrMapOvr>
  <mc:AlternateContent xmlns:mc="http://schemas.openxmlformats.org/markup-compatibility/2006">
    <mc:Choice xmlns:p14="http://schemas.microsoft.com/office/powerpoint/2010/main" Requires="p14">
      <p:transition spd="slow" p14:dur="2000" advClick="0" advTm="15000">
        <p14:ferris dir="r"/>
      </p:transition>
    </mc:Choice>
    <mc:Fallback>
      <p:transition spd="slow" advClick="0" advTm="15000">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صر نائب للمحتوى 5"/>
          <p:cNvSpPr>
            <a:spLocks noGrp="1"/>
          </p:cNvSpPr>
          <p:nvPr>
            <p:ph sz="half" idx="1"/>
          </p:nvPr>
        </p:nvSpPr>
        <p:spPr>
          <a:xfrm>
            <a:off x="0" y="1052736"/>
            <a:ext cx="5724128" cy="5805264"/>
          </a:xfrm>
        </p:spPr>
        <p:txBody>
          <a:bodyPr>
            <a:noAutofit/>
          </a:bodyPr>
          <a:lstStyle/>
          <a:p>
            <a:pPr marL="0" indent="0">
              <a:buNone/>
            </a:pPr>
            <a:r>
              <a:rPr lang="ar-SA" sz="2000" dirty="0">
                <a:cs typeface="Akhbar MT" pitchFamily="2" charset="-78"/>
              </a:rPr>
              <a:t>• الأعياد</a:t>
            </a:r>
            <a:r>
              <a:rPr lang="ar-SA" sz="2000" dirty="0" smtClean="0">
                <a:cs typeface="Akhbar MT" pitchFamily="2" charset="-78"/>
              </a:rPr>
              <a:t>:</a:t>
            </a:r>
          </a:p>
          <a:p>
            <a:pPr marL="0" indent="0">
              <a:buNone/>
            </a:pPr>
            <a:r>
              <a:rPr lang="ar-SA" sz="2000" dirty="0" smtClean="0">
                <a:cs typeface="Akhbar MT" pitchFamily="2" charset="-78"/>
              </a:rPr>
              <a:t> </a:t>
            </a:r>
            <a:r>
              <a:rPr lang="ar-SA" sz="2000" dirty="0">
                <a:cs typeface="Akhbar MT" pitchFamily="2" charset="-78"/>
              </a:rPr>
              <a:t>لهم أعياد كثيرة تدل على مجمل العقائد التي تشتمل عليها عقيدتهم ومن ذلك: </a:t>
            </a:r>
            <a:br>
              <a:rPr lang="ar-SA" sz="2000" dirty="0">
                <a:cs typeface="Akhbar MT" pitchFamily="2" charset="-78"/>
              </a:rPr>
            </a:br>
            <a:r>
              <a:rPr lang="ar-SA" sz="2000" dirty="0" smtClean="0">
                <a:cs typeface="Akhbar MT" pitchFamily="2" charset="-78"/>
              </a:rPr>
              <a:t>ـ </a:t>
            </a:r>
            <a:r>
              <a:rPr lang="ar-SA" sz="2000" b="1" dirty="0">
                <a:cs typeface="Akhbar MT" pitchFamily="2" charset="-78"/>
              </a:rPr>
              <a:t>عيد النَّيروز</a:t>
            </a:r>
            <a:r>
              <a:rPr lang="ar-SA" sz="2000" dirty="0">
                <a:cs typeface="Akhbar MT" pitchFamily="2" charset="-78"/>
              </a:rPr>
              <a:t>: في اليوم الرابع من نيسان، وهو أول أيام سنة الفرس.</a:t>
            </a:r>
            <a:br>
              <a:rPr lang="ar-SA" sz="2000" dirty="0">
                <a:cs typeface="Akhbar MT" pitchFamily="2" charset="-78"/>
              </a:rPr>
            </a:br>
            <a:r>
              <a:rPr lang="ar-SA" sz="2000" dirty="0" smtClean="0">
                <a:cs typeface="Akhbar MT" pitchFamily="2" charset="-78"/>
              </a:rPr>
              <a:t>ـ </a:t>
            </a:r>
            <a:r>
              <a:rPr lang="ar-SA" sz="2000" b="1" dirty="0">
                <a:cs typeface="Akhbar MT" pitchFamily="2" charset="-78"/>
              </a:rPr>
              <a:t>عيد الغدير</a:t>
            </a:r>
            <a:r>
              <a:rPr lang="ar-SA" sz="2000" dirty="0">
                <a:cs typeface="Akhbar MT" pitchFamily="2" charset="-78"/>
              </a:rPr>
              <a:t>، وعيد الفراش، وزيارة يوم عاشوراء في العاشر من المحرم ذكرى استشهاد الحسين في كربلاء.</a:t>
            </a:r>
            <a:br>
              <a:rPr lang="ar-SA" sz="2000" dirty="0">
                <a:cs typeface="Akhbar MT" pitchFamily="2" charset="-78"/>
              </a:rPr>
            </a:br>
            <a:r>
              <a:rPr lang="ar-SA" sz="2000" dirty="0" smtClean="0">
                <a:cs typeface="Akhbar MT" pitchFamily="2" charset="-78"/>
              </a:rPr>
              <a:t>ـ </a:t>
            </a:r>
            <a:r>
              <a:rPr lang="ar-SA" sz="2000" b="1" dirty="0">
                <a:cs typeface="Akhbar MT" pitchFamily="2" charset="-78"/>
              </a:rPr>
              <a:t>يوم المباهلة </a:t>
            </a:r>
            <a:r>
              <a:rPr lang="ar-SA" sz="2000" dirty="0">
                <a:cs typeface="Akhbar MT" pitchFamily="2" charset="-78"/>
              </a:rPr>
              <a:t>أو يوم الكساء: في التاسع من ربيع الأول ذكرى دعوة النبي صلى الله عليه وسلم لنصارى نجران للمباهلة.</a:t>
            </a:r>
            <a:br>
              <a:rPr lang="ar-SA" sz="2000" dirty="0">
                <a:cs typeface="Akhbar MT" pitchFamily="2" charset="-78"/>
              </a:rPr>
            </a:br>
            <a:r>
              <a:rPr lang="ar-SA" sz="2000" dirty="0" smtClean="0">
                <a:cs typeface="Akhbar MT" pitchFamily="2" charset="-78"/>
              </a:rPr>
              <a:t>ـ </a:t>
            </a:r>
            <a:r>
              <a:rPr lang="ar-SA" sz="2000" b="1" dirty="0">
                <a:cs typeface="Akhbar MT" pitchFamily="2" charset="-78"/>
              </a:rPr>
              <a:t>عيد الأضحى</a:t>
            </a:r>
            <a:r>
              <a:rPr lang="ar-SA" sz="2000" dirty="0">
                <a:cs typeface="Akhbar MT" pitchFamily="2" charset="-78"/>
              </a:rPr>
              <a:t>: ويكون لديهم في اليوم الثاني عشر من شهر ذي الحجة.</a:t>
            </a:r>
            <a:br>
              <a:rPr lang="ar-SA" sz="2000" dirty="0">
                <a:cs typeface="Akhbar MT" pitchFamily="2" charset="-78"/>
              </a:rPr>
            </a:br>
            <a:r>
              <a:rPr lang="ar-SA" sz="2000" dirty="0" smtClean="0">
                <a:cs typeface="Akhbar MT" pitchFamily="2" charset="-78"/>
              </a:rPr>
              <a:t>ـ </a:t>
            </a:r>
            <a:r>
              <a:rPr lang="ar-SA" sz="2000" dirty="0">
                <a:cs typeface="Akhbar MT" pitchFamily="2" charset="-78"/>
              </a:rPr>
              <a:t>يحتفلون بأعياد النصارى كعيد الغطاس، وعيد العنصرة، وعيد القديسة بربارة، وعيد الميلاد، وعيد الصليب الذي يتخذونه تاريخاً لبدء الزراعة وقطف الثمار وبداية المعاملات التجارية وعقود الإيجار والاستئجار.</a:t>
            </a:r>
            <a:br>
              <a:rPr lang="ar-SA" sz="2000" dirty="0">
                <a:cs typeface="Akhbar MT" pitchFamily="2" charset="-78"/>
              </a:rPr>
            </a:br>
            <a:r>
              <a:rPr lang="ar-SA" sz="2000" dirty="0" smtClean="0">
                <a:cs typeface="Akhbar MT" pitchFamily="2" charset="-78"/>
              </a:rPr>
              <a:t>ـ </a:t>
            </a:r>
            <a:r>
              <a:rPr lang="ar-SA" sz="2000" dirty="0">
                <a:cs typeface="Akhbar MT" pitchFamily="2" charset="-78"/>
              </a:rPr>
              <a:t>يحتفلون بيوم (دلام) وهو اليوم التاسع من ربيع الأول ويقصدون به مقتل عمر بن الخطاب رضي الله عنه، فرحاً بمقتله وشماتة به.</a:t>
            </a:r>
            <a:endParaRPr lang="ar-SA" sz="6600" dirty="0">
              <a:cs typeface="Akhbar MT" pitchFamily="2" charset="-78"/>
            </a:endParaRPr>
          </a:p>
        </p:txBody>
      </p:sp>
      <p:sp>
        <p:nvSpPr>
          <p:cNvPr id="5" name="عنصر نائب للمحتوى 2"/>
          <p:cNvSpPr txBox="1">
            <a:spLocks/>
          </p:cNvSpPr>
          <p:nvPr/>
        </p:nvSpPr>
        <p:spPr>
          <a:xfrm>
            <a:off x="5364088" y="188640"/>
            <a:ext cx="3528392" cy="1163782"/>
          </a:xfrm>
          <a:prstGeom prst="rect">
            <a:avLst/>
          </a:prstGeom>
        </p:spPr>
        <p:txBody>
          <a:bodyPr vert="horz" lIns="91440" tIns="45720" rIns="91440" bIns="45720" rtlCol="1">
            <a:norm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ar-SA" dirty="0"/>
          </a:p>
        </p:txBody>
      </p:sp>
      <p:sp>
        <p:nvSpPr>
          <p:cNvPr id="7" name="عنصر نائب للمحتوى 5"/>
          <p:cNvSpPr txBox="1">
            <a:spLocks/>
          </p:cNvSpPr>
          <p:nvPr/>
        </p:nvSpPr>
        <p:spPr>
          <a:xfrm>
            <a:off x="0" y="0"/>
            <a:ext cx="5111750" cy="1052736"/>
          </a:xfrm>
          <a:prstGeom prst="rect">
            <a:avLst/>
          </a:prstGeom>
        </p:spPr>
        <p:txBody>
          <a:bodyPr vert="horz" lIns="91440" tIns="45720" rIns="91440" bIns="45720" rtlCol="1">
            <a:norm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ar-SA" dirty="0"/>
          </a:p>
        </p:txBody>
      </p:sp>
      <p:grpSp>
        <p:nvGrpSpPr>
          <p:cNvPr id="10" name="مجموعة 9"/>
          <p:cNvGrpSpPr/>
          <p:nvPr/>
        </p:nvGrpSpPr>
        <p:grpSpPr>
          <a:xfrm>
            <a:off x="6444208" y="116632"/>
            <a:ext cx="2592288" cy="6624736"/>
            <a:chOff x="6444208" y="116632"/>
            <a:chExt cx="2592288" cy="6624736"/>
          </a:xfrm>
        </p:grpSpPr>
        <p:sp>
          <p:nvSpPr>
            <p:cNvPr id="11" name="مستطيل ذو زوايا قطرية مستديرة 10"/>
            <p:cNvSpPr/>
            <p:nvPr/>
          </p:nvSpPr>
          <p:spPr>
            <a:xfrm>
              <a:off x="6444208" y="116632"/>
              <a:ext cx="2592288" cy="6624736"/>
            </a:xfrm>
            <a:prstGeom prst="round2DiagRect">
              <a:avLst/>
            </a:prstGeom>
            <a:ln/>
          </p:spPr>
          <p:style>
            <a:lnRef idx="1">
              <a:schemeClr val="accent6"/>
            </a:lnRef>
            <a:fillRef idx="2">
              <a:schemeClr val="accent6"/>
            </a:fillRef>
            <a:effectRef idx="1">
              <a:schemeClr val="accent6"/>
            </a:effectRef>
            <a:fontRef idx="minor">
              <a:schemeClr val="dk1"/>
            </a:fontRef>
          </p:style>
          <p:txBody>
            <a:bodyPr rtlCol="1" anchor="ctr"/>
            <a:lstStyle/>
            <a:p>
              <a:pPr algn="ctr"/>
              <a:r>
                <a:rPr lang="ar-SA" sz="36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النصيريون</a:t>
              </a:r>
              <a:r>
                <a:rPr lang="ar-SA"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endParaRPr lang="ar-SA"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r>
              <a:b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endPar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لفهم </a:t>
              </a:r>
              <a:endPar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الاحداث </a:t>
              </a: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في سوريا </a:t>
              </a:r>
              <a:endPar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endPar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a:p>
          </p:txBody>
        </p:sp>
        <p:pic>
          <p:nvPicPr>
            <p:cNvPr id="12" name="Picture 4" descr="http://slemanallan.elaphblog.com/Blog/slemanallan/Album/g.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0251" r="7595"/>
            <a:stretch/>
          </p:blipFill>
          <p:spPr bwMode="auto">
            <a:xfrm>
              <a:off x="6608798" y="3645024"/>
              <a:ext cx="2283682" cy="256948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grpSp>
      <p:sp>
        <p:nvSpPr>
          <p:cNvPr id="13" name="شكل حر 12"/>
          <p:cNvSpPr/>
          <p:nvPr/>
        </p:nvSpPr>
        <p:spPr>
          <a:xfrm>
            <a:off x="-16024" y="-27384"/>
            <a:ext cx="6172200" cy="804112"/>
          </a:xfrm>
          <a:custGeom>
            <a:avLst/>
            <a:gdLst>
              <a:gd name="connsiteX0" fmla="*/ 6172200 w 6172200"/>
              <a:gd name="connsiteY0" fmla="*/ 0 h 804112"/>
              <a:gd name="connsiteX1" fmla="*/ 4483100 w 6172200"/>
              <a:gd name="connsiteY1" fmla="*/ 762000 h 804112"/>
              <a:gd name="connsiteX2" fmla="*/ 0 w 6172200"/>
              <a:gd name="connsiteY2" fmla="*/ 711200 h 804112"/>
              <a:gd name="connsiteX3" fmla="*/ 0 w 6172200"/>
              <a:gd name="connsiteY3" fmla="*/ 711200 h 804112"/>
            </a:gdLst>
            <a:ahLst/>
            <a:cxnLst>
              <a:cxn ang="0">
                <a:pos x="connsiteX0" y="connsiteY0"/>
              </a:cxn>
              <a:cxn ang="0">
                <a:pos x="connsiteX1" y="connsiteY1"/>
              </a:cxn>
              <a:cxn ang="0">
                <a:pos x="connsiteX2" y="connsiteY2"/>
              </a:cxn>
              <a:cxn ang="0">
                <a:pos x="connsiteX3" y="connsiteY3"/>
              </a:cxn>
            </a:cxnLst>
            <a:rect l="l" t="t" r="r" b="b"/>
            <a:pathLst>
              <a:path w="6172200" h="804112">
                <a:moveTo>
                  <a:pt x="6172200" y="0"/>
                </a:moveTo>
                <a:cubicBezTo>
                  <a:pt x="5842000" y="321733"/>
                  <a:pt x="5511800" y="643467"/>
                  <a:pt x="4483100" y="762000"/>
                </a:cubicBezTo>
                <a:cubicBezTo>
                  <a:pt x="3454400" y="880533"/>
                  <a:pt x="0" y="711200"/>
                  <a:pt x="0" y="711200"/>
                </a:cubicBezTo>
                <a:lnTo>
                  <a:pt x="0" y="711200"/>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ar-SA">
              <a:ln w="38100">
                <a:solidFill>
                  <a:schemeClr val="tx1"/>
                </a:solidFill>
              </a:ln>
            </a:endParaRPr>
          </a:p>
        </p:txBody>
      </p:sp>
      <p:sp>
        <p:nvSpPr>
          <p:cNvPr id="14" name="مستطيل 13"/>
          <p:cNvSpPr/>
          <p:nvPr/>
        </p:nvSpPr>
        <p:spPr>
          <a:xfrm>
            <a:off x="0" y="188640"/>
            <a:ext cx="4211960" cy="523220"/>
          </a:xfrm>
          <a:prstGeom prst="rect">
            <a:avLst/>
          </a:prstGeom>
        </p:spPr>
        <p:txBody>
          <a:bodyPr wrap="square">
            <a:spAutoFit/>
          </a:bodyPr>
          <a:lstStyle/>
          <a:p>
            <a:r>
              <a:rPr lang="ar-SA" sz="2800" dirty="0">
                <a:cs typeface="PT Bold Heading" pitchFamily="2" charset="-78"/>
              </a:rPr>
              <a:t>الأفكار </a:t>
            </a:r>
            <a:r>
              <a:rPr lang="ar-SA" sz="2800" dirty="0" smtClean="0">
                <a:cs typeface="PT Bold Heading" pitchFamily="2" charset="-78"/>
              </a:rPr>
              <a:t>والمعتقدات</a:t>
            </a:r>
            <a:endParaRPr lang="ar-SA" sz="2800" dirty="0">
              <a:cs typeface="PT Bold Heading" pitchFamily="2" charset="-78"/>
            </a:endParaRPr>
          </a:p>
        </p:txBody>
      </p:sp>
    </p:spTree>
    <p:extLst>
      <p:ext uri="{BB962C8B-B14F-4D97-AF65-F5344CB8AC3E}">
        <p14:creationId xmlns:p14="http://schemas.microsoft.com/office/powerpoint/2010/main" val="4007765169"/>
      </p:ext>
    </p:extLst>
  </p:cSld>
  <p:clrMapOvr>
    <a:masterClrMapping/>
  </p:clrMapOvr>
  <mc:AlternateContent xmlns:mc="http://schemas.openxmlformats.org/markup-compatibility/2006">
    <mc:Choice xmlns:p14="http://schemas.microsoft.com/office/powerpoint/2010/main" Requires="p14">
      <p:transition spd="slow" p14:dur="2000" advClick="0" advTm="15000">
        <p14:ferris dir="r"/>
      </p:transition>
    </mc:Choice>
    <mc:Fallback>
      <p:transition spd="slow" advClick="0" advTm="15000">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صر نائب للمحتوى 5"/>
          <p:cNvSpPr>
            <a:spLocks noGrp="1"/>
          </p:cNvSpPr>
          <p:nvPr>
            <p:ph sz="half" idx="1"/>
          </p:nvPr>
        </p:nvSpPr>
        <p:spPr>
          <a:xfrm>
            <a:off x="0" y="1296144"/>
            <a:ext cx="5724128" cy="5805264"/>
          </a:xfrm>
        </p:spPr>
        <p:txBody>
          <a:bodyPr>
            <a:noAutofit/>
          </a:bodyPr>
          <a:lstStyle/>
          <a:p>
            <a:pPr marL="0" indent="0">
              <a:buNone/>
            </a:pPr>
            <a:r>
              <a:rPr lang="ar-SA" sz="2400" dirty="0">
                <a:cs typeface="Akhbar MT" pitchFamily="2" charset="-78"/>
              </a:rPr>
              <a:t>• استمدوا معتقداتهم من الوثنية </a:t>
            </a:r>
            <a:r>
              <a:rPr lang="ar-SA" sz="2400" dirty="0" smtClean="0">
                <a:cs typeface="Akhbar MT" pitchFamily="2" charset="-78"/>
              </a:rPr>
              <a:t>القديمة</a:t>
            </a:r>
            <a:r>
              <a:rPr lang="ar-SA" sz="2400" dirty="0">
                <a:cs typeface="Akhbar MT" pitchFamily="2" charset="-78"/>
              </a:rPr>
              <a:t>، وقدسوا الكواكب والنجوم وجعلوها مسكناً للإمام علي.</a:t>
            </a:r>
            <a:br>
              <a:rPr lang="ar-SA" sz="2400" dirty="0">
                <a:cs typeface="Akhbar MT" pitchFamily="2" charset="-78"/>
              </a:rPr>
            </a:br>
            <a:r>
              <a:rPr lang="ar-SA" sz="2400" dirty="0" smtClean="0">
                <a:cs typeface="Akhbar MT" pitchFamily="2" charset="-78"/>
              </a:rPr>
              <a:t>•</a:t>
            </a:r>
            <a:r>
              <a:rPr lang="ar-SA" sz="2400" dirty="0">
                <a:cs typeface="Akhbar MT" pitchFamily="2" charset="-78"/>
              </a:rPr>
              <a:t> تأثروا بالأفلاطونية الحديثة، ونقلوا عنهم نظرية الفيض </a:t>
            </a:r>
            <a:r>
              <a:rPr lang="ar-SA" sz="2400" dirty="0" smtClean="0">
                <a:cs typeface="Akhbar MT" pitchFamily="2" charset="-78"/>
              </a:rPr>
              <a:t>النوراني </a:t>
            </a:r>
            <a:r>
              <a:rPr lang="ar-SA" sz="2400" dirty="0">
                <a:cs typeface="Akhbar MT" pitchFamily="2" charset="-78"/>
              </a:rPr>
              <a:t>على الأشياء.</a:t>
            </a:r>
            <a:br>
              <a:rPr lang="ar-SA" sz="2400" dirty="0">
                <a:cs typeface="Akhbar MT" pitchFamily="2" charset="-78"/>
              </a:rPr>
            </a:br>
            <a:r>
              <a:rPr lang="ar-SA" sz="2400" dirty="0" smtClean="0">
                <a:cs typeface="Akhbar MT" pitchFamily="2" charset="-78"/>
              </a:rPr>
              <a:t>•</a:t>
            </a:r>
            <a:r>
              <a:rPr lang="ar-SA" sz="2400" dirty="0">
                <a:cs typeface="Akhbar MT" pitchFamily="2" charset="-78"/>
              </a:rPr>
              <a:t> بنوا معتقداتهم على مذاهب </a:t>
            </a:r>
            <a:r>
              <a:rPr lang="ar-SA" sz="2400" dirty="0" smtClean="0">
                <a:cs typeface="Akhbar MT" pitchFamily="2" charset="-78"/>
              </a:rPr>
              <a:t>الفلاسفة المجوس</a:t>
            </a:r>
            <a:r>
              <a:rPr lang="ar-SA" sz="2400" dirty="0">
                <a:cs typeface="Akhbar MT" pitchFamily="2" charset="-78"/>
              </a:rPr>
              <a:t/>
            </a:r>
            <a:br>
              <a:rPr lang="ar-SA" sz="2400" dirty="0">
                <a:cs typeface="Akhbar MT" pitchFamily="2" charset="-78"/>
              </a:rPr>
            </a:br>
            <a:r>
              <a:rPr lang="ar-SA" sz="2400" dirty="0" smtClean="0">
                <a:cs typeface="Akhbar MT" pitchFamily="2" charset="-78"/>
              </a:rPr>
              <a:t>•</a:t>
            </a:r>
            <a:r>
              <a:rPr lang="ar-SA" sz="2400" dirty="0">
                <a:cs typeface="Akhbar MT" pitchFamily="2" charset="-78"/>
              </a:rPr>
              <a:t> أخذوا عن النصرانية، ونقلوا عن الغنوصية </a:t>
            </a:r>
            <a:r>
              <a:rPr lang="ar-SA" sz="2400" dirty="0" smtClean="0">
                <a:cs typeface="Akhbar MT" pitchFamily="2" charset="-78"/>
              </a:rPr>
              <a:t>النصرانية</a:t>
            </a:r>
            <a:r>
              <a:rPr lang="ar-SA" sz="2400" dirty="0">
                <a:cs typeface="Akhbar MT" pitchFamily="2" charset="-78"/>
              </a:rPr>
              <a:t>، وتمسكوا بما لديهم من التثليث </a:t>
            </a:r>
            <a:r>
              <a:rPr lang="ar-SA" sz="2400" dirty="0" err="1" smtClean="0">
                <a:cs typeface="Akhbar MT" pitchFamily="2" charset="-78"/>
              </a:rPr>
              <a:t>والقداسات</a:t>
            </a:r>
            <a:r>
              <a:rPr lang="ar-SA" sz="2400" dirty="0" smtClean="0">
                <a:cs typeface="Akhbar MT" pitchFamily="2" charset="-78"/>
              </a:rPr>
              <a:t> </a:t>
            </a:r>
            <a:r>
              <a:rPr lang="ar-SA" sz="2400" dirty="0">
                <a:cs typeface="Akhbar MT" pitchFamily="2" charset="-78"/>
              </a:rPr>
              <a:t>وإباحة الخمور.</a:t>
            </a:r>
            <a:br>
              <a:rPr lang="ar-SA" sz="2400" dirty="0">
                <a:cs typeface="Akhbar MT" pitchFamily="2" charset="-78"/>
              </a:rPr>
            </a:br>
            <a:r>
              <a:rPr lang="ar-SA" sz="2400" dirty="0" smtClean="0">
                <a:cs typeface="Akhbar MT" pitchFamily="2" charset="-78"/>
              </a:rPr>
              <a:t>•</a:t>
            </a:r>
            <a:r>
              <a:rPr lang="ar-SA" sz="2400" dirty="0">
                <a:cs typeface="Akhbar MT" pitchFamily="2" charset="-78"/>
              </a:rPr>
              <a:t> نقلوا فكرة التناسخ </a:t>
            </a:r>
            <a:r>
              <a:rPr lang="ar-SA" sz="2400" dirty="0" smtClean="0">
                <a:cs typeface="Akhbar MT" pitchFamily="2" charset="-78"/>
              </a:rPr>
              <a:t>والحلول </a:t>
            </a:r>
            <a:r>
              <a:rPr lang="ar-SA" sz="2400" dirty="0">
                <a:cs typeface="Akhbar MT" pitchFamily="2" charset="-78"/>
              </a:rPr>
              <a:t>عن المعتقدات الهندية والآسيوية الشرقية.</a:t>
            </a:r>
            <a:br>
              <a:rPr lang="ar-SA" sz="2400" dirty="0">
                <a:cs typeface="Akhbar MT" pitchFamily="2" charset="-78"/>
              </a:rPr>
            </a:br>
            <a:r>
              <a:rPr lang="ar-SA" sz="2400" dirty="0" smtClean="0">
                <a:cs typeface="Akhbar MT" pitchFamily="2" charset="-78"/>
              </a:rPr>
              <a:t>•</a:t>
            </a:r>
            <a:r>
              <a:rPr lang="ar-SA" sz="2400" dirty="0">
                <a:cs typeface="Akhbar MT" pitchFamily="2" charset="-78"/>
              </a:rPr>
              <a:t> هم من غلاة الشيعة مما جعل فكرهم يتسم بكثير من المعتقدات الشيعية وبالذات تلك المعتقدات التي قالت بها الرافضة </a:t>
            </a:r>
            <a:r>
              <a:rPr lang="ar-SA" sz="2400" dirty="0" smtClean="0">
                <a:cs typeface="Akhbar MT" pitchFamily="2" charset="-78"/>
              </a:rPr>
              <a:t>بعامة </a:t>
            </a:r>
            <a:r>
              <a:rPr lang="ar-SA" sz="2400" dirty="0">
                <a:cs typeface="Akhbar MT" pitchFamily="2" charset="-78"/>
              </a:rPr>
              <a:t>والسبئية </a:t>
            </a:r>
            <a:r>
              <a:rPr lang="ar-SA" sz="2400" dirty="0" smtClean="0">
                <a:cs typeface="Akhbar MT" pitchFamily="2" charset="-78"/>
              </a:rPr>
              <a:t>(</a:t>
            </a:r>
            <a:r>
              <a:rPr lang="ar-SA" sz="2400" dirty="0">
                <a:cs typeface="Akhbar MT" pitchFamily="2" charset="-78"/>
              </a:rPr>
              <a:t>جماعة عبد الله بن سبأ اليهودي) بخاصة.</a:t>
            </a:r>
            <a:endParaRPr lang="ar-SA" sz="6000" dirty="0">
              <a:cs typeface="Akhbar MT" pitchFamily="2" charset="-78"/>
            </a:endParaRPr>
          </a:p>
        </p:txBody>
      </p:sp>
      <p:sp>
        <p:nvSpPr>
          <p:cNvPr id="7" name="عنصر نائب للمحتوى 5"/>
          <p:cNvSpPr txBox="1">
            <a:spLocks/>
          </p:cNvSpPr>
          <p:nvPr/>
        </p:nvSpPr>
        <p:spPr>
          <a:xfrm>
            <a:off x="0" y="0"/>
            <a:ext cx="5111750" cy="1052736"/>
          </a:xfrm>
          <a:prstGeom prst="rect">
            <a:avLst/>
          </a:prstGeom>
        </p:spPr>
        <p:txBody>
          <a:bodyPr vert="horz" lIns="91440" tIns="45720" rIns="91440" bIns="45720" rtlCol="1">
            <a:norm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ar-SA" dirty="0"/>
          </a:p>
        </p:txBody>
      </p:sp>
      <p:sp>
        <p:nvSpPr>
          <p:cNvPr id="3" name="مستطيل 2"/>
          <p:cNvSpPr/>
          <p:nvPr/>
        </p:nvSpPr>
        <p:spPr>
          <a:xfrm>
            <a:off x="0" y="188640"/>
            <a:ext cx="4788024" cy="523220"/>
          </a:xfrm>
          <a:prstGeom prst="rect">
            <a:avLst/>
          </a:prstGeom>
        </p:spPr>
        <p:txBody>
          <a:bodyPr wrap="square">
            <a:spAutoFit/>
          </a:bodyPr>
          <a:lstStyle/>
          <a:p>
            <a:r>
              <a:rPr lang="ar-SA" sz="2800" dirty="0">
                <a:cs typeface="PT Bold Heading" pitchFamily="2" charset="-78"/>
              </a:rPr>
              <a:t>الجذور الفكرية والعقائدية</a:t>
            </a:r>
          </a:p>
        </p:txBody>
      </p:sp>
      <p:grpSp>
        <p:nvGrpSpPr>
          <p:cNvPr id="9" name="مجموعة 8"/>
          <p:cNvGrpSpPr/>
          <p:nvPr/>
        </p:nvGrpSpPr>
        <p:grpSpPr>
          <a:xfrm>
            <a:off x="6444208" y="116632"/>
            <a:ext cx="2592288" cy="6624736"/>
            <a:chOff x="6444208" y="116632"/>
            <a:chExt cx="2592288" cy="6624736"/>
          </a:xfrm>
        </p:grpSpPr>
        <p:sp>
          <p:nvSpPr>
            <p:cNvPr id="10" name="مستطيل ذو زوايا قطرية مستديرة 9"/>
            <p:cNvSpPr/>
            <p:nvPr/>
          </p:nvSpPr>
          <p:spPr>
            <a:xfrm>
              <a:off x="6444208" y="116632"/>
              <a:ext cx="2592288" cy="6624736"/>
            </a:xfrm>
            <a:prstGeom prst="round2DiagRect">
              <a:avLst/>
            </a:prstGeom>
            <a:ln/>
          </p:spPr>
          <p:style>
            <a:lnRef idx="1">
              <a:schemeClr val="accent6"/>
            </a:lnRef>
            <a:fillRef idx="2">
              <a:schemeClr val="accent6"/>
            </a:fillRef>
            <a:effectRef idx="1">
              <a:schemeClr val="accent6"/>
            </a:effectRef>
            <a:fontRef idx="minor">
              <a:schemeClr val="dk1"/>
            </a:fontRef>
          </p:style>
          <p:txBody>
            <a:bodyPr rtlCol="1" anchor="ctr"/>
            <a:lstStyle/>
            <a:p>
              <a:pPr algn="ctr"/>
              <a:r>
                <a:rPr lang="ar-SA" sz="36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النصيريون</a:t>
              </a:r>
              <a:r>
                <a:rPr lang="ar-SA"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endParaRPr lang="ar-SA"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r>
              <a:b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endPar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لفهم </a:t>
              </a:r>
              <a:endPar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الاحداث </a:t>
              </a: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في سوريا </a:t>
              </a:r>
              <a:endPar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endPar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a:p>
          </p:txBody>
        </p:sp>
        <p:pic>
          <p:nvPicPr>
            <p:cNvPr id="11" name="Picture 4" descr="http://slemanallan.elaphblog.com/Blog/slemanallan/Album/g.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0251" r="7595"/>
            <a:stretch/>
          </p:blipFill>
          <p:spPr bwMode="auto">
            <a:xfrm>
              <a:off x="6608798" y="3645024"/>
              <a:ext cx="2283682" cy="256948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grpSp>
      <p:sp>
        <p:nvSpPr>
          <p:cNvPr id="14" name="شكل حر 13"/>
          <p:cNvSpPr/>
          <p:nvPr/>
        </p:nvSpPr>
        <p:spPr>
          <a:xfrm>
            <a:off x="-16024" y="-27384"/>
            <a:ext cx="6172200" cy="804112"/>
          </a:xfrm>
          <a:custGeom>
            <a:avLst/>
            <a:gdLst>
              <a:gd name="connsiteX0" fmla="*/ 6172200 w 6172200"/>
              <a:gd name="connsiteY0" fmla="*/ 0 h 804112"/>
              <a:gd name="connsiteX1" fmla="*/ 4483100 w 6172200"/>
              <a:gd name="connsiteY1" fmla="*/ 762000 h 804112"/>
              <a:gd name="connsiteX2" fmla="*/ 0 w 6172200"/>
              <a:gd name="connsiteY2" fmla="*/ 711200 h 804112"/>
              <a:gd name="connsiteX3" fmla="*/ 0 w 6172200"/>
              <a:gd name="connsiteY3" fmla="*/ 711200 h 804112"/>
            </a:gdLst>
            <a:ahLst/>
            <a:cxnLst>
              <a:cxn ang="0">
                <a:pos x="connsiteX0" y="connsiteY0"/>
              </a:cxn>
              <a:cxn ang="0">
                <a:pos x="connsiteX1" y="connsiteY1"/>
              </a:cxn>
              <a:cxn ang="0">
                <a:pos x="connsiteX2" y="connsiteY2"/>
              </a:cxn>
              <a:cxn ang="0">
                <a:pos x="connsiteX3" y="connsiteY3"/>
              </a:cxn>
            </a:cxnLst>
            <a:rect l="l" t="t" r="r" b="b"/>
            <a:pathLst>
              <a:path w="6172200" h="804112">
                <a:moveTo>
                  <a:pt x="6172200" y="0"/>
                </a:moveTo>
                <a:cubicBezTo>
                  <a:pt x="5842000" y="321733"/>
                  <a:pt x="5511800" y="643467"/>
                  <a:pt x="4483100" y="762000"/>
                </a:cubicBezTo>
                <a:cubicBezTo>
                  <a:pt x="3454400" y="880533"/>
                  <a:pt x="0" y="711200"/>
                  <a:pt x="0" y="711200"/>
                </a:cubicBezTo>
                <a:lnTo>
                  <a:pt x="0" y="711200"/>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ar-SA">
              <a:ln w="38100">
                <a:solidFill>
                  <a:schemeClr val="tx1"/>
                </a:solidFill>
              </a:ln>
            </a:endParaRPr>
          </a:p>
        </p:txBody>
      </p:sp>
    </p:spTree>
    <p:extLst>
      <p:ext uri="{BB962C8B-B14F-4D97-AF65-F5344CB8AC3E}">
        <p14:creationId xmlns:p14="http://schemas.microsoft.com/office/powerpoint/2010/main" val="3696982654"/>
      </p:ext>
    </p:extLst>
  </p:cSld>
  <p:clrMapOvr>
    <a:masterClrMapping/>
  </p:clrMapOvr>
  <mc:AlternateContent xmlns:mc="http://schemas.openxmlformats.org/markup-compatibility/2006">
    <mc:Choice xmlns:p14="http://schemas.microsoft.com/office/powerpoint/2010/main" Requires="p14">
      <p:transition spd="slow" p14:dur="2000" advClick="0" advTm="15000">
        <p14:ferris dir="r"/>
      </p:transition>
    </mc:Choice>
    <mc:Fallback>
      <p:transition spd="slow" advClick="0" advTm="15000">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صر نائب للمحتوى 5"/>
          <p:cNvSpPr>
            <a:spLocks noGrp="1"/>
          </p:cNvSpPr>
          <p:nvPr>
            <p:ph sz="half" idx="1"/>
          </p:nvPr>
        </p:nvSpPr>
        <p:spPr>
          <a:xfrm>
            <a:off x="0" y="1052736"/>
            <a:ext cx="5724128" cy="5805264"/>
          </a:xfrm>
        </p:spPr>
        <p:txBody>
          <a:bodyPr>
            <a:noAutofit/>
          </a:bodyPr>
          <a:lstStyle/>
          <a:p>
            <a:pPr marL="0" indent="0">
              <a:buNone/>
            </a:pPr>
            <a:r>
              <a:rPr lang="ar-SA" sz="2400" dirty="0">
                <a:cs typeface="Akhbar MT" pitchFamily="2" charset="-78"/>
              </a:rPr>
              <a:t/>
            </a:r>
            <a:br>
              <a:rPr lang="ar-SA" sz="2400" dirty="0">
                <a:cs typeface="Akhbar MT" pitchFamily="2" charset="-78"/>
              </a:rPr>
            </a:br>
            <a:r>
              <a:rPr lang="ar-SA" sz="1200" dirty="0">
                <a:cs typeface="Akhbar MT" pitchFamily="2" charset="-78"/>
              </a:rPr>
              <a:t/>
            </a:r>
            <a:br>
              <a:rPr lang="ar-SA" sz="1200" dirty="0">
                <a:cs typeface="Akhbar MT" pitchFamily="2" charset="-78"/>
              </a:rPr>
            </a:br>
            <a:r>
              <a:rPr lang="ar-SA" sz="2400" dirty="0">
                <a:cs typeface="Akhbar MT" pitchFamily="2" charset="-78"/>
              </a:rPr>
              <a:t>• يستوطن </a:t>
            </a:r>
            <a:r>
              <a:rPr lang="ar-SA" sz="2400" dirty="0" err="1">
                <a:cs typeface="Akhbar MT" pitchFamily="2" charset="-78"/>
              </a:rPr>
              <a:t>النصيريون</a:t>
            </a:r>
            <a:r>
              <a:rPr lang="ar-SA" sz="2400" dirty="0">
                <a:cs typeface="Akhbar MT" pitchFamily="2" charset="-78"/>
              </a:rPr>
              <a:t> منطقة جبال </a:t>
            </a:r>
            <a:r>
              <a:rPr lang="ar-SA" sz="2400" dirty="0" err="1">
                <a:cs typeface="Akhbar MT" pitchFamily="2" charset="-78"/>
              </a:rPr>
              <a:t>النصيريين</a:t>
            </a:r>
            <a:r>
              <a:rPr lang="ar-SA" sz="2400" dirty="0">
                <a:cs typeface="Akhbar MT" pitchFamily="2" charset="-78"/>
              </a:rPr>
              <a:t> في اللاذقية، ولقد انتشروا مؤخراً في المدن السورية المجاورة لهم.</a:t>
            </a:r>
            <a:br>
              <a:rPr lang="ar-SA" sz="2400" dirty="0">
                <a:cs typeface="Akhbar MT" pitchFamily="2" charset="-78"/>
              </a:rPr>
            </a:br>
            <a:r>
              <a:rPr lang="ar-SA" sz="1400" dirty="0">
                <a:cs typeface="Akhbar MT" pitchFamily="2" charset="-78"/>
              </a:rPr>
              <a:t/>
            </a:r>
            <a:br>
              <a:rPr lang="ar-SA" sz="1400" dirty="0">
                <a:cs typeface="Akhbar MT" pitchFamily="2" charset="-78"/>
              </a:rPr>
            </a:br>
            <a:r>
              <a:rPr lang="ar-SA" sz="2400" dirty="0">
                <a:cs typeface="Akhbar MT" pitchFamily="2" charset="-78"/>
              </a:rPr>
              <a:t>• يوجد عدد كبير منهم أيضاً في غربي الأناضول ويعرفون باسم (</a:t>
            </a:r>
            <a:r>
              <a:rPr lang="ar-SA" sz="2400" dirty="0" err="1">
                <a:cs typeface="Akhbar MT" pitchFamily="2" charset="-78"/>
              </a:rPr>
              <a:t>التختجية</a:t>
            </a:r>
            <a:r>
              <a:rPr lang="ar-SA" sz="2400" dirty="0">
                <a:cs typeface="Akhbar MT" pitchFamily="2" charset="-78"/>
              </a:rPr>
              <a:t> والحطابون) فيما يطلق عليهم شرقي الأناضول اسم (القزل باشيه).</a:t>
            </a:r>
            <a:br>
              <a:rPr lang="ar-SA" sz="2400" dirty="0">
                <a:cs typeface="Akhbar MT" pitchFamily="2" charset="-78"/>
              </a:rPr>
            </a:br>
            <a:r>
              <a:rPr lang="ar-SA" sz="2400" dirty="0">
                <a:cs typeface="Akhbar MT" pitchFamily="2" charset="-78"/>
              </a:rPr>
              <a:t/>
            </a:r>
            <a:br>
              <a:rPr lang="ar-SA" sz="2400" dirty="0">
                <a:cs typeface="Akhbar MT" pitchFamily="2" charset="-78"/>
              </a:rPr>
            </a:br>
            <a:r>
              <a:rPr lang="ar-SA" sz="2400" dirty="0">
                <a:cs typeface="Akhbar MT" pitchFamily="2" charset="-78"/>
              </a:rPr>
              <a:t>• ويعرفون في أجزاء أخرى من تركيا وألبانيا باسم (</a:t>
            </a:r>
            <a:r>
              <a:rPr lang="ar-SA" sz="2400" dirty="0" err="1">
                <a:cs typeface="Akhbar MT" pitchFamily="2" charset="-78"/>
              </a:rPr>
              <a:t>البكتاشية</a:t>
            </a:r>
            <a:r>
              <a:rPr lang="ar-SA" sz="2400" dirty="0">
                <a:cs typeface="Akhbar MT" pitchFamily="2" charset="-78"/>
              </a:rPr>
              <a:t>).</a:t>
            </a:r>
            <a:br>
              <a:rPr lang="ar-SA" sz="2400" dirty="0">
                <a:cs typeface="Akhbar MT" pitchFamily="2" charset="-78"/>
              </a:rPr>
            </a:br>
            <a:r>
              <a:rPr lang="ar-SA" sz="1400" dirty="0">
                <a:cs typeface="Akhbar MT" pitchFamily="2" charset="-78"/>
              </a:rPr>
              <a:t/>
            </a:r>
            <a:br>
              <a:rPr lang="ar-SA" sz="1400" dirty="0">
                <a:cs typeface="Akhbar MT" pitchFamily="2" charset="-78"/>
              </a:rPr>
            </a:br>
            <a:r>
              <a:rPr lang="ar-SA" sz="2400" dirty="0">
                <a:cs typeface="Akhbar MT" pitchFamily="2" charset="-78"/>
              </a:rPr>
              <a:t>• هناك عدد منهم في فارس وتركستان ويعرفون باسم (العلي إلهية).</a:t>
            </a:r>
            <a:br>
              <a:rPr lang="ar-SA" sz="2400" dirty="0">
                <a:cs typeface="Akhbar MT" pitchFamily="2" charset="-78"/>
              </a:rPr>
            </a:br>
            <a:r>
              <a:rPr lang="ar-SA" sz="1600" dirty="0">
                <a:cs typeface="Akhbar MT" pitchFamily="2" charset="-78"/>
              </a:rPr>
              <a:t/>
            </a:r>
            <a:br>
              <a:rPr lang="ar-SA" sz="1600" dirty="0">
                <a:cs typeface="Akhbar MT" pitchFamily="2" charset="-78"/>
              </a:rPr>
            </a:br>
            <a:r>
              <a:rPr lang="ar-SA" sz="2400" dirty="0">
                <a:cs typeface="Akhbar MT" pitchFamily="2" charset="-78"/>
              </a:rPr>
              <a:t>• وعدد منهم يعيشون في لبنان وفلسطين.</a:t>
            </a:r>
            <a:endParaRPr lang="ar-SA" sz="7200" dirty="0">
              <a:cs typeface="Akhbar MT" pitchFamily="2" charset="-78"/>
            </a:endParaRPr>
          </a:p>
        </p:txBody>
      </p:sp>
      <p:sp>
        <p:nvSpPr>
          <p:cNvPr id="5" name="عنصر نائب للمحتوى 2"/>
          <p:cNvSpPr txBox="1">
            <a:spLocks/>
          </p:cNvSpPr>
          <p:nvPr/>
        </p:nvSpPr>
        <p:spPr>
          <a:xfrm>
            <a:off x="5364088" y="188640"/>
            <a:ext cx="3528392" cy="1163782"/>
          </a:xfrm>
          <a:prstGeom prst="rect">
            <a:avLst/>
          </a:prstGeom>
        </p:spPr>
        <p:txBody>
          <a:bodyPr vert="horz" lIns="91440" tIns="45720" rIns="91440" bIns="45720" rtlCol="1">
            <a:norm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ar-SA" dirty="0"/>
          </a:p>
        </p:txBody>
      </p:sp>
      <p:sp>
        <p:nvSpPr>
          <p:cNvPr id="7" name="عنصر نائب للمحتوى 5"/>
          <p:cNvSpPr txBox="1">
            <a:spLocks/>
          </p:cNvSpPr>
          <p:nvPr/>
        </p:nvSpPr>
        <p:spPr>
          <a:xfrm>
            <a:off x="0" y="0"/>
            <a:ext cx="5111750" cy="1052736"/>
          </a:xfrm>
          <a:prstGeom prst="rect">
            <a:avLst/>
          </a:prstGeom>
        </p:spPr>
        <p:txBody>
          <a:bodyPr vert="horz" lIns="91440" tIns="45720" rIns="91440" bIns="45720" rtlCol="1">
            <a:norm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ar-SA" dirty="0"/>
          </a:p>
        </p:txBody>
      </p:sp>
      <p:sp>
        <p:nvSpPr>
          <p:cNvPr id="3" name="مستطيل 2"/>
          <p:cNvSpPr/>
          <p:nvPr/>
        </p:nvSpPr>
        <p:spPr>
          <a:xfrm>
            <a:off x="0" y="188640"/>
            <a:ext cx="4572000" cy="523220"/>
          </a:xfrm>
          <a:prstGeom prst="rect">
            <a:avLst/>
          </a:prstGeom>
        </p:spPr>
        <p:txBody>
          <a:bodyPr wrap="square">
            <a:spAutoFit/>
          </a:bodyPr>
          <a:lstStyle/>
          <a:p>
            <a:r>
              <a:rPr lang="ar-SA" sz="2800" dirty="0">
                <a:cs typeface="PT Bold Heading" pitchFamily="2" charset="-78"/>
              </a:rPr>
              <a:t>الانتشار ومواقع النفوذ</a:t>
            </a:r>
          </a:p>
        </p:txBody>
      </p:sp>
      <p:grpSp>
        <p:nvGrpSpPr>
          <p:cNvPr id="9" name="مجموعة 8"/>
          <p:cNvGrpSpPr/>
          <p:nvPr/>
        </p:nvGrpSpPr>
        <p:grpSpPr>
          <a:xfrm>
            <a:off x="6444208" y="116632"/>
            <a:ext cx="2592288" cy="6624736"/>
            <a:chOff x="6444208" y="116632"/>
            <a:chExt cx="2592288" cy="6624736"/>
          </a:xfrm>
        </p:grpSpPr>
        <p:sp>
          <p:nvSpPr>
            <p:cNvPr id="10" name="مستطيل ذو زوايا قطرية مستديرة 9"/>
            <p:cNvSpPr/>
            <p:nvPr/>
          </p:nvSpPr>
          <p:spPr>
            <a:xfrm>
              <a:off x="6444208" y="116632"/>
              <a:ext cx="2592288" cy="6624736"/>
            </a:xfrm>
            <a:prstGeom prst="round2DiagRect">
              <a:avLst/>
            </a:prstGeom>
            <a:ln/>
          </p:spPr>
          <p:style>
            <a:lnRef idx="1">
              <a:schemeClr val="accent6"/>
            </a:lnRef>
            <a:fillRef idx="2">
              <a:schemeClr val="accent6"/>
            </a:fillRef>
            <a:effectRef idx="1">
              <a:schemeClr val="accent6"/>
            </a:effectRef>
            <a:fontRef idx="minor">
              <a:schemeClr val="dk1"/>
            </a:fontRef>
          </p:style>
          <p:txBody>
            <a:bodyPr rtlCol="1" anchor="ctr"/>
            <a:lstStyle/>
            <a:p>
              <a:pPr algn="ctr"/>
              <a:r>
                <a:rPr lang="ar-SA" sz="36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النصيريون</a:t>
              </a:r>
              <a:r>
                <a:rPr lang="ar-SA"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endParaRPr lang="ar-SA"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r>
              <a:b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endPar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لفهم </a:t>
              </a:r>
              <a:endPar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الاحداث </a:t>
              </a: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في سوريا </a:t>
              </a:r>
              <a:endPar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endPar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a:p>
          </p:txBody>
        </p:sp>
        <p:pic>
          <p:nvPicPr>
            <p:cNvPr id="11" name="Picture 4" descr="http://slemanallan.elaphblog.com/Blog/slemanallan/Album/g.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0251" r="7595"/>
            <a:stretch/>
          </p:blipFill>
          <p:spPr bwMode="auto">
            <a:xfrm>
              <a:off x="6608798" y="3645024"/>
              <a:ext cx="2283682" cy="256948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grpSp>
      <p:sp>
        <p:nvSpPr>
          <p:cNvPr id="12" name="شكل حر 11"/>
          <p:cNvSpPr/>
          <p:nvPr/>
        </p:nvSpPr>
        <p:spPr>
          <a:xfrm>
            <a:off x="-16024" y="-27384"/>
            <a:ext cx="6172200" cy="804112"/>
          </a:xfrm>
          <a:custGeom>
            <a:avLst/>
            <a:gdLst>
              <a:gd name="connsiteX0" fmla="*/ 6172200 w 6172200"/>
              <a:gd name="connsiteY0" fmla="*/ 0 h 804112"/>
              <a:gd name="connsiteX1" fmla="*/ 4483100 w 6172200"/>
              <a:gd name="connsiteY1" fmla="*/ 762000 h 804112"/>
              <a:gd name="connsiteX2" fmla="*/ 0 w 6172200"/>
              <a:gd name="connsiteY2" fmla="*/ 711200 h 804112"/>
              <a:gd name="connsiteX3" fmla="*/ 0 w 6172200"/>
              <a:gd name="connsiteY3" fmla="*/ 711200 h 804112"/>
            </a:gdLst>
            <a:ahLst/>
            <a:cxnLst>
              <a:cxn ang="0">
                <a:pos x="connsiteX0" y="connsiteY0"/>
              </a:cxn>
              <a:cxn ang="0">
                <a:pos x="connsiteX1" y="connsiteY1"/>
              </a:cxn>
              <a:cxn ang="0">
                <a:pos x="connsiteX2" y="connsiteY2"/>
              </a:cxn>
              <a:cxn ang="0">
                <a:pos x="connsiteX3" y="connsiteY3"/>
              </a:cxn>
            </a:cxnLst>
            <a:rect l="l" t="t" r="r" b="b"/>
            <a:pathLst>
              <a:path w="6172200" h="804112">
                <a:moveTo>
                  <a:pt x="6172200" y="0"/>
                </a:moveTo>
                <a:cubicBezTo>
                  <a:pt x="5842000" y="321733"/>
                  <a:pt x="5511800" y="643467"/>
                  <a:pt x="4483100" y="762000"/>
                </a:cubicBezTo>
                <a:cubicBezTo>
                  <a:pt x="3454400" y="880533"/>
                  <a:pt x="0" y="711200"/>
                  <a:pt x="0" y="711200"/>
                </a:cubicBezTo>
                <a:lnTo>
                  <a:pt x="0" y="711200"/>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ar-SA">
              <a:ln w="38100">
                <a:solidFill>
                  <a:schemeClr val="tx1"/>
                </a:solidFill>
              </a:ln>
            </a:endParaRPr>
          </a:p>
        </p:txBody>
      </p:sp>
    </p:spTree>
    <p:extLst>
      <p:ext uri="{BB962C8B-B14F-4D97-AF65-F5344CB8AC3E}">
        <p14:creationId xmlns:p14="http://schemas.microsoft.com/office/powerpoint/2010/main" val="3742547023"/>
      </p:ext>
    </p:extLst>
  </p:cSld>
  <p:clrMapOvr>
    <a:masterClrMapping/>
  </p:clrMapOvr>
  <mc:AlternateContent xmlns:mc="http://schemas.openxmlformats.org/markup-compatibility/2006">
    <mc:Choice xmlns:p14="http://schemas.microsoft.com/office/powerpoint/2010/main" Requires="p14">
      <p:transition spd="slow" p14:dur="2000" advClick="0" advTm="15000">
        <p14:ferris dir="r"/>
      </p:transition>
    </mc:Choice>
    <mc:Fallback>
      <p:transition spd="slow" advClick="0" advTm="15000">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صر نائب للمحتوى 5"/>
          <p:cNvSpPr>
            <a:spLocks noGrp="1"/>
          </p:cNvSpPr>
          <p:nvPr>
            <p:ph sz="half" idx="1"/>
          </p:nvPr>
        </p:nvSpPr>
        <p:spPr>
          <a:xfrm>
            <a:off x="0" y="1052736"/>
            <a:ext cx="5724128" cy="5805264"/>
          </a:xfrm>
        </p:spPr>
        <p:txBody>
          <a:bodyPr>
            <a:noAutofit/>
          </a:bodyPr>
          <a:lstStyle/>
          <a:p>
            <a:pPr marL="0" indent="0">
              <a:buNone/>
            </a:pPr>
            <a:r>
              <a:rPr lang="ar-SA" dirty="0">
                <a:latin typeface="ae_AlMateen" pitchFamily="18" charset="-78"/>
                <a:cs typeface="Akhbar MT" pitchFamily="2" charset="-78"/>
              </a:rPr>
              <a:t/>
            </a:r>
            <a:br>
              <a:rPr lang="ar-SA" dirty="0">
                <a:latin typeface="ae_AlMateen" pitchFamily="18" charset="-78"/>
                <a:cs typeface="Akhbar MT" pitchFamily="2" charset="-78"/>
              </a:rPr>
            </a:br>
            <a:r>
              <a:rPr lang="ar-SA" dirty="0">
                <a:latin typeface="ae_AlMateen" pitchFamily="18" charset="-78"/>
                <a:cs typeface="Akhbar MT" pitchFamily="2" charset="-78"/>
              </a:rPr>
              <a:t>أن النصيرية فرقة باطنية </a:t>
            </a:r>
            <a:r>
              <a:rPr lang="ar-SA" dirty="0" smtClean="0">
                <a:latin typeface="ae_AlMateen" pitchFamily="18" charset="-78"/>
                <a:cs typeface="Akhbar MT" pitchFamily="2" charset="-78"/>
              </a:rPr>
              <a:t>ظهرت </a:t>
            </a:r>
            <a:r>
              <a:rPr lang="ar-SA" dirty="0">
                <a:latin typeface="ae_AlMateen" pitchFamily="18" charset="-78"/>
                <a:cs typeface="Akhbar MT" pitchFamily="2" charset="-78"/>
              </a:rPr>
              <a:t>في القرن الثالث للهجرة، وهي فرقة غالية، خلعت ربقة الإسلام، وطرحت معانيه، ولم تستبق لنفسها منه سوى الاسم، ويعتبرهم أهل السنة </a:t>
            </a:r>
            <a:r>
              <a:rPr lang="ar-SA" dirty="0" smtClean="0">
                <a:latin typeface="ae_AlMateen" pitchFamily="18" charset="-78"/>
                <a:cs typeface="Akhbar MT" pitchFamily="2" charset="-78"/>
              </a:rPr>
              <a:t>خارجين </a:t>
            </a:r>
            <a:r>
              <a:rPr lang="ar-SA" dirty="0">
                <a:latin typeface="ae_AlMateen" pitchFamily="18" charset="-78"/>
                <a:cs typeface="Akhbar MT" pitchFamily="2" charset="-78"/>
              </a:rPr>
              <a:t>عن الإسلام، ولا يصح أن يعاملوا معاملة المسلمين، بسبب أفكارهم الغالية وآرائهم المتطرفة ومن ذلك آراؤهم التي تهدم أركان الإسلام فهم لا يصلون الجمعة ولا يتمسكون بالطهارة ولهم </a:t>
            </a:r>
            <a:r>
              <a:rPr lang="ar-SA" dirty="0" err="1">
                <a:latin typeface="ae_AlMateen" pitchFamily="18" charset="-78"/>
                <a:cs typeface="Akhbar MT" pitchFamily="2" charset="-78"/>
              </a:rPr>
              <a:t>قداسات</a:t>
            </a:r>
            <a:r>
              <a:rPr lang="ar-SA" dirty="0">
                <a:latin typeface="ae_AlMateen" pitchFamily="18" charset="-78"/>
                <a:cs typeface="Akhbar MT" pitchFamily="2" charset="-78"/>
              </a:rPr>
              <a:t> شبيهة </a:t>
            </a:r>
            <a:r>
              <a:rPr lang="ar-SA" dirty="0" err="1">
                <a:latin typeface="ae_AlMateen" pitchFamily="18" charset="-78"/>
                <a:cs typeface="Akhbar MT" pitchFamily="2" charset="-78"/>
              </a:rPr>
              <a:t>بقداسات</a:t>
            </a:r>
            <a:r>
              <a:rPr lang="ar-SA" dirty="0">
                <a:latin typeface="ae_AlMateen" pitchFamily="18" charset="-78"/>
                <a:cs typeface="Akhbar MT" pitchFamily="2" charset="-78"/>
              </a:rPr>
              <a:t> النصارى ولا يعترفون بالحج أو الزكاة الشرعية المعروفة في الإسلام</a:t>
            </a:r>
            <a:r>
              <a:rPr lang="ar-SA" dirty="0" smtClean="0">
                <a:latin typeface="ae_AlMateen" pitchFamily="18" charset="-78"/>
                <a:cs typeface="Akhbar MT" pitchFamily="2" charset="-78"/>
              </a:rPr>
              <a:t>.</a:t>
            </a:r>
            <a:endParaRPr lang="ar-SA" sz="8000" dirty="0">
              <a:latin typeface="ae_AlMateen" pitchFamily="18" charset="-78"/>
              <a:cs typeface="Akhbar MT" pitchFamily="2" charset="-78"/>
            </a:endParaRPr>
          </a:p>
        </p:txBody>
      </p:sp>
      <p:sp>
        <p:nvSpPr>
          <p:cNvPr id="5" name="عنصر نائب للمحتوى 2"/>
          <p:cNvSpPr txBox="1">
            <a:spLocks/>
          </p:cNvSpPr>
          <p:nvPr/>
        </p:nvSpPr>
        <p:spPr>
          <a:xfrm>
            <a:off x="5364088" y="188640"/>
            <a:ext cx="3528392" cy="1163782"/>
          </a:xfrm>
          <a:prstGeom prst="rect">
            <a:avLst/>
          </a:prstGeom>
        </p:spPr>
        <p:txBody>
          <a:bodyPr vert="horz" lIns="91440" tIns="45720" rIns="91440" bIns="45720" rtlCol="1">
            <a:norm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ar-SA" dirty="0"/>
          </a:p>
        </p:txBody>
      </p:sp>
      <p:sp>
        <p:nvSpPr>
          <p:cNvPr id="7" name="عنصر نائب للمحتوى 5"/>
          <p:cNvSpPr txBox="1">
            <a:spLocks/>
          </p:cNvSpPr>
          <p:nvPr/>
        </p:nvSpPr>
        <p:spPr>
          <a:xfrm>
            <a:off x="0" y="0"/>
            <a:ext cx="5111750" cy="1052736"/>
          </a:xfrm>
          <a:prstGeom prst="rect">
            <a:avLst/>
          </a:prstGeom>
        </p:spPr>
        <p:txBody>
          <a:bodyPr vert="horz" lIns="91440" tIns="45720" rIns="91440" bIns="45720" rtlCol="1">
            <a:norm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ar-SA" dirty="0"/>
          </a:p>
        </p:txBody>
      </p:sp>
      <p:sp>
        <p:nvSpPr>
          <p:cNvPr id="3" name="مستطيل 2"/>
          <p:cNvSpPr/>
          <p:nvPr/>
        </p:nvSpPr>
        <p:spPr>
          <a:xfrm>
            <a:off x="0" y="188640"/>
            <a:ext cx="3563888" cy="523220"/>
          </a:xfrm>
          <a:prstGeom prst="rect">
            <a:avLst/>
          </a:prstGeom>
        </p:spPr>
        <p:txBody>
          <a:bodyPr wrap="square">
            <a:spAutoFit/>
          </a:bodyPr>
          <a:lstStyle/>
          <a:p>
            <a:r>
              <a:rPr lang="ar-SA" sz="2800" dirty="0" smtClean="0">
                <a:cs typeface="PT Bold Heading" pitchFamily="2" charset="-78"/>
              </a:rPr>
              <a:t>الخلاصة</a:t>
            </a:r>
            <a:endParaRPr lang="ar-SA" sz="2800" dirty="0">
              <a:cs typeface="PT Bold Heading" pitchFamily="2" charset="-78"/>
            </a:endParaRPr>
          </a:p>
        </p:txBody>
      </p:sp>
      <p:grpSp>
        <p:nvGrpSpPr>
          <p:cNvPr id="9" name="مجموعة 8"/>
          <p:cNvGrpSpPr/>
          <p:nvPr/>
        </p:nvGrpSpPr>
        <p:grpSpPr>
          <a:xfrm>
            <a:off x="6444208" y="116632"/>
            <a:ext cx="2592288" cy="6624736"/>
            <a:chOff x="6444208" y="116632"/>
            <a:chExt cx="2592288" cy="6624736"/>
          </a:xfrm>
        </p:grpSpPr>
        <p:sp>
          <p:nvSpPr>
            <p:cNvPr id="10" name="مستطيل ذو زوايا قطرية مستديرة 9"/>
            <p:cNvSpPr/>
            <p:nvPr/>
          </p:nvSpPr>
          <p:spPr>
            <a:xfrm>
              <a:off x="6444208" y="116632"/>
              <a:ext cx="2592288" cy="6624736"/>
            </a:xfrm>
            <a:prstGeom prst="round2DiagRect">
              <a:avLst/>
            </a:prstGeom>
            <a:ln/>
          </p:spPr>
          <p:style>
            <a:lnRef idx="1">
              <a:schemeClr val="accent6"/>
            </a:lnRef>
            <a:fillRef idx="2">
              <a:schemeClr val="accent6"/>
            </a:fillRef>
            <a:effectRef idx="1">
              <a:schemeClr val="accent6"/>
            </a:effectRef>
            <a:fontRef idx="minor">
              <a:schemeClr val="dk1"/>
            </a:fontRef>
          </p:style>
          <p:txBody>
            <a:bodyPr rtlCol="1" anchor="ctr"/>
            <a:lstStyle/>
            <a:p>
              <a:pPr algn="ctr"/>
              <a:r>
                <a:rPr lang="ar-SA" sz="36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النصيريون</a:t>
              </a:r>
              <a:r>
                <a:rPr lang="ar-SA"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endParaRPr lang="ar-SA"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r>
              <a:b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endPar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لفهم </a:t>
              </a:r>
              <a:endPar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الاحداث </a:t>
              </a: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في سوريا </a:t>
              </a:r>
              <a:endPar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endPar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a:p>
          </p:txBody>
        </p:sp>
        <p:pic>
          <p:nvPicPr>
            <p:cNvPr id="11" name="Picture 4" descr="http://slemanallan.elaphblog.com/Blog/slemanallan/Album/g.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0251" r="7595"/>
            <a:stretch/>
          </p:blipFill>
          <p:spPr bwMode="auto">
            <a:xfrm>
              <a:off x="6608798" y="3645024"/>
              <a:ext cx="2283682" cy="256948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grpSp>
      <p:sp>
        <p:nvSpPr>
          <p:cNvPr id="12" name="شكل حر 11"/>
          <p:cNvSpPr/>
          <p:nvPr/>
        </p:nvSpPr>
        <p:spPr>
          <a:xfrm>
            <a:off x="-16024" y="-27384"/>
            <a:ext cx="6172200" cy="804112"/>
          </a:xfrm>
          <a:custGeom>
            <a:avLst/>
            <a:gdLst>
              <a:gd name="connsiteX0" fmla="*/ 6172200 w 6172200"/>
              <a:gd name="connsiteY0" fmla="*/ 0 h 804112"/>
              <a:gd name="connsiteX1" fmla="*/ 4483100 w 6172200"/>
              <a:gd name="connsiteY1" fmla="*/ 762000 h 804112"/>
              <a:gd name="connsiteX2" fmla="*/ 0 w 6172200"/>
              <a:gd name="connsiteY2" fmla="*/ 711200 h 804112"/>
              <a:gd name="connsiteX3" fmla="*/ 0 w 6172200"/>
              <a:gd name="connsiteY3" fmla="*/ 711200 h 804112"/>
            </a:gdLst>
            <a:ahLst/>
            <a:cxnLst>
              <a:cxn ang="0">
                <a:pos x="connsiteX0" y="connsiteY0"/>
              </a:cxn>
              <a:cxn ang="0">
                <a:pos x="connsiteX1" y="connsiteY1"/>
              </a:cxn>
              <a:cxn ang="0">
                <a:pos x="connsiteX2" y="connsiteY2"/>
              </a:cxn>
              <a:cxn ang="0">
                <a:pos x="connsiteX3" y="connsiteY3"/>
              </a:cxn>
            </a:cxnLst>
            <a:rect l="l" t="t" r="r" b="b"/>
            <a:pathLst>
              <a:path w="6172200" h="804112">
                <a:moveTo>
                  <a:pt x="6172200" y="0"/>
                </a:moveTo>
                <a:cubicBezTo>
                  <a:pt x="5842000" y="321733"/>
                  <a:pt x="5511800" y="643467"/>
                  <a:pt x="4483100" y="762000"/>
                </a:cubicBezTo>
                <a:cubicBezTo>
                  <a:pt x="3454400" y="880533"/>
                  <a:pt x="0" y="711200"/>
                  <a:pt x="0" y="711200"/>
                </a:cubicBezTo>
                <a:lnTo>
                  <a:pt x="0" y="711200"/>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ar-SA">
              <a:ln w="38100">
                <a:solidFill>
                  <a:schemeClr val="tx1"/>
                </a:solidFill>
              </a:ln>
            </a:endParaRPr>
          </a:p>
        </p:txBody>
      </p:sp>
    </p:spTree>
    <p:extLst>
      <p:ext uri="{BB962C8B-B14F-4D97-AF65-F5344CB8AC3E}">
        <p14:creationId xmlns:p14="http://schemas.microsoft.com/office/powerpoint/2010/main" val="2068444959"/>
      </p:ext>
    </p:extLst>
  </p:cSld>
  <p:clrMapOvr>
    <a:masterClrMapping/>
  </p:clrMapOvr>
  <mc:AlternateContent xmlns:mc="http://schemas.openxmlformats.org/markup-compatibility/2006">
    <mc:Choice xmlns:p14="http://schemas.microsoft.com/office/powerpoint/2010/main" Requires="p14">
      <p:transition spd="slow" p14:dur="2000" advClick="0" advTm="15000">
        <p14:ferris dir="r"/>
      </p:transition>
    </mc:Choice>
    <mc:Fallback>
      <p:transition spd="slow" advClick="0" advTm="15000">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صر نائب للمحتوى 5"/>
          <p:cNvSpPr>
            <a:spLocks noGrp="1"/>
          </p:cNvSpPr>
          <p:nvPr>
            <p:ph sz="half" idx="1"/>
          </p:nvPr>
        </p:nvSpPr>
        <p:spPr>
          <a:xfrm>
            <a:off x="0" y="1052736"/>
            <a:ext cx="5724128" cy="5805264"/>
          </a:xfrm>
        </p:spPr>
        <p:txBody>
          <a:bodyPr>
            <a:noAutofit/>
          </a:bodyPr>
          <a:lstStyle/>
          <a:p>
            <a:pPr marL="0" indent="0" algn="ctr">
              <a:buNone/>
            </a:pPr>
            <a:r>
              <a:rPr lang="ar-SA" sz="4400" dirty="0" smtClean="0">
                <a:cs typeface="Hesham AlSharq" pitchFamily="2" charset="-78"/>
              </a:rPr>
              <a:t>تصميم </a:t>
            </a:r>
          </a:p>
          <a:p>
            <a:pPr marL="0" indent="0" algn="ctr">
              <a:buNone/>
            </a:pPr>
            <a:r>
              <a:rPr lang="ar-SA" sz="4400" dirty="0" smtClean="0">
                <a:cs typeface="Hesham AlSharq" pitchFamily="2" charset="-78"/>
              </a:rPr>
              <a:t>ابو ماجد ال محمود</a:t>
            </a:r>
          </a:p>
          <a:p>
            <a:pPr marL="0" indent="0" algn="ctr">
              <a:buNone/>
            </a:pPr>
            <a:endParaRPr lang="ar-SA" sz="4400" dirty="0" smtClean="0">
              <a:cs typeface="Hesham AlSharq" pitchFamily="2" charset="-78"/>
            </a:endParaRPr>
          </a:p>
          <a:p>
            <a:pPr marL="0" indent="0" algn="ctr">
              <a:buNone/>
            </a:pPr>
            <a:r>
              <a:rPr lang="ar-SA" sz="4400" dirty="0" err="1" smtClean="0">
                <a:cs typeface="Hesham AlSharq" pitchFamily="2" charset="-78"/>
              </a:rPr>
              <a:t>لاتنسونا</a:t>
            </a:r>
            <a:r>
              <a:rPr lang="ar-SA" sz="4400" dirty="0" smtClean="0">
                <a:cs typeface="Hesham AlSharq" pitchFamily="2" charset="-78"/>
              </a:rPr>
              <a:t> من الدعاء</a:t>
            </a:r>
            <a:endParaRPr lang="ar-SA" sz="13800" dirty="0">
              <a:cs typeface="Hesham AlSharq" pitchFamily="2" charset="-78"/>
            </a:endParaRPr>
          </a:p>
        </p:txBody>
      </p:sp>
      <p:sp>
        <p:nvSpPr>
          <p:cNvPr id="5" name="عنصر نائب للمحتوى 2"/>
          <p:cNvSpPr txBox="1">
            <a:spLocks/>
          </p:cNvSpPr>
          <p:nvPr/>
        </p:nvSpPr>
        <p:spPr>
          <a:xfrm>
            <a:off x="5364088" y="188640"/>
            <a:ext cx="3528392" cy="1163782"/>
          </a:xfrm>
          <a:prstGeom prst="rect">
            <a:avLst/>
          </a:prstGeom>
        </p:spPr>
        <p:txBody>
          <a:bodyPr vert="horz" lIns="91440" tIns="45720" rIns="91440" bIns="45720" rtlCol="1">
            <a:norm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ar-SA" dirty="0"/>
          </a:p>
        </p:txBody>
      </p:sp>
      <p:sp>
        <p:nvSpPr>
          <p:cNvPr id="7" name="عنصر نائب للمحتوى 5"/>
          <p:cNvSpPr txBox="1">
            <a:spLocks/>
          </p:cNvSpPr>
          <p:nvPr/>
        </p:nvSpPr>
        <p:spPr>
          <a:xfrm>
            <a:off x="0" y="0"/>
            <a:ext cx="5111750" cy="1052736"/>
          </a:xfrm>
          <a:prstGeom prst="rect">
            <a:avLst/>
          </a:prstGeom>
        </p:spPr>
        <p:txBody>
          <a:bodyPr vert="horz" lIns="91440" tIns="45720" rIns="91440" bIns="45720" rtlCol="1">
            <a:norm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ar-SA" dirty="0"/>
          </a:p>
        </p:txBody>
      </p:sp>
      <p:sp>
        <p:nvSpPr>
          <p:cNvPr id="3" name="مستطيل 2"/>
          <p:cNvSpPr/>
          <p:nvPr/>
        </p:nvSpPr>
        <p:spPr>
          <a:xfrm>
            <a:off x="0" y="188640"/>
            <a:ext cx="5111750" cy="523220"/>
          </a:xfrm>
          <a:prstGeom prst="rect">
            <a:avLst/>
          </a:prstGeom>
        </p:spPr>
        <p:txBody>
          <a:bodyPr wrap="square">
            <a:spAutoFit/>
          </a:bodyPr>
          <a:lstStyle/>
          <a:p>
            <a:endParaRPr lang="ar-SA" sz="2800" dirty="0">
              <a:cs typeface="PT Bold Heading" pitchFamily="2" charset="-78"/>
            </a:endParaRPr>
          </a:p>
        </p:txBody>
      </p:sp>
      <p:grpSp>
        <p:nvGrpSpPr>
          <p:cNvPr id="9" name="مجموعة 8"/>
          <p:cNvGrpSpPr/>
          <p:nvPr/>
        </p:nvGrpSpPr>
        <p:grpSpPr>
          <a:xfrm>
            <a:off x="6444208" y="116632"/>
            <a:ext cx="2592288" cy="6624736"/>
            <a:chOff x="6444208" y="116632"/>
            <a:chExt cx="2592288" cy="6624736"/>
          </a:xfrm>
        </p:grpSpPr>
        <p:sp>
          <p:nvSpPr>
            <p:cNvPr id="10" name="مستطيل ذو زوايا قطرية مستديرة 9"/>
            <p:cNvSpPr/>
            <p:nvPr/>
          </p:nvSpPr>
          <p:spPr>
            <a:xfrm>
              <a:off x="6444208" y="116632"/>
              <a:ext cx="2592288" cy="6624736"/>
            </a:xfrm>
            <a:prstGeom prst="round2DiagRect">
              <a:avLst/>
            </a:prstGeom>
            <a:ln/>
          </p:spPr>
          <p:style>
            <a:lnRef idx="1">
              <a:schemeClr val="accent6"/>
            </a:lnRef>
            <a:fillRef idx="2">
              <a:schemeClr val="accent6"/>
            </a:fillRef>
            <a:effectRef idx="1">
              <a:schemeClr val="accent6"/>
            </a:effectRef>
            <a:fontRef idx="minor">
              <a:schemeClr val="dk1"/>
            </a:fontRef>
          </p:style>
          <p:txBody>
            <a:bodyPr rtlCol="1" anchor="ctr"/>
            <a:lstStyle/>
            <a:p>
              <a:pPr algn="ctr"/>
              <a:r>
                <a:rPr lang="ar-SA" sz="36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النصيريون</a:t>
              </a:r>
              <a:r>
                <a:rPr lang="ar-SA"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endParaRPr lang="ar-SA"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r>
              <a:b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endPar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لفهم </a:t>
              </a:r>
              <a:endPar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الاحداث </a:t>
              </a: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في سوريا </a:t>
              </a:r>
              <a:endPar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endPar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a:p>
          </p:txBody>
        </p:sp>
        <p:pic>
          <p:nvPicPr>
            <p:cNvPr id="11" name="Picture 4" descr="http://slemanallan.elaphblog.com/Blog/slemanallan/Album/g.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0251" r="7595"/>
            <a:stretch/>
          </p:blipFill>
          <p:spPr bwMode="auto">
            <a:xfrm>
              <a:off x="6608798" y="3645024"/>
              <a:ext cx="2283682" cy="256948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grpSp>
    </p:spTree>
    <p:extLst>
      <p:ext uri="{BB962C8B-B14F-4D97-AF65-F5344CB8AC3E}">
        <p14:creationId xmlns:p14="http://schemas.microsoft.com/office/powerpoint/2010/main" val="617592756"/>
      </p:ext>
    </p:extLst>
  </p:cSld>
  <p:clrMapOvr>
    <a:masterClrMapping/>
  </p:clrMapOvr>
  <mc:AlternateContent xmlns:mc="http://schemas.openxmlformats.org/markup-compatibility/2006">
    <mc:Choice xmlns:p14="http://schemas.microsoft.com/office/powerpoint/2010/main" Requires="p14">
      <p:transition spd="slow" p14:dur="2000" advClick="0" advTm="15000">
        <p14:ferris dir="r"/>
      </p:transition>
    </mc:Choice>
    <mc:Fallback>
      <p:transition spd="slow" advClick="0" advTm="1500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188640"/>
            <a:ext cx="5868144" cy="523220"/>
          </a:xfrm>
          <a:prstGeom prst="rect">
            <a:avLst/>
          </a:prstGeom>
        </p:spPr>
        <p:txBody>
          <a:bodyPr wrap="square">
            <a:spAutoFit/>
          </a:bodyPr>
          <a:lstStyle/>
          <a:p>
            <a:pPr algn="ctr"/>
            <a:r>
              <a:rPr lang="ar-SA" sz="2800" dirty="0" smtClean="0">
                <a:cs typeface="PT Bold Heading" pitchFamily="2" charset="-78"/>
              </a:rPr>
              <a:t>التعريف</a:t>
            </a:r>
            <a:endParaRPr lang="ar-SA" sz="2800" dirty="0">
              <a:cs typeface="PT Bold Heading" pitchFamily="2" charset="-78"/>
            </a:endParaRPr>
          </a:p>
        </p:txBody>
      </p:sp>
      <p:sp>
        <p:nvSpPr>
          <p:cNvPr id="15" name="عنصر نائب للمحتوى 5"/>
          <p:cNvSpPr>
            <a:spLocks noGrp="1"/>
          </p:cNvSpPr>
          <p:nvPr>
            <p:ph sz="half" idx="1"/>
          </p:nvPr>
        </p:nvSpPr>
        <p:spPr>
          <a:xfrm>
            <a:off x="179512" y="936104"/>
            <a:ext cx="5724128" cy="5805264"/>
          </a:xfrm>
        </p:spPr>
        <p:txBody>
          <a:bodyPr>
            <a:normAutofit/>
          </a:bodyPr>
          <a:lstStyle/>
          <a:p>
            <a:pPr marL="0" indent="0">
              <a:buNone/>
            </a:pPr>
            <a:endParaRPr lang="ar-SA" dirty="0">
              <a:cs typeface="Akhbar MT" pitchFamily="2" charset="-78"/>
            </a:endParaRPr>
          </a:p>
          <a:p>
            <a:pPr marL="0" indent="0">
              <a:buNone/>
            </a:pPr>
            <a:r>
              <a:rPr lang="ar-SA" dirty="0">
                <a:cs typeface="Akhbar MT" pitchFamily="2" charset="-78"/>
              </a:rPr>
              <a:t>النصيرية </a:t>
            </a:r>
            <a:endParaRPr lang="ar-SA" dirty="0" smtClean="0">
              <a:cs typeface="Akhbar MT" pitchFamily="2" charset="-78"/>
            </a:endParaRPr>
          </a:p>
          <a:p>
            <a:pPr marL="0" indent="0">
              <a:buNone/>
            </a:pPr>
            <a:r>
              <a:rPr lang="ar-SA" dirty="0" smtClean="0">
                <a:cs typeface="Akhbar MT" pitchFamily="2" charset="-78"/>
              </a:rPr>
              <a:t>حركة </a:t>
            </a:r>
            <a:r>
              <a:rPr lang="ar-SA" dirty="0">
                <a:cs typeface="Akhbar MT" pitchFamily="2" charset="-78"/>
              </a:rPr>
              <a:t>باطنية ظهرت في القرن الثالث للهجرة، أصحابها يعدُّون من غلاة الشيعة الذين زعموا وجوداً إلهيًّا في علي وألهوه به، مقصدهم هدم الإسلام ونقض عراه، وهم مع كل غاز لأرض المسلمين، ولقد أطلق عليهم الاستعمار الفرنسي لسوريا اسم العلويين تمويهاً وتغطية لحقيقتهم </a:t>
            </a:r>
            <a:r>
              <a:rPr lang="ar-SA" dirty="0" err="1">
                <a:cs typeface="Akhbar MT" pitchFamily="2" charset="-78"/>
              </a:rPr>
              <a:t>الرافضية</a:t>
            </a:r>
            <a:r>
              <a:rPr lang="ar-SA" dirty="0">
                <a:cs typeface="Akhbar MT" pitchFamily="2" charset="-78"/>
              </a:rPr>
              <a:t> والباطنية.</a:t>
            </a:r>
          </a:p>
        </p:txBody>
      </p:sp>
      <p:grpSp>
        <p:nvGrpSpPr>
          <p:cNvPr id="2" name="مجموعة 1"/>
          <p:cNvGrpSpPr/>
          <p:nvPr/>
        </p:nvGrpSpPr>
        <p:grpSpPr>
          <a:xfrm>
            <a:off x="6444208" y="116632"/>
            <a:ext cx="2592288" cy="6624736"/>
            <a:chOff x="6444208" y="116632"/>
            <a:chExt cx="2592288" cy="6624736"/>
          </a:xfrm>
        </p:grpSpPr>
        <p:sp>
          <p:nvSpPr>
            <p:cNvPr id="7" name="مستطيل ذو زوايا قطرية مستديرة 6"/>
            <p:cNvSpPr/>
            <p:nvPr/>
          </p:nvSpPr>
          <p:spPr>
            <a:xfrm>
              <a:off x="6444208" y="116632"/>
              <a:ext cx="2592288" cy="6624736"/>
            </a:xfrm>
            <a:prstGeom prst="round2DiagRect">
              <a:avLst/>
            </a:prstGeom>
            <a:ln/>
          </p:spPr>
          <p:style>
            <a:lnRef idx="1">
              <a:schemeClr val="accent6"/>
            </a:lnRef>
            <a:fillRef idx="2">
              <a:schemeClr val="accent6"/>
            </a:fillRef>
            <a:effectRef idx="1">
              <a:schemeClr val="accent6"/>
            </a:effectRef>
            <a:fontRef idx="minor">
              <a:schemeClr val="dk1"/>
            </a:fontRef>
          </p:style>
          <p:txBody>
            <a:bodyPr rtlCol="1" anchor="ctr"/>
            <a:lstStyle/>
            <a:p>
              <a:pPr algn="ctr"/>
              <a:r>
                <a:rPr lang="ar-SA" sz="36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النصيريون</a:t>
              </a:r>
              <a:r>
                <a:rPr lang="ar-SA"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endParaRPr lang="ar-SA"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r>
              <a:b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endPar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لفهم </a:t>
              </a:r>
              <a:endPar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الاحداث </a:t>
              </a: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في سوريا </a:t>
              </a:r>
              <a:endPar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endPar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a:p>
          </p:txBody>
        </p:sp>
        <p:pic>
          <p:nvPicPr>
            <p:cNvPr id="8" name="Picture 4" descr="http://slemanallan.elaphblog.com/Blog/slemanallan/Album/g.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0251" r="7595"/>
            <a:stretch/>
          </p:blipFill>
          <p:spPr bwMode="auto">
            <a:xfrm>
              <a:off x="6608798" y="3645024"/>
              <a:ext cx="2283682" cy="256948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grpSp>
      <p:sp>
        <p:nvSpPr>
          <p:cNvPr id="10" name="شكل حر 9"/>
          <p:cNvSpPr/>
          <p:nvPr/>
        </p:nvSpPr>
        <p:spPr>
          <a:xfrm>
            <a:off x="-16024" y="-27384"/>
            <a:ext cx="6172200" cy="804112"/>
          </a:xfrm>
          <a:custGeom>
            <a:avLst/>
            <a:gdLst>
              <a:gd name="connsiteX0" fmla="*/ 6172200 w 6172200"/>
              <a:gd name="connsiteY0" fmla="*/ 0 h 804112"/>
              <a:gd name="connsiteX1" fmla="*/ 4483100 w 6172200"/>
              <a:gd name="connsiteY1" fmla="*/ 762000 h 804112"/>
              <a:gd name="connsiteX2" fmla="*/ 0 w 6172200"/>
              <a:gd name="connsiteY2" fmla="*/ 711200 h 804112"/>
              <a:gd name="connsiteX3" fmla="*/ 0 w 6172200"/>
              <a:gd name="connsiteY3" fmla="*/ 711200 h 804112"/>
            </a:gdLst>
            <a:ahLst/>
            <a:cxnLst>
              <a:cxn ang="0">
                <a:pos x="connsiteX0" y="connsiteY0"/>
              </a:cxn>
              <a:cxn ang="0">
                <a:pos x="connsiteX1" y="connsiteY1"/>
              </a:cxn>
              <a:cxn ang="0">
                <a:pos x="connsiteX2" y="connsiteY2"/>
              </a:cxn>
              <a:cxn ang="0">
                <a:pos x="connsiteX3" y="connsiteY3"/>
              </a:cxn>
            </a:cxnLst>
            <a:rect l="l" t="t" r="r" b="b"/>
            <a:pathLst>
              <a:path w="6172200" h="804112">
                <a:moveTo>
                  <a:pt x="6172200" y="0"/>
                </a:moveTo>
                <a:cubicBezTo>
                  <a:pt x="5842000" y="321733"/>
                  <a:pt x="5511800" y="643467"/>
                  <a:pt x="4483100" y="762000"/>
                </a:cubicBezTo>
                <a:cubicBezTo>
                  <a:pt x="3454400" y="880533"/>
                  <a:pt x="0" y="711200"/>
                  <a:pt x="0" y="711200"/>
                </a:cubicBezTo>
                <a:lnTo>
                  <a:pt x="0" y="711200"/>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ar-SA">
              <a:ln w="38100">
                <a:solidFill>
                  <a:schemeClr val="tx1"/>
                </a:solidFill>
              </a:ln>
            </a:endParaRPr>
          </a:p>
        </p:txBody>
      </p:sp>
    </p:spTree>
    <p:extLst>
      <p:ext uri="{BB962C8B-B14F-4D97-AF65-F5344CB8AC3E}">
        <p14:creationId xmlns:p14="http://schemas.microsoft.com/office/powerpoint/2010/main" val="129607192"/>
      </p:ext>
    </p:extLst>
  </p:cSld>
  <p:clrMapOvr>
    <a:masterClrMapping/>
  </p:clrMapOvr>
  <mc:AlternateContent xmlns:mc="http://schemas.openxmlformats.org/markup-compatibility/2006">
    <mc:Choice xmlns:p14="http://schemas.microsoft.com/office/powerpoint/2010/main" Requires="p14">
      <p:transition spd="slow" p14:dur="2000" advClick="0" advTm="15000">
        <p14:ferris dir="r"/>
      </p:transition>
    </mc:Choice>
    <mc:Fallback>
      <p:transition spd="slow" advClick="0" advTm="1500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188640"/>
            <a:ext cx="5111750" cy="523220"/>
          </a:xfrm>
          <a:prstGeom prst="rect">
            <a:avLst/>
          </a:prstGeom>
        </p:spPr>
        <p:txBody>
          <a:bodyPr wrap="square">
            <a:spAutoFit/>
          </a:bodyPr>
          <a:lstStyle/>
          <a:p>
            <a:r>
              <a:rPr lang="ar-SA" sz="2800" dirty="0">
                <a:cs typeface="PT Bold Heading" pitchFamily="2" charset="-78"/>
              </a:rPr>
              <a:t>التأسيس وأبرز الشخصيات:</a:t>
            </a:r>
          </a:p>
        </p:txBody>
      </p:sp>
      <p:sp>
        <p:nvSpPr>
          <p:cNvPr id="15" name="عنصر نائب للمحتوى 5"/>
          <p:cNvSpPr>
            <a:spLocks noGrp="1"/>
          </p:cNvSpPr>
          <p:nvPr>
            <p:ph sz="half" idx="1"/>
          </p:nvPr>
        </p:nvSpPr>
        <p:spPr>
          <a:xfrm>
            <a:off x="179512" y="1512168"/>
            <a:ext cx="5724128" cy="3861048"/>
          </a:xfrm>
        </p:spPr>
        <p:txBody>
          <a:bodyPr>
            <a:normAutofit/>
          </a:bodyPr>
          <a:lstStyle/>
          <a:p>
            <a:pPr marL="0" indent="0">
              <a:buNone/>
            </a:pPr>
            <a:r>
              <a:rPr lang="ar-SA" sz="2400" dirty="0">
                <a:cs typeface="Akhbar MT" pitchFamily="2" charset="-78"/>
              </a:rPr>
              <a:t> مؤسس هذه الفرقة </a:t>
            </a:r>
            <a:endParaRPr lang="ar-SA" sz="2400" dirty="0" smtClean="0">
              <a:cs typeface="Akhbar MT" pitchFamily="2" charset="-78"/>
            </a:endParaRPr>
          </a:p>
          <a:p>
            <a:pPr marL="0" indent="0">
              <a:buNone/>
            </a:pPr>
            <a:r>
              <a:rPr lang="ar-SA" sz="2400" dirty="0" smtClean="0">
                <a:cs typeface="Akhbar MT" pitchFamily="2" charset="-78"/>
              </a:rPr>
              <a:t>أبو </a:t>
            </a:r>
            <a:r>
              <a:rPr lang="ar-SA" sz="2400" dirty="0">
                <a:cs typeface="Akhbar MT" pitchFamily="2" charset="-78"/>
              </a:rPr>
              <a:t>شعيب محمد بن نصير البصري النميري (ت </a:t>
            </a:r>
            <a:r>
              <a:rPr lang="ar-SA" sz="2400" dirty="0" smtClean="0">
                <a:cs typeface="Akhbar MT" pitchFamily="2" charset="-78"/>
              </a:rPr>
              <a:t>270ه‍ ) </a:t>
            </a:r>
            <a:r>
              <a:rPr lang="ar-SA" sz="2400" dirty="0">
                <a:cs typeface="Akhbar MT" pitchFamily="2" charset="-78"/>
              </a:rPr>
              <a:t>عاصر ثلاثة من أئمة الشيعة وهم علي الهادي (العاشر) والحسن العسكري (الحادي عشر) ومحمد المهدي (الموهوم) (الثاني عشر).</a:t>
            </a:r>
            <a:br>
              <a:rPr lang="ar-SA" sz="2400" dirty="0">
                <a:cs typeface="Akhbar MT" pitchFamily="2" charset="-78"/>
              </a:rPr>
            </a:br>
            <a:r>
              <a:rPr lang="ar-SA" sz="2400" dirty="0">
                <a:cs typeface="Akhbar MT" pitchFamily="2" charset="-78"/>
              </a:rPr>
              <a:t/>
            </a:r>
            <a:br>
              <a:rPr lang="ar-SA" sz="2400" dirty="0">
                <a:cs typeface="Akhbar MT" pitchFamily="2" charset="-78"/>
              </a:rPr>
            </a:br>
            <a:r>
              <a:rPr lang="ar-SA" sz="2400" dirty="0">
                <a:cs typeface="Akhbar MT" pitchFamily="2" charset="-78"/>
              </a:rPr>
              <a:t>ـ زعم أنه البابُ إلى الإمام الحسن العسكري، وأنه وارثُ علمه، والحجة والمرجع للشيعة من بعده، وأن صفة المرجعية والبابية بقيت معه بعد غيبة الإمام المهدي.</a:t>
            </a:r>
            <a:br>
              <a:rPr lang="ar-SA" sz="2400" dirty="0">
                <a:cs typeface="Akhbar MT" pitchFamily="2" charset="-78"/>
              </a:rPr>
            </a:br>
            <a:r>
              <a:rPr lang="ar-SA" sz="2400" dirty="0">
                <a:cs typeface="Akhbar MT" pitchFamily="2" charset="-78"/>
              </a:rPr>
              <a:t/>
            </a:r>
            <a:br>
              <a:rPr lang="ar-SA" sz="2400" dirty="0">
                <a:cs typeface="Akhbar MT" pitchFamily="2" charset="-78"/>
              </a:rPr>
            </a:br>
            <a:r>
              <a:rPr lang="ar-SA" sz="2400" dirty="0">
                <a:cs typeface="Akhbar MT" pitchFamily="2" charset="-78"/>
              </a:rPr>
              <a:t>ـ ادعى النبوة </a:t>
            </a:r>
            <a:r>
              <a:rPr lang="ar-SA" sz="2400" dirty="0" smtClean="0">
                <a:cs typeface="Akhbar MT" pitchFamily="2" charset="-78"/>
              </a:rPr>
              <a:t>والرسالة وغلا </a:t>
            </a:r>
            <a:r>
              <a:rPr lang="ar-SA" sz="2400" dirty="0">
                <a:cs typeface="Akhbar MT" pitchFamily="2" charset="-78"/>
              </a:rPr>
              <a:t>في حق الأئمة إذ نسبهم إلى مقام الألوهية.</a:t>
            </a:r>
          </a:p>
        </p:txBody>
      </p:sp>
      <p:grpSp>
        <p:nvGrpSpPr>
          <p:cNvPr id="6" name="مجموعة 5"/>
          <p:cNvGrpSpPr/>
          <p:nvPr/>
        </p:nvGrpSpPr>
        <p:grpSpPr>
          <a:xfrm>
            <a:off x="6444208" y="116632"/>
            <a:ext cx="2592288" cy="6624736"/>
            <a:chOff x="6444208" y="116632"/>
            <a:chExt cx="2592288" cy="6624736"/>
          </a:xfrm>
        </p:grpSpPr>
        <p:sp>
          <p:nvSpPr>
            <p:cNvPr id="7" name="مستطيل ذو زوايا قطرية مستديرة 6"/>
            <p:cNvSpPr/>
            <p:nvPr/>
          </p:nvSpPr>
          <p:spPr>
            <a:xfrm>
              <a:off x="6444208" y="116632"/>
              <a:ext cx="2592288" cy="6624736"/>
            </a:xfrm>
            <a:prstGeom prst="round2DiagRect">
              <a:avLst/>
            </a:prstGeom>
            <a:ln/>
          </p:spPr>
          <p:style>
            <a:lnRef idx="1">
              <a:schemeClr val="accent6"/>
            </a:lnRef>
            <a:fillRef idx="2">
              <a:schemeClr val="accent6"/>
            </a:fillRef>
            <a:effectRef idx="1">
              <a:schemeClr val="accent6"/>
            </a:effectRef>
            <a:fontRef idx="minor">
              <a:schemeClr val="dk1"/>
            </a:fontRef>
          </p:style>
          <p:txBody>
            <a:bodyPr rtlCol="1" anchor="ctr"/>
            <a:lstStyle/>
            <a:p>
              <a:pPr algn="ctr"/>
              <a:r>
                <a:rPr lang="ar-SA" sz="36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النصيريون</a:t>
              </a:r>
              <a:r>
                <a:rPr lang="ar-SA"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endParaRPr lang="ar-SA"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r>
              <a:b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endPar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لفهم </a:t>
              </a:r>
              <a:endPar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الاحداث </a:t>
              </a: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في سوريا </a:t>
              </a:r>
              <a:endPar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endPar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a:p>
          </p:txBody>
        </p:sp>
        <p:pic>
          <p:nvPicPr>
            <p:cNvPr id="8" name="Picture 4" descr="http://slemanallan.elaphblog.com/Blog/slemanallan/Album/g.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0251" r="7595"/>
            <a:stretch/>
          </p:blipFill>
          <p:spPr bwMode="auto">
            <a:xfrm>
              <a:off x="6608798" y="3645024"/>
              <a:ext cx="2283682" cy="256948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grpSp>
      <p:sp>
        <p:nvSpPr>
          <p:cNvPr id="9" name="شكل حر 8"/>
          <p:cNvSpPr/>
          <p:nvPr/>
        </p:nvSpPr>
        <p:spPr>
          <a:xfrm>
            <a:off x="-16024" y="-27384"/>
            <a:ext cx="6172200" cy="804112"/>
          </a:xfrm>
          <a:custGeom>
            <a:avLst/>
            <a:gdLst>
              <a:gd name="connsiteX0" fmla="*/ 6172200 w 6172200"/>
              <a:gd name="connsiteY0" fmla="*/ 0 h 804112"/>
              <a:gd name="connsiteX1" fmla="*/ 4483100 w 6172200"/>
              <a:gd name="connsiteY1" fmla="*/ 762000 h 804112"/>
              <a:gd name="connsiteX2" fmla="*/ 0 w 6172200"/>
              <a:gd name="connsiteY2" fmla="*/ 711200 h 804112"/>
              <a:gd name="connsiteX3" fmla="*/ 0 w 6172200"/>
              <a:gd name="connsiteY3" fmla="*/ 711200 h 804112"/>
            </a:gdLst>
            <a:ahLst/>
            <a:cxnLst>
              <a:cxn ang="0">
                <a:pos x="connsiteX0" y="connsiteY0"/>
              </a:cxn>
              <a:cxn ang="0">
                <a:pos x="connsiteX1" y="connsiteY1"/>
              </a:cxn>
              <a:cxn ang="0">
                <a:pos x="connsiteX2" y="connsiteY2"/>
              </a:cxn>
              <a:cxn ang="0">
                <a:pos x="connsiteX3" y="connsiteY3"/>
              </a:cxn>
            </a:cxnLst>
            <a:rect l="l" t="t" r="r" b="b"/>
            <a:pathLst>
              <a:path w="6172200" h="804112">
                <a:moveTo>
                  <a:pt x="6172200" y="0"/>
                </a:moveTo>
                <a:cubicBezTo>
                  <a:pt x="5842000" y="321733"/>
                  <a:pt x="5511800" y="643467"/>
                  <a:pt x="4483100" y="762000"/>
                </a:cubicBezTo>
                <a:cubicBezTo>
                  <a:pt x="3454400" y="880533"/>
                  <a:pt x="0" y="711200"/>
                  <a:pt x="0" y="711200"/>
                </a:cubicBezTo>
                <a:lnTo>
                  <a:pt x="0" y="711200"/>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ar-SA">
              <a:ln w="38100">
                <a:solidFill>
                  <a:schemeClr val="tx1"/>
                </a:solidFill>
              </a:ln>
            </a:endParaRPr>
          </a:p>
        </p:txBody>
      </p:sp>
    </p:spTree>
    <p:extLst>
      <p:ext uri="{BB962C8B-B14F-4D97-AF65-F5344CB8AC3E}">
        <p14:creationId xmlns:p14="http://schemas.microsoft.com/office/powerpoint/2010/main" val="3375237679"/>
      </p:ext>
    </p:extLst>
  </p:cSld>
  <p:clrMapOvr>
    <a:masterClrMapping/>
  </p:clrMapOvr>
  <mc:AlternateContent xmlns:mc="http://schemas.openxmlformats.org/markup-compatibility/2006">
    <mc:Choice xmlns:p14="http://schemas.microsoft.com/office/powerpoint/2010/main" Requires="p14">
      <p:transition spd="slow" p14:dur="2000" advClick="0" advTm="15000">
        <p14:ferris dir="r"/>
      </p:transition>
    </mc:Choice>
    <mc:Fallback>
      <p:transition spd="slow" advClick="0" advTm="1500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0" y="1016732"/>
            <a:ext cx="5724128" cy="540060"/>
          </a:xfrm>
          <a:prstGeom prst="roundRect">
            <a:avLst>
              <a:gd name="adj" fmla="val 4857"/>
            </a:avLst>
          </a:prstGeom>
          <a:noFill/>
          <a:ln>
            <a:noFill/>
          </a:ln>
        </p:spPr>
        <p:style>
          <a:lnRef idx="1">
            <a:schemeClr val="accent2"/>
          </a:lnRef>
          <a:fillRef idx="3">
            <a:schemeClr val="accent2"/>
          </a:fillRef>
          <a:effectRef idx="2">
            <a:schemeClr val="accent2"/>
          </a:effectRef>
          <a:fontRef idx="minor">
            <a:schemeClr val="lt1"/>
          </a:fontRef>
        </p:style>
        <p:txBody>
          <a:bodyPr rtlCol="1" anchor="ctr"/>
          <a:lstStyle/>
          <a:p>
            <a:pPr marL="285750" indent="-285750">
              <a:buFont typeface="Arial" pitchFamily="34" charset="0"/>
              <a:buChar char="•"/>
            </a:pPr>
            <a:r>
              <a:rPr lang="ar-SA" sz="2000" dirty="0">
                <a:cs typeface="Akhbar MT" pitchFamily="2" charset="-78"/>
              </a:rPr>
              <a:t>خلفه على رئاسة الطائفة محمد بن جندب.</a:t>
            </a:r>
          </a:p>
        </p:txBody>
      </p:sp>
      <p:sp>
        <p:nvSpPr>
          <p:cNvPr id="3" name="مستطيل 2"/>
          <p:cNvSpPr/>
          <p:nvPr/>
        </p:nvSpPr>
        <p:spPr>
          <a:xfrm>
            <a:off x="0" y="188640"/>
            <a:ext cx="4716016" cy="523220"/>
          </a:xfrm>
          <a:prstGeom prst="rect">
            <a:avLst/>
          </a:prstGeom>
        </p:spPr>
        <p:txBody>
          <a:bodyPr wrap="square">
            <a:spAutoFit/>
          </a:bodyPr>
          <a:lstStyle/>
          <a:p>
            <a:r>
              <a:rPr lang="ar-SA" sz="2800" dirty="0">
                <a:cs typeface="PT Bold Heading" pitchFamily="2" charset="-78"/>
              </a:rPr>
              <a:t>التأسيس وأبرز الشخصيات:</a:t>
            </a:r>
          </a:p>
        </p:txBody>
      </p:sp>
      <p:sp>
        <p:nvSpPr>
          <p:cNvPr id="9" name="مستطيل مستدير الزوايا 8"/>
          <p:cNvSpPr/>
          <p:nvPr/>
        </p:nvSpPr>
        <p:spPr>
          <a:xfrm>
            <a:off x="0" y="1412776"/>
            <a:ext cx="5724128" cy="864096"/>
          </a:xfrm>
          <a:prstGeom prst="roundRect">
            <a:avLst>
              <a:gd name="adj" fmla="val 4857"/>
            </a:avLst>
          </a:prstGeom>
          <a:noFill/>
          <a:ln>
            <a:noFill/>
          </a:ln>
        </p:spPr>
        <p:style>
          <a:lnRef idx="1">
            <a:schemeClr val="accent2"/>
          </a:lnRef>
          <a:fillRef idx="3">
            <a:schemeClr val="accent2"/>
          </a:fillRef>
          <a:effectRef idx="2">
            <a:schemeClr val="accent2"/>
          </a:effectRef>
          <a:fontRef idx="minor">
            <a:schemeClr val="lt1"/>
          </a:fontRef>
        </p:style>
        <p:txBody>
          <a:bodyPr rtlCol="1" anchor="ctr"/>
          <a:lstStyle/>
          <a:p>
            <a:pPr marL="285750" indent="-285750">
              <a:buFont typeface="Arial" pitchFamily="34" charset="0"/>
              <a:buChar char="•"/>
            </a:pPr>
            <a:r>
              <a:rPr lang="ar-SA" sz="2000" dirty="0">
                <a:cs typeface="Akhbar MT" pitchFamily="2" charset="-78"/>
              </a:rPr>
              <a:t>ثم أبو محمد عبد الله بن محمد الجنان </a:t>
            </a:r>
            <a:r>
              <a:rPr lang="ar-SA" sz="2000" dirty="0" err="1">
                <a:cs typeface="Akhbar MT" pitchFamily="2" charset="-78"/>
              </a:rPr>
              <a:t>الجنبلاني</a:t>
            </a:r>
            <a:r>
              <a:rPr lang="ar-SA" sz="2000" dirty="0">
                <a:cs typeface="Akhbar MT" pitchFamily="2" charset="-78"/>
              </a:rPr>
              <a:t> 235 ـ 287 ه‍ من </a:t>
            </a:r>
            <a:r>
              <a:rPr lang="ar-SA" sz="2000" dirty="0" err="1">
                <a:cs typeface="Akhbar MT" pitchFamily="2" charset="-78"/>
              </a:rPr>
              <a:t>جنبلا</a:t>
            </a:r>
            <a:r>
              <a:rPr lang="ar-SA" sz="2000" dirty="0">
                <a:cs typeface="Akhbar MT" pitchFamily="2" charset="-78"/>
              </a:rPr>
              <a:t> بفارس، وكنيته العابد والزاهد والفارسي، سافر إلى مصر، وهناك عرض دعوته إلى </a:t>
            </a:r>
            <a:r>
              <a:rPr lang="ar-SA" sz="2000" dirty="0" err="1">
                <a:cs typeface="Akhbar MT" pitchFamily="2" charset="-78"/>
              </a:rPr>
              <a:t>الخصيبي</a:t>
            </a:r>
            <a:r>
              <a:rPr lang="ar-SA" sz="2000" dirty="0">
                <a:cs typeface="Akhbar MT" pitchFamily="2" charset="-78"/>
              </a:rPr>
              <a:t>.</a:t>
            </a:r>
          </a:p>
        </p:txBody>
      </p:sp>
      <p:sp>
        <p:nvSpPr>
          <p:cNvPr id="10" name="مستطيل مستدير الزوايا 9"/>
          <p:cNvSpPr/>
          <p:nvPr/>
        </p:nvSpPr>
        <p:spPr>
          <a:xfrm>
            <a:off x="0" y="2095524"/>
            <a:ext cx="5724128" cy="2197572"/>
          </a:xfrm>
          <a:prstGeom prst="roundRect">
            <a:avLst>
              <a:gd name="adj" fmla="val 1823"/>
            </a:avLst>
          </a:prstGeom>
          <a:noFill/>
          <a:ln>
            <a:noFill/>
          </a:ln>
        </p:spPr>
        <p:style>
          <a:lnRef idx="1">
            <a:schemeClr val="accent2"/>
          </a:lnRef>
          <a:fillRef idx="3">
            <a:schemeClr val="accent2"/>
          </a:fillRef>
          <a:effectRef idx="2">
            <a:schemeClr val="accent2"/>
          </a:effectRef>
          <a:fontRef idx="minor">
            <a:schemeClr val="lt1"/>
          </a:fontRef>
        </p:style>
        <p:txBody>
          <a:bodyPr rtlCol="1" anchor="ctr"/>
          <a:lstStyle/>
          <a:p>
            <a:pPr marL="285750" indent="-285750">
              <a:buFont typeface="Arial" pitchFamily="34" charset="0"/>
              <a:buChar char="•"/>
            </a:pPr>
            <a:r>
              <a:rPr lang="ar-SA" sz="2000" dirty="0">
                <a:cs typeface="Akhbar MT" pitchFamily="2" charset="-78"/>
              </a:rPr>
              <a:t>حسين بن علي بن الحسين بن حمدان </a:t>
            </a:r>
            <a:r>
              <a:rPr lang="ar-SA" sz="2000" dirty="0" err="1">
                <a:cs typeface="Akhbar MT" pitchFamily="2" charset="-78"/>
              </a:rPr>
              <a:t>الخصيبي</a:t>
            </a:r>
            <a:r>
              <a:rPr lang="ar-SA" sz="2000" dirty="0">
                <a:cs typeface="Akhbar MT" pitchFamily="2" charset="-78"/>
              </a:rPr>
              <a:t>: المولود سنة 260 ه‍ مصري الأصل جاء مع أستاذه عبد الله بن محمد </a:t>
            </a:r>
            <a:r>
              <a:rPr lang="ar-SA" sz="2000" dirty="0" err="1">
                <a:cs typeface="Akhbar MT" pitchFamily="2" charset="-78"/>
              </a:rPr>
              <a:t>الجُنبلاني</a:t>
            </a:r>
            <a:r>
              <a:rPr lang="ar-SA" sz="2000" dirty="0">
                <a:cs typeface="Akhbar MT" pitchFamily="2" charset="-78"/>
              </a:rPr>
              <a:t> من مصر إلى </a:t>
            </a:r>
            <a:r>
              <a:rPr lang="ar-SA" sz="2000" dirty="0" err="1">
                <a:cs typeface="Akhbar MT" pitchFamily="2" charset="-78"/>
              </a:rPr>
              <a:t>جنبلا</a:t>
            </a:r>
            <a:r>
              <a:rPr lang="ar-SA" sz="2000" dirty="0">
                <a:cs typeface="Akhbar MT" pitchFamily="2" charset="-78"/>
              </a:rPr>
              <a:t>، وخلفه في رئاسة الطائفة، وعاش في كنف الدولة الحمدانية بحلب كما أنشأ للنصيرية مركزين أولهما في حلب ورئيسه محمد علي الجلي والآخر في بغداد ورئيسه علي </a:t>
            </a:r>
            <a:r>
              <a:rPr lang="ar-SA" sz="2000" dirty="0" err="1">
                <a:cs typeface="Akhbar MT" pitchFamily="2" charset="-78"/>
              </a:rPr>
              <a:t>الجسري</a:t>
            </a:r>
            <a:r>
              <a:rPr lang="ar-SA" sz="2000" dirty="0" smtClean="0">
                <a:cs typeface="Akhbar MT" pitchFamily="2" charset="-78"/>
              </a:rPr>
              <a:t>.</a:t>
            </a:r>
          </a:p>
          <a:p>
            <a:r>
              <a:rPr lang="ar-SA" sz="2000" dirty="0"/>
              <a:t> </a:t>
            </a:r>
            <a:r>
              <a:rPr lang="ar-SA" sz="2000" dirty="0" smtClean="0"/>
              <a:t>   </a:t>
            </a:r>
            <a:r>
              <a:rPr lang="ar-SA" sz="2000" dirty="0" smtClean="0">
                <a:cs typeface="Akhbar MT" pitchFamily="2" charset="-78"/>
              </a:rPr>
              <a:t>وقد </a:t>
            </a:r>
            <a:r>
              <a:rPr lang="ar-SA" sz="2000" dirty="0">
                <a:cs typeface="Akhbar MT" pitchFamily="2" charset="-78"/>
              </a:rPr>
              <a:t>توفي في حلب وقبره معروف بها وله مؤلفات في المذهب </a:t>
            </a:r>
            <a:r>
              <a:rPr lang="ar-SA" sz="2000" dirty="0" smtClean="0">
                <a:cs typeface="Akhbar MT" pitchFamily="2" charset="-78"/>
              </a:rPr>
              <a:t>وأشعار   </a:t>
            </a:r>
          </a:p>
          <a:p>
            <a:r>
              <a:rPr lang="ar-SA" sz="2000" dirty="0" smtClean="0">
                <a:cs typeface="Akhbar MT" pitchFamily="2" charset="-78"/>
              </a:rPr>
              <a:t>     في </a:t>
            </a:r>
            <a:r>
              <a:rPr lang="ar-SA" sz="2000" dirty="0">
                <a:cs typeface="Akhbar MT" pitchFamily="2" charset="-78"/>
              </a:rPr>
              <a:t>مدح آل البيت وكان يقول بالتناسخ </a:t>
            </a:r>
            <a:r>
              <a:rPr lang="ar-SA" sz="2000" dirty="0" smtClean="0">
                <a:cs typeface="Akhbar MT" pitchFamily="2" charset="-78"/>
              </a:rPr>
              <a:t>والحلول</a:t>
            </a:r>
            <a:endParaRPr lang="ar-SA" sz="2000" dirty="0">
              <a:cs typeface="Akhbar MT" pitchFamily="2" charset="-78"/>
            </a:endParaRPr>
          </a:p>
        </p:txBody>
      </p:sp>
      <p:sp>
        <p:nvSpPr>
          <p:cNvPr id="11" name="مستطيل مستدير الزوايا 10"/>
          <p:cNvSpPr/>
          <p:nvPr/>
        </p:nvSpPr>
        <p:spPr>
          <a:xfrm>
            <a:off x="0" y="4077072"/>
            <a:ext cx="5724128" cy="504056"/>
          </a:xfrm>
          <a:prstGeom prst="roundRect">
            <a:avLst>
              <a:gd name="adj" fmla="val 4857"/>
            </a:avLst>
          </a:prstGeom>
          <a:noFill/>
          <a:ln>
            <a:noFill/>
          </a:ln>
        </p:spPr>
        <p:style>
          <a:lnRef idx="1">
            <a:schemeClr val="accent2"/>
          </a:lnRef>
          <a:fillRef idx="3">
            <a:schemeClr val="accent2"/>
          </a:fillRef>
          <a:effectRef idx="2">
            <a:schemeClr val="accent2"/>
          </a:effectRef>
          <a:fontRef idx="minor">
            <a:schemeClr val="lt1"/>
          </a:fontRef>
        </p:style>
        <p:txBody>
          <a:bodyPr rtlCol="1" anchor="ctr"/>
          <a:lstStyle/>
          <a:p>
            <a:pPr marL="285750" indent="-285750">
              <a:buFont typeface="Arial" pitchFamily="34" charset="0"/>
              <a:buChar char="•"/>
            </a:pPr>
            <a:r>
              <a:rPr lang="ar-SA" sz="2000" dirty="0">
                <a:cs typeface="Akhbar MT" pitchFamily="2" charset="-78"/>
              </a:rPr>
              <a:t> انقرض مركز بغداد بعد حملة هولاكو عليها.</a:t>
            </a:r>
          </a:p>
        </p:txBody>
      </p:sp>
      <p:sp>
        <p:nvSpPr>
          <p:cNvPr id="12" name="مستطيل مستدير الزوايا 11"/>
          <p:cNvSpPr/>
          <p:nvPr/>
        </p:nvSpPr>
        <p:spPr>
          <a:xfrm>
            <a:off x="0" y="4581128"/>
            <a:ext cx="5724128" cy="576064"/>
          </a:xfrm>
          <a:prstGeom prst="roundRect">
            <a:avLst>
              <a:gd name="adj" fmla="val 4857"/>
            </a:avLst>
          </a:prstGeom>
          <a:noFill/>
          <a:ln>
            <a:noFill/>
          </a:ln>
        </p:spPr>
        <p:style>
          <a:lnRef idx="1">
            <a:schemeClr val="accent2"/>
          </a:lnRef>
          <a:fillRef idx="3">
            <a:schemeClr val="accent2"/>
          </a:fillRef>
          <a:effectRef idx="2">
            <a:schemeClr val="accent2"/>
          </a:effectRef>
          <a:fontRef idx="minor">
            <a:schemeClr val="lt1"/>
          </a:fontRef>
        </p:style>
        <p:txBody>
          <a:bodyPr rtlCol="1" anchor="ctr"/>
          <a:lstStyle/>
          <a:p>
            <a:pPr marL="285750" indent="-285750">
              <a:buFont typeface="Arial" pitchFamily="34" charset="0"/>
              <a:buChar char="•"/>
            </a:pPr>
            <a:r>
              <a:rPr lang="ar-SA" sz="2000" dirty="0">
                <a:cs typeface="Akhbar MT" pitchFamily="2" charset="-78"/>
              </a:rPr>
              <a:t>انتقل مركز حلب إلى اللاذقية وصار رئيسه أبو سعد الميمون سرور بن قاسم الطبراني 358 ـ 427 ه‍</a:t>
            </a:r>
          </a:p>
        </p:txBody>
      </p:sp>
      <p:sp>
        <p:nvSpPr>
          <p:cNvPr id="13" name="مستطيل مستدير الزوايا 12"/>
          <p:cNvSpPr/>
          <p:nvPr/>
        </p:nvSpPr>
        <p:spPr>
          <a:xfrm>
            <a:off x="0" y="5229200"/>
            <a:ext cx="5724128" cy="1048147"/>
          </a:xfrm>
          <a:prstGeom prst="roundRect">
            <a:avLst>
              <a:gd name="adj" fmla="val 4857"/>
            </a:avLst>
          </a:prstGeom>
          <a:noFill/>
          <a:ln>
            <a:noFill/>
          </a:ln>
        </p:spPr>
        <p:style>
          <a:lnRef idx="1">
            <a:schemeClr val="accent2"/>
          </a:lnRef>
          <a:fillRef idx="3">
            <a:schemeClr val="accent2"/>
          </a:fillRef>
          <a:effectRef idx="2">
            <a:schemeClr val="accent2"/>
          </a:effectRef>
          <a:fontRef idx="minor">
            <a:schemeClr val="lt1"/>
          </a:fontRef>
        </p:style>
        <p:txBody>
          <a:bodyPr rtlCol="1" anchor="ctr"/>
          <a:lstStyle/>
          <a:p>
            <a:pPr marL="285750" indent="-285750">
              <a:buFont typeface="Arial" pitchFamily="34" charset="0"/>
              <a:buChar char="•"/>
            </a:pPr>
            <a:r>
              <a:rPr lang="ar-SA" sz="2000" dirty="0">
                <a:cs typeface="Akhbar MT" pitchFamily="2" charset="-78"/>
              </a:rPr>
              <a:t>اشتدت هجمات الأكراد والأتراك عليهم مما دعاهم إلى الاستنجاد بالأمير حسن </a:t>
            </a:r>
            <a:r>
              <a:rPr lang="ar-SA" sz="2000" dirty="0" err="1">
                <a:cs typeface="Akhbar MT" pitchFamily="2" charset="-78"/>
              </a:rPr>
              <a:t>المكزون</a:t>
            </a:r>
            <a:r>
              <a:rPr lang="ar-SA" sz="2000" dirty="0">
                <a:cs typeface="Akhbar MT" pitchFamily="2" charset="-78"/>
              </a:rPr>
              <a:t> </a:t>
            </a:r>
            <a:r>
              <a:rPr lang="ar-SA" sz="2000" dirty="0" err="1">
                <a:cs typeface="Akhbar MT" pitchFamily="2" charset="-78"/>
              </a:rPr>
              <a:t>السنجاري</a:t>
            </a:r>
            <a:r>
              <a:rPr lang="ar-SA" sz="2000" dirty="0">
                <a:cs typeface="Akhbar MT" pitchFamily="2" charset="-78"/>
              </a:rPr>
              <a:t> 583 ـ 638ه‍ ومداهمة المنطقة مرتين. فشل في حملته الأولى ونجح في الثانية حيث أرسى قواعد المذهب </a:t>
            </a:r>
            <a:r>
              <a:rPr lang="ar-SA" sz="2000" dirty="0" err="1" smtClean="0">
                <a:cs typeface="Akhbar MT" pitchFamily="2" charset="-78"/>
              </a:rPr>
              <a:t>النصيري</a:t>
            </a:r>
            <a:r>
              <a:rPr lang="ar-SA" sz="2000" dirty="0" smtClean="0">
                <a:cs typeface="Akhbar MT" pitchFamily="2" charset="-78"/>
              </a:rPr>
              <a:t> </a:t>
            </a:r>
            <a:r>
              <a:rPr lang="ar-SA" sz="2000" dirty="0">
                <a:cs typeface="Akhbar MT" pitchFamily="2" charset="-78"/>
              </a:rPr>
              <a:t>في جبال اللاذقية.</a:t>
            </a:r>
          </a:p>
        </p:txBody>
      </p:sp>
      <p:grpSp>
        <p:nvGrpSpPr>
          <p:cNvPr id="15" name="مجموعة 14"/>
          <p:cNvGrpSpPr/>
          <p:nvPr/>
        </p:nvGrpSpPr>
        <p:grpSpPr>
          <a:xfrm>
            <a:off x="6444208" y="116632"/>
            <a:ext cx="2592288" cy="6624736"/>
            <a:chOff x="6444208" y="116632"/>
            <a:chExt cx="2592288" cy="6624736"/>
          </a:xfrm>
        </p:grpSpPr>
        <p:sp>
          <p:nvSpPr>
            <p:cNvPr id="16" name="مستطيل ذو زوايا قطرية مستديرة 15"/>
            <p:cNvSpPr/>
            <p:nvPr/>
          </p:nvSpPr>
          <p:spPr>
            <a:xfrm>
              <a:off x="6444208" y="116632"/>
              <a:ext cx="2592288" cy="6624736"/>
            </a:xfrm>
            <a:prstGeom prst="round2DiagRect">
              <a:avLst/>
            </a:prstGeom>
            <a:ln/>
          </p:spPr>
          <p:style>
            <a:lnRef idx="1">
              <a:schemeClr val="accent6"/>
            </a:lnRef>
            <a:fillRef idx="2">
              <a:schemeClr val="accent6"/>
            </a:fillRef>
            <a:effectRef idx="1">
              <a:schemeClr val="accent6"/>
            </a:effectRef>
            <a:fontRef idx="minor">
              <a:schemeClr val="dk1"/>
            </a:fontRef>
          </p:style>
          <p:txBody>
            <a:bodyPr rtlCol="1" anchor="ctr"/>
            <a:lstStyle/>
            <a:p>
              <a:pPr algn="ctr"/>
              <a:r>
                <a:rPr lang="ar-SA" sz="36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النصيريون</a:t>
              </a:r>
              <a:r>
                <a:rPr lang="ar-SA"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endParaRPr lang="ar-SA"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r>
              <a:b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endPar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لفهم </a:t>
              </a:r>
              <a:endPar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الاحداث </a:t>
              </a: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في سوريا </a:t>
              </a:r>
              <a:endPar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endPar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a:p>
          </p:txBody>
        </p:sp>
        <p:pic>
          <p:nvPicPr>
            <p:cNvPr id="17" name="Picture 4" descr="http://slemanallan.elaphblog.com/Blog/slemanallan/Album/g.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0251" r="7595"/>
            <a:stretch/>
          </p:blipFill>
          <p:spPr bwMode="auto">
            <a:xfrm>
              <a:off x="6608798" y="3645024"/>
              <a:ext cx="2283682" cy="256948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grpSp>
      <p:sp>
        <p:nvSpPr>
          <p:cNvPr id="18" name="شكل حر 17"/>
          <p:cNvSpPr/>
          <p:nvPr/>
        </p:nvSpPr>
        <p:spPr>
          <a:xfrm>
            <a:off x="-16024" y="-27384"/>
            <a:ext cx="6172200" cy="804112"/>
          </a:xfrm>
          <a:custGeom>
            <a:avLst/>
            <a:gdLst>
              <a:gd name="connsiteX0" fmla="*/ 6172200 w 6172200"/>
              <a:gd name="connsiteY0" fmla="*/ 0 h 804112"/>
              <a:gd name="connsiteX1" fmla="*/ 4483100 w 6172200"/>
              <a:gd name="connsiteY1" fmla="*/ 762000 h 804112"/>
              <a:gd name="connsiteX2" fmla="*/ 0 w 6172200"/>
              <a:gd name="connsiteY2" fmla="*/ 711200 h 804112"/>
              <a:gd name="connsiteX3" fmla="*/ 0 w 6172200"/>
              <a:gd name="connsiteY3" fmla="*/ 711200 h 804112"/>
            </a:gdLst>
            <a:ahLst/>
            <a:cxnLst>
              <a:cxn ang="0">
                <a:pos x="connsiteX0" y="connsiteY0"/>
              </a:cxn>
              <a:cxn ang="0">
                <a:pos x="connsiteX1" y="connsiteY1"/>
              </a:cxn>
              <a:cxn ang="0">
                <a:pos x="connsiteX2" y="connsiteY2"/>
              </a:cxn>
              <a:cxn ang="0">
                <a:pos x="connsiteX3" y="connsiteY3"/>
              </a:cxn>
            </a:cxnLst>
            <a:rect l="l" t="t" r="r" b="b"/>
            <a:pathLst>
              <a:path w="6172200" h="804112">
                <a:moveTo>
                  <a:pt x="6172200" y="0"/>
                </a:moveTo>
                <a:cubicBezTo>
                  <a:pt x="5842000" y="321733"/>
                  <a:pt x="5511800" y="643467"/>
                  <a:pt x="4483100" y="762000"/>
                </a:cubicBezTo>
                <a:cubicBezTo>
                  <a:pt x="3454400" y="880533"/>
                  <a:pt x="0" y="711200"/>
                  <a:pt x="0" y="711200"/>
                </a:cubicBezTo>
                <a:lnTo>
                  <a:pt x="0" y="711200"/>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ar-SA">
              <a:ln w="38100">
                <a:solidFill>
                  <a:schemeClr val="tx1"/>
                </a:solidFill>
              </a:ln>
            </a:endParaRPr>
          </a:p>
        </p:txBody>
      </p:sp>
    </p:spTree>
    <p:extLst>
      <p:ext uri="{BB962C8B-B14F-4D97-AF65-F5344CB8AC3E}">
        <p14:creationId xmlns:p14="http://schemas.microsoft.com/office/powerpoint/2010/main" val="3623052562"/>
      </p:ext>
    </p:extLst>
  </p:cSld>
  <p:clrMapOvr>
    <a:masterClrMapping/>
  </p:clrMapOvr>
  <mc:AlternateContent xmlns:mc="http://schemas.openxmlformats.org/markup-compatibility/2006">
    <mc:Choice xmlns:p14="http://schemas.microsoft.com/office/powerpoint/2010/main" Requires="p14">
      <p:transition spd="slow" p14:dur="2000" advClick="0" advTm="15000">
        <p14:ferris dir="r"/>
      </p:transition>
    </mc:Choice>
    <mc:Fallback>
      <p:transition spd="slow" advClick="0" advTm="15000">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0" y="1303436"/>
            <a:ext cx="5724128" cy="540060"/>
          </a:xfrm>
          <a:prstGeom prst="roundRect">
            <a:avLst>
              <a:gd name="adj" fmla="val 4857"/>
            </a:avLst>
          </a:prstGeom>
          <a:noFill/>
          <a:ln>
            <a:noFill/>
          </a:ln>
        </p:spPr>
        <p:style>
          <a:lnRef idx="1">
            <a:schemeClr val="accent2"/>
          </a:lnRef>
          <a:fillRef idx="3">
            <a:schemeClr val="accent2"/>
          </a:fillRef>
          <a:effectRef idx="2">
            <a:schemeClr val="accent2"/>
          </a:effectRef>
          <a:fontRef idx="minor">
            <a:schemeClr val="lt1"/>
          </a:fontRef>
        </p:style>
        <p:txBody>
          <a:bodyPr rtlCol="1" anchor="ctr"/>
          <a:lstStyle/>
          <a:p>
            <a:r>
              <a:rPr lang="ar-SA" b="1" dirty="0">
                <a:cs typeface="Akhbar MT" pitchFamily="2" charset="-78"/>
              </a:rPr>
              <a:t> ظهر فيهم عصمة الدولة حاتم الطوبان حوالي 700ه‍/1300م وهو كاتب الرسالة القبرصية.</a:t>
            </a:r>
          </a:p>
        </p:txBody>
      </p:sp>
      <p:sp>
        <p:nvSpPr>
          <p:cNvPr id="5" name="عنصر نائب للمحتوى 2"/>
          <p:cNvSpPr txBox="1">
            <a:spLocks/>
          </p:cNvSpPr>
          <p:nvPr/>
        </p:nvSpPr>
        <p:spPr>
          <a:xfrm>
            <a:off x="5364088" y="188640"/>
            <a:ext cx="3528392" cy="1163782"/>
          </a:xfrm>
          <a:prstGeom prst="rect">
            <a:avLst/>
          </a:prstGeom>
        </p:spPr>
        <p:txBody>
          <a:bodyPr vert="horz" lIns="91440" tIns="45720" rIns="91440" bIns="45720" rtlCol="1">
            <a:norm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ar-SA" dirty="0"/>
          </a:p>
        </p:txBody>
      </p:sp>
      <p:sp>
        <p:nvSpPr>
          <p:cNvPr id="7" name="عنصر نائب للمحتوى 5"/>
          <p:cNvSpPr txBox="1">
            <a:spLocks/>
          </p:cNvSpPr>
          <p:nvPr/>
        </p:nvSpPr>
        <p:spPr>
          <a:xfrm>
            <a:off x="0" y="0"/>
            <a:ext cx="5111750" cy="1052736"/>
          </a:xfrm>
          <a:prstGeom prst="rect">
            <a:avLst/>
          </a:prstGeom>
        </p:spPr>
        <p:txBody>
          <a:bodyPr vert="horz" lIns="91440" tIns="45720" rIns="91440" bIns="45720" rtlCol="1">
            <a:norm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ar-SA" dirty="0"/>
          </a:p>
        </p:txBody>
      </p:sp>
      <p:sp>
        <p:nvSpPr>
          <p:cNvPr id="3" name="مستطيل 2"/>
          <p:cNvSpPr/>
          <p:nvPr/>
        </p:nvSpPr>
        <p:spPr>
          <a:xfrm>
            <a:off x="0" y="188640"/>
            <a:ext cx="4716016" cy="523220"/>
          </a:xfrm>
          <a:prstGeom prst="rect">
            <a:avLst/>
          </a:prstGeom>
        </p:spPr>
        <p:txBody>
          <a:bodyPr wrap="square">
            <a:spAutoFit/>
          </a:bodyPr>
          <a:lstStyle/>
          <a:p>
            <a:r>
              <a:rPr lang="ar-SA" sz="2800" dirty="0">
                <a:cs typeface="PT Bold Heading" pitchFamily="2" charset="-78"/>
              </a:rPr>
              <a:t>التأسيس وأبرز الشخصيات:</a:t>
            </a:r>
          </a:p>
        </p:txBody>
      </p:sp>
      <p:sp>
        <p:nvSpPr>
          <p:cNvPr id="9" name="مستطيل مستدير الزوايا 8"/>
          <p:cNvSpPr/>
          <p:nvPr/>
        </p:nvSpPr>
        <p:spPr>
          <a:xfrm>
            <a:off x="0" y="1735484"/>
            <a:ext cx="5724128" cy="576064"/>
          </a:xfrm>
          <a:prstGeom prst="roundRect">
            <a:avLst>
              <a:gd name="adj" fmla="val 4857"/>
            </a:avLst>
          </a:prstGeom>
          <a:noFill/>
          <a:ln>
            <a:noFill/>
          </a:ln>
        </p:spPr>
        <p:style>
          <a:lnRef idx="1">
            <a:schemeClr val="accent2"/>
          </a:lnRef>
          <a:fillRef idx="3">
            <a:schemeClr val="accent2"/>
          </a:fillRef>
          <a:effectRef idx="2">
            <a:schemeClr val="accent2"/>
          </a:effectRef>
          <a:fontRef idx="minor">
            <a:schemeClr val="lt1"/>
          </a:fontRef>
        </p:style>
        <p:txBody>
          <a:bodyPr rtlCol="1" anchor="ctr"/>
          <a:lstStyle/>
          <a:p>
            <a:r>
              <a:rPr lang="ar-SA" b="1" dirty="0">
                <a:cs typeface="Akhbar MT" pitchFamily="2" charset="-78"/>
              </a:rPr>
              <a:t>وظهر حسن عجرد من منطقة أعنا، وقد توفي في اللاذقية سنة 836 هـ/ 1432م.</a:t>
            </a:r>
          </a:p>
        </p:txBody>
      </p:sp>
      <p:sp>
        <p:nvSpPr>
          <p:cNvPr id="10" name="مستطيل مستدير الزوايا 9"/>
          <p:cNvSpPr/>
          <p:nvPr/>
        </p:nvSpPr>
        <p:spPr>
          <a:xfrm>
            <a:off x="0" y="2167532"/>
            <a:ext cx="5724128" cy="1117452"/>
          </a:xfrm>
          <a:prstGeom prst="roundRect">
            <a:avLst>
              <a:gd name="adj" fmla="val 1823"/>
            </a:avLst>
          </a:prstGeom>
          <a:noFill/>
          <a:ln>
            <a:noFill/>
          </a:ln>
        </p:spPr>
        <p:style>
          <a:lnRef idx="1">
            <a:schemeClr val="accent2"/>
          </a:lnRef>
          <a:fillRef idx="3">
            <a:schemeClr val="accent2"/>
          </a:fillRef>
          <a:effectRef idx="2">
            <a:schemeClr val="accent2"/>
          </a:effectRef>
          <a:fontRef idx="minor">
            <a:schemeClr val="lt1"/>
          </a:fontRef>
        </p:style>
        <p:txBody>
          <a:bodyPr rtlCol="1" anchor="ctr"/>
          <a:lstStyle/>
          <a:p>
            <a:r>
              <a:rPr lang="ar-SA" b="1" dirty="0">
                <a:cs typeface="Akhbar MT" pitchFamily="2" charset="-78"/>
              </a:rPr>
              <a:t> نجد بعد ذلك رؤساء تجمعات نصيرية كتلك التي أنشأها الشاعر القمري محمد بن يونس </a:t>
            </a:r>
            <a:r>
              <a:rPr lang="ar-SA" b="1" dirty="0" err="1">
                <a:cs typeface="Akhbar MT" pitchFamily="2" charset="-78"/>
              </a:rPr>
              <a:t>كلاذي</a:t>
            </a:r>
            <a:r>
              <a:rPr lang="ar-SA" b="1" dirty="0">
                <a:cs typeface="Akhbar MT" pitchFamily="2" charset="-78"/>
              </a:rPr>
              <a:t> 1011ه‍/1602م قرب أنطاكية، وعلي </a:t>
            </a:r>
            <a:r>
              <a:rPr lang="ar-SA" b="1" dirty="0" err="1">
                <a:cs typeface="Akhbar MT" pitchFamily="2" charset="-78"/>
              </a:rPr>
              <a:t>الماخوس</a:t>
            </a:r>
            <a:r>
              <a:rPr lang="ar-SA" b="1" dirty="0">
                <a:cs typeface="Akhbar MT" pitchFamily="2" charset="-78"/>
              </a:rPr>
              <a:t> وناصر نصيفي ويوسف عبيدي.</a:t>
            </a:r>
          </a:p>
        </p:txBody>
      </p:sp>
      <p:sp>
        <p:nvSpPr>
          <p:cNvPr id="11" name="مستطيل مستدير الزوايا 10"/>
          <p:cNvSpPr/>
          <p:nvPr/>
        </p:nvSpPr>
        <p:spPr>
          <a:xfrm>
            <a:off x="3820" y="3140968"/>
            <a:ext cx="5724128" cy="1296144"/>
          </a:xfrm>
          <a:prstGeom prst="roundRect">
            <a:avLst>
              <a:gd name="adj" fmla="val 4857"/>
            </a:avLst>
          </a:prstGeom>
          <a:noFill/>
          <a:ln>
            <a:noFill/>
          </a:ln>
        </p:spPr>
        <p:style>
          <a:lnRef idx="1">
            <a:schemeClr val="accent2"/>
          </a:lnRef>
          <a:fillRef idx="3">
            <a:schemeClr val="accent2"/>
          </a:fillRef>
          <a:effectRef idx="2">
            <a:schemeClr val="accent2"/>
          </a:effectRef>
          <a:fontRef idx="minor">
            <a:schemeClr val="lt1"/>
          </a:fontRef>
        </p:style>
        <p:txBody>
          <a:bodyPr rtlCol="1" anchor="ctr"/>
          <a:lstStyle/>
          <a:p>
            <a:r>
              <a:rPr lang="ar-SA" b="1" dirty="0">
                <a:cs typeface="Akhbar MT" pitchFamily="2" charset="-78"/>
              </a:rPr>
              <a:t>سليمان أفندي الأذني: ولد في أنطاكية سنة 1250ه‍ وتلقى تعاليم الطائفة، لكنه تنصر على يد أحد المبشرين وهرب إلى بيروت حيث أصدر كتابه الباكورة السليمانية يكشف فيه أسرار هذه الطائفة، استدرجه </a:t>
            </a:r>
            <a:r>
              <a:rPr lang="ar-SA" b="1" dirty="0" err="1">
                <a:cs typeface="Akhbar MT" pitchFamily="2" charset="-78"/>
              </a:rPr>
              <a:t>النصيريون</a:t>
            </a:r>
            <a:r>
              <a:rPr lang="ar-SA" b="1" dirty="0">
                <a:cs typeface="Akhbar MT" pitchFamily="2" charset="-78"/>
              </a:rPr>
              <a:t> بعد ذلك وطمأنوه فلما عاد وثبوا عليه وخنقوه واحرقوا جثته في إحدى ساحات اللاذقية.</a:t>
            </a:r>
          </a:p>
        </p:txBody>
      </p:sp>
      <p:sp>
        <p:nvSpPr>
          <p:cNvPr id="12" name="مستطيل مستدير الزوايا 11"/>
          <p:cNvSpPr/>
          <p:nvPr/>
        </p:nvSpPr>
        <p:spPr>
          <a:xfrm>
            <a:off x="0" y="4509120"/>
            <a:ext cx="5724128" cy="1440160"/>
          </a:xfrm>
          <a:prstGeom prst="roundRect">
            <a:avLst>
              <a:gd name="adj" fmla="val 4857"/>
            </a:avLst>
          </a:prstGeom>
          <a:noFill/>
          <a:ln>
            <a:noFill/>
          </a:ln>
        </p:spPr>
        <p:style>
          <a:lnRef idx="1">
            <a:schemeClr val="accent2"/>
          </a:lnRef>
          <a:fillRef idx="3">
            <a:schemeClr val="accent2"/>
          </a:fillRef>
          <a:effectRef idx="2">
            <a:schemeClr val="accent2"/>
          </a:effectRef>
          <a:fontRef idx="minor">
            <a:schemeClr val="lt1"/>
          </a:fontRef>
        </p:style>
        <p:txBody>
          <a:bodyPr rtlCol="1" anchor="ctr"/>
          <a:lstStyle/>
          <a:p>
            <a:pPr rtl="0"/>
            <a:r>
              <a:rPr lang="ar-SA" b="1" dirty="0">
                <a:cs typeface="Akhbar MT" pitchFamily="2" charset="-78"/>
              </a:rPr>
              <a:t>عرفوا تاريخياً باسم النصيرية، وهو اسمهم الأصلي ولكن عندما شُكِّل حزب </a:t>
            </a:r>
            <a:r>
              <a:rPr lang="ar-SA" b="1" dirty="0" smtClean="0">
                <a:cs typeface="Akhbar MT" pitchFamily="2" charset="-78"/>
              </a:rPr>
              <a:t>سياسي </a:t>
            </a:r>
            <a:r>
              <a:rPr lang="ar-SA" b="1" dirty="0">
                <a:cs typeface="Akhbar MT" pitchFamily="2" charset="-78"/>
              </a:rPr>
              <a:t>في سوريا باسم (الكتلة الوطنية) أراد الحزب أن يقرِّب النصيرية إليه ليكتسبهم فأطلق عليهم اسم العلويين وصادف هذا هوى في نفوسهم وهم يحرصون عليه الآن. هذا وقد أقامت فرنسا لهم دولة أطلقت عليها اسم (دولة العلويين) وقد استمرت هذه الدولة من سنة 1920م إلى سنة 1936م.</a:t>
            </a:r>
          </a:p>
        </p:txBody>
      </p:sp>
      <p:sp>
        <p:nvSpPr>
          <p:cNvPr id="13" name="مستطيل مستدير الزوايا 12"/>
          <p:cNvSpPr/>
          <p:nvPr/>
        </p:nvSpPr>
        <p:spPr>
          <a:xfrm>
            <a:off x="0" y="6021288"/>
            <a:ext cx="5724128" cy="720079"/>
          </a:xfrm>
          <a:prstGeom prst="roundRect">
            <a:avLst>
              <a:gd name="adj" fmla="val 4857"/>
            </a:avLst>
          </a:prstGeom>
          <a:noFill/>
          <a:ln>
            <a:noFill/>
          </a:ln>
        </p:spPr>
        <p:style>
          <a:lnRef idx="1">
            <a:schemeClr val="accent2"/>
          </a:lnRef>
          <a:fillRef idx="3">
            <a:schemeClr val="accent2"/>
          </a:fillRef>
          <a:effectRef idx="2">
            <a:schemeClr val="accent2"/>
          </a:effectRef>
          <a:fontRef idx="minor">
            <a:schemeClr val="lt1"/>
          </a:fontRef>
        </p:style>
        <p:txBody>
          <a:bodyPr rtlCol="1" anchor="ctr"/>
          <a:lstStyle/>
          <a:p>
            <a:pPr rtl="0"/>
            <a:r>
              <a:rPr lang="ar-SA" b="1" dirty="0">
                <a:cs typeface="Akhbar MT" pitchFamily="2" charset="-78"/>
              </a:rPr>
              <a:t>محمد أمين غالب الطويل: شخصية نصيرية، كان أحد قادتهم أيام الاحتلال الفرنسي لسوريا، ألف كتاب تاريخ العلويين يتحدث فيه عن جذور هذه الفرقة.</a:t>
            </a:r>
          </a:p>
        </p:txBody>
      </p:sp>
      <p:grpSp>
        <p:nvGrpSpPr>
          <p:cNvPr id="6" name="مجموعة 5"/>
          <p:cNvGrpSpPr/>
          <p:nvPr/>
        </p:nvGrpSpPr>
        <p:grpSpPr>
          <a:xfrm>
            <a:off x="6444208" y="116632"/>
            <a:ext cx="2592288" cy="6624736"/>
            <a:chOff x="6444208" y="116632"/>
            <a:chExt cx="2592288" cy="6624736"/>
          </a:xfrm>
        </p:grpSpPr>
        <p:sp>
          <p:nvSpPr>
            <p:cNvPr id="17" name="مستطيل ذو زوايا قطرية مستديرة 16"/>
            <p:cNvSpPr/>
            <p:nvPr/>
          </p:nvSpPr>
          <p:spPr>
            <a:xfrm>
              <a:off x="6444208" y="116632"/>
              <a:ext cx="2592288" cy="6624736"/>
            </a:xfrm>
            <a:prstGeom prst="round2DiagRect">
              <a:avLst/>
            </a:prstGeom>
            <a:ln/>
          </p:spPr>
          <p:style>
            <a:lnRef idx="1">
              <a:schemeClr val="accent6"/>
            </a:lnRef>
            <a:fillRef idx="2">
              <a:schemeClr val="accent6"/>
            </a:fillRef>
            <a:effectRef idx="1">
              <a:schemeClr val="accent6"/>
            </a:effectRef>
            <a:fontRef idx="minor">
              <a:schemeClr val="dk1"/>
            </a:fontRef>
          </p:style>
          <p:txBody>
            <a:bodyPr rtlCol="1" anchor="ctr"/>
            <a:lstStyle/>
            <a:p>
              <a:pPr algn="ctr"/>
              <a:r>
                <a:rPr lang="ar-SA" sz="36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النصيريون</a:t>
              </a:r>
              <a:r>
                <a:rPr lang="ar-SA"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endParaRPr lang="ar-SA"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r>
              <a:b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endPar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لفهم </a:t>
              </a:r>
              <a:endPar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الاحداث </a:t>
              </a: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في سوريا </a:t>
              </a:r>
              <a:endPar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endPar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a:p>
          </p:txBody>
        </p:sp>
        <p:pic>
          <p:nvPicPr>
            <p:cNvPr id="18" name="Picture 4" descr="http://slemanallan.elaphblog.com/Blog/slemanallan/Album/g.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0251" r="7595"/>
            <a:stretch/>
          </p:blipFill>
          <p:spPr bwMode="auto">
            <a:xfrm>
              <a:off x="6608798" y="3645024"/>
              <a:ext cx="2283682" cy="256948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grpSp>
      <p:sp>
        <p:nvSpPr>
          <p:cNvPr id="19" name="شكل حر 18"/>
          <p:cNvSpPr/>
          <p:nvPr/>
        </p:nvSpPr>
        <p:spPr>
          <a:xfrm>
            <a:off x="-16024" y="-27384"/>
            <a:ext cx="6172200" cy="804112"/>
          </a:xfrm>
          <a:custGeom>
            <a:avLst/>
            <a:gdLst>
              <a:gd name="connsiteX0" fmla="*/ 6172200 w 6172200"/>
              <a:gd name="connsiteY0" fmla="*/ 0 h 804112"/>
              <a:gd name="connsiteX1" fmla="*/ 4483100 w 6172200"/>
              <a:gd name="connsiteY1" fmla="*/ 762000 h 804112"/>
              <a:gd name="connsiteX2" fmla="*/ 0 w 6172200"/>
              <a:gd name="connsiteY2" fmla="*/ 711200 h 804112"/>
              <a:gd name="connsiteX3" fmla="*/ 0 w 6172200"/>
              <a:gd name="connsiteY3" fmla="*/ 711200 h 804112"/>
            </a:gdLst>
            <a:ahLst/>
            <a:cxnLst>
              <a:cxn ang="0">
                <a:pos x="connsiteX0" y="connsiteY0"/>
              </a:cxn>
              <a:cxn ang="0">
                <a:pos x="connsiteX1" y="connsiteY1"/>
              </a:cxn>
              <a:cxn ang="0">
                <a:pos x="connsiteX2" y="connsiteY2"/>
              </a:cxn>
              <a:cxn ang="0">
                <a:pos x="connsiteX3" y="connsiteY3"/>
              </a:cxn>
            </a:cxnLst>
            <a:rect l="l" t="t" r="r" b="b"/>
            <a:pathLst>
              <a:path w="6172200" h="804112">
                <a:moveTo>
                  <a:pt x="6172200" y="0"/>
                </a:moveTo>
                <a:cubicBezTo>
                  <a:pt x="5842000" y="321733"/>
                  <a:pt x="5511800" y="643467"/>
                  <a:pt x="4483100" y="762000"/>
                </a:cubicBezTo>
                <a:cubicBezTo>
                  <a:pt x="3454400" y="880533"/>
                  <a:pt x="0" y="711200"/>
                  <a:pt x="0" y="711200"/>
                </a:cubicBezTo>
                <a:lnTo>
                  <a:pt x="0" y="711200"/>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ar-SA">
              <a:ln w="38100">
                <a:solidFill>
                  <a:schemeClr val="tx1"/>
                </a:solidFill>
              </a:ln>
            </a:endParaRPr>
          </a:p>
        </p:txBody>
      </p:sp>
    </p:spTree>
    <p:extLst>
      <p:ext uri="{BB962C8B-B14F-4D97-AF65-F5344CB8AC3E}">
        <p14:creationId xmlns:p14="http://schemas.microsoft.com/office/powerpoint/2010/main" val="355447723"/>
      </p:ext>
    </p:extLst>
  </p:cSld>
  <p:clrMapOvr>
    <a:masterClrMapping/>
  </p:clrMapOvr>
  <mc:AlternateContent xmlns:mc="http://schemas.openxmlformats.org/markup-compatibility/2006">
    <mc:Choice xmlns:p14="http://schemas.microsoft.com/office/powerpoint/2010/main" Requires="p14">
      <p:transition spd="slow" p14:dur="2000" advClick="0" advTm="15000">
        <p14:ferris dir="r"/>
      </p:transition>
    </mc:Choice>
    <mc:Fallback>
      <p:transition spd="slow" advClick="0" advTm="15000">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0" y="1136145"/>
            <a:ext cx="5724128" cy="540060"/>
          </a:xfrm>
          <a:prstGeom prst="roundRect">
            <a:avLst>
              <a:gd name="adj" fmla="val 4857"/>
            </a:avLst>
          </a:prstGeom>
          <a:noFill/>
          <a:ln>
            <a:noFill/>
          </a:ln>
        </p:spPr>
        <p:style>
          <a:lnRef idx="1">
            <a:schemeClr val="accent2"/>
          </a:lnRef>
          <a:fillRef idx="3">
            <a:schemeClr val="accent2"/>
          </a:fillRef>
          <a:effectRef idx="2">
            <a:schemeClr val="accent2"/>
          </a:effectRef>
          <a:fontRef idx="minor">
            <a:schemeClr val="lt1"/>
          </a:fontRef>
        </p:style>
        <p:txBody>
          <a:bodyPr rtlCol="1" anchor="ctr"/>
          <a:lstStyle/>
          <a:p>
            <a:r>
              <a:rPr lang="ar-SA" sz="2000" dirty="0">
                <a:cs typeface="Akhbar MT" pitchFamily="2" charset="-78"/>
              </a:rPr>
              <a:t>سليمان </a:t>
            </a:r>
            <a:r>
              <a:rPr lang="ar-SA" sz="2000" dirty="0" smtClean="0">
                <a:cs typeface="Akhbar MT" pitchFamily="2" charset="-78"/>
              </a:rPr>
              <a:t>الأحمد : شغل </a:t>
            </a:r>
            <a:r>
              <a:rPr lang="ar-SA" sz="2000" dirty="0">
                <a:cs typeface="Akhbar MT" pitchFamily="2" charset="-78"/>
              </a:rPr>
              <a:t>منصباً دينيًّا في دولة العلويين عام 1920م. </a:t>
            </a:r>
          </a:p>
        </p:txBody>
      </p:sp>
      <p:sp>
        <p:nvSpPr>
          <p:cNvPr id="5" name="عنصر نائب للمحتوى 2"/>
          <p:cNvSpPr txBox="1">
            <a:spLocks/>
          </p:cNvSpPr>
          <p:nvPr/>
        </p:nvSpPr>
        <p:spPr>
          <a:xfrm>
            <a:off x="5364088" y="188640"/>
            <a:ext cx="3528392" cy="1163782"/>
          </a:xfrm>
          <a:prstGeom prst="rect">
            <a:avLst/>
          </a:prstGeom>
        </p:spPr>
        <p:txBody>
          <a:bodyPr vert="horz" lIns="91440" tIns="45720" rIns="91440" bIns="45720" rtlCol="1">
            <a:norm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ar-SA" dirty="0"/>
          </a:p>
        </p:txBody>
      </p:sp>
      <p:sp>
        <p:nvSpPr>
          <p:cNvPr id="7" name="عنصر نائب للمحتوى 5"/>
          <p:cNvSpPr txBox="1">
            <a:spLocks/>
          </p:cNvSpPr>
          <p:nvPr/>
        </p:nvSpPr>
        <p:spPr>
          <a:xfrm>
            <a:off x="0" y="0"/>
            <a:ext cx="5111750" cy="1052736"/>
          </a:xfrm>
          <a:prstGeom prst="rect">
            <a:avLst/>
          </a:prstGeom>
        </p:spPr>
        <p:txBody>
          <a:bodyPr vert="horz" lIns="91440" tIns="45720" rIns="91440" bIns="45720" rtlCol="1">
            <a:norm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ar-SA" dirty="0"/>
          </a:p>
        </p:txBody>
      </p:sp>
      <p:sp>
        <p:nvSpPr>
          <p:cNvPr id="3" name="مستطيل 2"/>
          <p:cNvSpPr/>
          <p:nvPr/>
        </p:nvSpPr>
        <p:spPr>
          <a:xfrm>
            <a:off x="0" y="188640"/>
            <a:ext cx="4716016" cy="523220"/>
          </a:xfrm>
          <a:prstGeom prst="rect">
            <a:avLst/>
          </a:prstGeom>
        </p:spPr>
        <p:txBody>
          <a:bodyPr wrap="square">
            <a:spAutoFit/>
          </a:bodyPr>
          <a:lstStyle/>
          <a:p>
            <a:r>
              <a:rPr lang="ar-SA" sz="2800" dirty="0">
                <a:cs typeface="PT Bold Heading" pitchFamily="2" charset="-78"/>
              </a:rPr>
              <a:t>التأسيس وأبرز الشخصيات:</a:t>
            </a:r>
          </a:p>
        </p:txBody>
      </p:sp>
      <p:sp>
        <p:nvSpPr>
          <p:cNvPr id="9" name="مستطيل مستدير الزوايا 8"/>
          <p:cNvSpPr/>
          <p:nvPr/>
        </p:nvSpPr>
        <p:spPr>
          <a:xfrm>
            <a:off x="0" y="1712209"/>
            <a:ext cx="5724128" cy="1080120"/>
          </a:xfrm>
          <a:prstGeom prst="roundRect">
            <a:avLst>
              <a:gd name="adj" fmla="val 4857"/>
            </a:avLst>
          </a:prstGeom>
          <a:noFill/>
          <a:ln>
            <a:noFill/>
          </a:ln>
        </p:spPr>
        <p:style>
          <a:lnRef idx="1">
            <a:schemeClr val="accent2"/>
          </a:lnRef>
          <a:fillRef idx="3">
            <a:schemeClr val="accent2"/>
          </a:fillRef>
          <a:effectRef idx="2">
            <a:schemeClr val="accent2"/>
          </a:effectRef>
          <a:fontRef idx="minor">
            <a:schemeClr val="lt1"/>
          </a:fontRef>
        </p:style>
        <p:txBody>
          <a:bodyPr rtlCol="1" anchor="ctr"/>
          <a:lstStyle/>
          <a:p>
            <a:r>
              <a:rPr lang="ar-SA" sz="2000" dirty="0">
                <a:cs typeface="Akhbar MT" pitchFamily="2" charset="-78"/>
              </a:rPr>
              <a:t>سليمان المرشد: كان راعي بقر، لكن الفرنسيين احتضنوه وأعانوه على ادعاء الربوبية، كما اتخذ له رسولاً (سليمان </a:t>
            </a:r>
            <a:r>
              <a:rPr lang="ar-SA" sz="2000" dirty="0" err="1">
                <a:cs typeface="Akhbar MT" pitchFamily="2" charset="-78"/>
              </a:rPr>
              <a:t>الميده</a:t>
            </a:r>
            <a:r>
              <a:rPr lang="ar-SA" sz="2000" dirty="0">
                <a:cs typeface="Akhbar MT" pitchFamily="2" charset="-78"/>
              </a:rPr>
              <a:t>) وهو راعي غنم، ولقد قضت عليه حكومة الاستقلال وأعدمته شنقاً عام 1946 م.</a:t>
            </a:r>
          </a:p>
        </p:txBody>
      </p:sp>
      <p:sp>
        <p:nvSpPr>
          <p:cNvPr id="10" name="مستطيل مستدير الزوايا 9"/>
          <p:cNvSpPr/>
          <p:nvPr/>
        </p:nvSpPr>
        <p:spPr>
          <a:xfrm>
            <a:off x="0" y="2899013"/>
            <a:ext cx="5724128" cy="1117452"/>
          </a:xfrm>
          <a:prstGeom prst="roundRect">
            <a:avLst>
              <a:gd name="adj" fmla="val 1823"/>
            </a:avLst>
          </a:prstGeom>
          <a:noFill/>
          <a:ln>
            <a:noFill/>
          </a:ln>
        </p:spPr>
        <p:style>
          <a:lnRef idx="1">
            <a:schemeClr val="accent2"/>
          </a:lnRef>
          <a:fillRef idx="3">
            <a:schemeClr val="accent2"/>
          </a:fillRef>
          <a:effectRef idx="2">
            <a:schemeClr val="accent2"/>
          </a:effectRef>
          <a:fontRef idx="minor">
            <a:schemeClr val="lt1"/>
          </a:fontRef>
        </p:style>
        <p:txBody>
          <a:bodyPr rtlCol="1" anchor="ctr"/>
          <a:lstStyle/>
          <a:p>
            <a:r>
              <a:rPr lang="ar-SA" sz="2000" dirty="0">
                <a:cs typeface="Akhbar MT" pitchFamily="2" charset="-78"/>
              </a:rPr>
              <a:t>جاء بعده ابنه مجيب، وادعى الألوهية، لكنه قتل أيضاً على يد رئيس المخابرات السورية آنذاك سنة 1951م، وما تزال فرقة (</a:t>
            </a:r>
            <a:r>
              <a:rPr lang="ar-SA" sz="2000" dirty="0" err="1">
                <a:cs typeface="Akhbar MT" pitchFamily="2" charset="-78"/>
              </a:rPr>
              <a:t>المواخسة</a:t>
            </a:r>
            <a:r>
              <a:rPr lang="ar-SA" sz="2000" dirty="0">
                <a:cs typeface="Akhbar MT" pitchFamily="2" charset="-78"/>
              </a:rPr>
              <a:t>) النصيرية يذكرون اسمه على ذبائحهم.</a:t>
            </a:r>
          </a:p>
        </p:txBody>
      </p:sp>
      <p:sp>
        <p:nvSpPr>
          <p:cNvPr id="11" name="مستطيل مستدير الزوايا 10"/>
          <p:cNvSpPr/>
          <p:nvPr/>
        </p:nvSpPr>
        <p:spPr>
          <a:xfrm>
            <a:off x="3820" y="4088473"/>
            <a:ext cx="5724128" cy="1788799"/>
          </a:xfrm>
          <a:prstGeom prst="roundRect">
            <a:avLst>
              <a:gd name="adj" fmla="val 4857"/>
            </a:avLst>
          </a:prstGeom>
          <a:noFill/>
          <a:ln>
            <a:noFill/>
          </a:ln>
        </p:spPr>
        <p:style>
          <a:lnRef idx="1">
            <a:schemeClr val="accent2"/>
          </a:lnRef>
          <a:fillRef idx="3">
            <a:schemeClr val="accent2"/>
          </a:fillRef>
          <a:effectRef idx="2">
            <a:schemeClr val="accent2"/>
          </a:effectRef>
          <a:fontRef idx="minor">
            <a:schemeClr val="lt1"/>
          </a:fontRef>
        </p:style>
        <p:txBody>
          <a:bodyPr rtlCol="1" anchor="ctr"/>
          <a:lstStyle/>
          <a:p>
            <a:r>
              <a:rPr lang="ar-SA" sz="2000" dirty="0">
                <a:cs typeface="Akhbar MT" pitchFamily="2" charset="-78"/>
              </a:rPr>
              <a:t>ويقال بأن الابن الثاني لسليمان المرشد اسمه (مغيث) وقد ورث الربوبية المزعومة عن أبيه. · واستطاع العلويون (</a:t>
            </a:r>
            <a:r>
              <a:rPr lang="ar-SA" sz="2000" dirty="0" err="1">
                <a:cs typeface="Akhbar MT" pitchFamily="2" charset="-78"/>
              </a:rPr>
              <a:t>النصيريون</a:t>
            </a:r>
            <a:r>
              <a:rPr lang="ar-SA" sz="2000" dirty="0">
                <a:cs typeface="Akhbar MT" pitchFamily="2" charset="-78"/>
              </a:rPr>
              <a:t>) أن يتسللوا إلى التجمعات الوطنية في سوريا، واشتد نفوذهم في الحكم السوري منذ سنة 1965 م بواجهة سُنية ثم قام تجمع القوى التقدمية من الشيوعيين والقوميين والبعثيين بحركته الثورية في 12 مارس 1971 م وتولى الحكم العلويون رئاسة الجمهورية بقيادة حافظ الأسد ثم ابنه بشار </a:t>
            </a:r>
          </a:p>
        </p:txBody>
      </p:sp>
      <p:grpSp>
        <p:nvGrpSpPr>
          <p:cNvPr id="12" name="مجموعة 11"/>
          <p:cNvGrpSpPr/>
          <p:nvPr/>
        </p:nvGrpSpPr>
        <p:grpSpPr>
          <a:xfrm>
            <a:off x="6444208" y="116632"/>
            <a:ext cx="2592288" cy="6624736"/>
            <a:chOff x="6444208" y="116632"/>
            <a:chExt cx="2592288" cy="6624736"/>
          </a:xfrm>
        </p:grpSpPr>
        <p:sp>
          <p:nvSpPr>
            <p:cNvPr id="13" name="مستطيل ذو زوايا قطرية مستديرة 12"/>
            <p:cNvSpPr/>
            <p:nvPr/>
          </p:nvSpPr>
          <p:spPr>
            <a:xfrm>
              <a:off x="6444208" y="116632"/>
              <a:ext cx="2592288" cy="6624736"/>
            </a:xfrm>
            <a:prstGeom prst="round2DiagRect">
              <a:avLst/>
            </a:prstGeom>
            <a:ln/>
          </p:spPr>
          <p:style>
            <a:lnRef idx="1">
              <a:schemeClr val="accent6"/>
            </a:lnRef>
            <a:fillRef idx="2">
              <a:schemeClr val="accent6"/>
            </a:fillRef>
            <a:effectRef idx="1">
              <a:schemeClr val="accent6"/>
            </a:effectRef>
            <a:fontRef idx="minor">
              <a:schemeClr val="dk1"/>
            </a:fontRef>
          </p:style>
          <p:txBody>
            <a:bodyPr rtlCol="1" anchor="ctr"/>
            <a:lstStyle/>
            <a:p>
              <a:pPr algn="ctr"/>
              <a:r>
                <a:rPr lang="ar-SA" sz="36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النصيريون</a:t>
              </a:r>
              <a:r>
                <a:rPr lang="ar-SA"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endParaRPr lang="ar-SA"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r>
              <a:b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endPar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لفهم </a:t>
              </a:r>
              <a:endPar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الاحداث </a:t>
              </a: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في سوريا </a:t>
              </a:r>
              <a:endPar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endPar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a:p>
          </p:txBody>
        </p:sp>
        <p:pic>
          <p:nvPicPr>
            <p:cNvPr id="14" name="Picture 4" descr="http://slemanallan.elaphblog.com/Blog/slemanallan/Album/g.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0251" r="7595"/>
            <a:stretch/>
          </p:blipFill>
          <p:spPr bwMode="auto">
            <a:xfrm>
              <a:off x="6608798" y="3645024"/>
              <a:ext cx="2283682" cy="256948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grpSp>
      <p:sp>
        <p:nvSpPr>
          <p:cNvPr id="15" name="شكل حر 14"/>
          <p:cNvSpPr/>
          <p:nvPr/>
        </p:nvSpPr>
        <p:spPr>
          <a:xfrm>
            <a:off x="-16024" y="-27384"/>
            <a:ext cx="6172200" cy="804112"/>
          </a:xfrm>
          <a:custGeom>
            <a:avLst/>
            <a:gdLst>
              <a:gd name="connsiteX0" fmla="*/ 6172200 w 6172200"/>
              <a:gd name="connsiteY0" fmla="*/ 0 h 804112"/>
              <a:gd name="connsiteX1" fmla="*/ 4483100 w 6172200"/>
              <a:gd name="connsiteY1" fmla="*/ 762000 h 804112"/>
              <a:gd name="connsiteX2" fmla="*/ 0 w 6172200"/>
              <a:gd name="connsiteY2" fmla="*/ 711200 h 804112"/>
              <a:gd name="connsiteX3" fmla="*/ 0 w 6172200"/>
              <a:gd name="connsiteY3" fmla="*/ 711200 h 804112"/>
            </a:gdLst>
            <a:ahLst/>
            <a:cxnLst>
              <a:cxn ang="0">
                <a:pos x="connsiteX0" y="connsiteY0"/>
              </a:cxn>
              <a:cxn ang="0">
                <a:pos x="connsiteX1" y="connsiteY1"/>
              </a:cxn>
              <a:cxn ang="0">
                <a:pos x="connsiteX2" y="connsiteY2"/>
              </a:cxn>
              <a:cxn ang="0">
                <a:pos x="connsiteX3" y="connsiteY3"/>
              </a:cxn>
            </a:cxnLst>
            <a:rect l="l" t="t" r="r" b="b"/>
            <a:pathLst>
              <a:path w="6172200" h="804112">
                <a:moveTo>
                  <a:pt x="6172200" y="0"/>
                </a:moveTo>
                <a:cubicBezTo>
                  <a:pt x="5842000" y="321733"/>
                  <a:pt x="5511800" y="643467"/>
                  <a:pt x="4483100" y="762000"/>
                </a:cubicBezTo>
                <a:cubicBezTo>
                  <a:pt x="3454400" y="880533"/>
                  <a:pt x="0" y="711200"/>
                  <a:pt x="0" y="711200"/>
                </a:cubicBezTo>
                <a:lnTo>
                  <a:pt x="0" y="711200"/>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ar-SA">
              <a:ln w="38100">
                <a:solidFill>
                  <a:schemeClr val="tx1"/>
                </a:solidFill>
              </a:ln>
            </a:endParaRPr>
          </a:p>
        </p:txBody>
      </p:sp>
    </p:spTree>
    <p:extLst>
      <p:ext uri="{BB962C8B-B14F-4D97-AF65-F5344CB8AC3E}">
        <p14:creationId xmlns:p14="http://schemas.microsoft.com/office/powerpoint/2010/main" val="1121736986"/>
      </p:ext>
    </p:extLst>
  </p:cSld>
  <p:clrMapOvr>
    <a:masterClrMapping/>
  </p:clrMapOvr>
  <mc:AlternateContent xmlns:mc="http://schemas.openxmlformats.org/markup-compatibility/2006">
    <mc:Choice xmlns:p14="http://schemas.microsoft.com/office/powerpoint/2010/main" Requires="p14">
      <p:transition spd="slow" p14:dur="2000" advClick="0" advTm="15000">
        <p14:ferris dir="r"/>
      </p:transition>
    </mc:Choice>
    <mc:Fallback>
      <p:transition spd="slow" advClick="0" advTm="15000">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324544" y="1196752"/>
            <a:ext cx="6048672" cy="5976664"/>
          </a:xfrm>
          <a:prstGeom prst="roundRect">
            <a:avLst>
              <a:gd name="adj" fmla="val 4857"/>
            </a:avLst>
          </a:prstGeom>
          <a:noFill/>
          <a:ln>
            <a:noFill/>
          </a:ln>
        </p:spPr>
        <p:style>
          <a:lnRef idx="1">
            <a:schemeClr val="accent2"/>
          </a:lnRef>
          <a:fillRef idx="3">
            <a:schemeClr val="accent2"/>
          </a:fillRef>
          <a:effectRef idx="2">
            <a:schemeClr val="accent2"/>
          </a:effectRef>
          <a:fontRef idx="minor">
            <a:schemeClr val="lt1"/>
          </a:fontRef>
        </p:style>
        <p:txBody>
          <a:bodyPr rtlCol="1" anchor="ctr"/>
          <a:lstStyle/>
          <a:p>
            <a:pPr algn="ctr"/>
            <a:endParaRPr lang="ar-SA"/>
          </a:p>
        </p:txBody>
      </p:sp>
      <p:sp>
        <p:nvSpPr>
          <p:cNvPr id="6" name="عنصر نائب للمحتوى 5"/>
          <p:cNvSpPr>
            <a:spLocks noGrp="1"/>
          </p:cNvSpPr>
          <p:nvPr>
            <p:ph sz="half" idx="1"/>
          </p:nvPr>
        </p:nvSpPr>
        <p:spPr>
          <a:xfrm>
            <a:off x="0" y="1512168"/>
            <a:ext cx="5724128" cy="5805264"/>
          </a:xfrm>
        </p:spPr>
        <p:txBody>
          <a:bodyPr>
            <a:normAutofit/>
          </a:bodyPr>
          <a:lstStyle/>
          <a:p>
            <a:pPr marL="0" indent="0">
              <a:buNone/>
            </a:pPr>
            <a:r>
              <a:rPr lang="ar-SA" sz="2400" dirty="0">
                <a:cs typeface="Akhbar MT" pitchFamily="2" charset="-78"/>
              </a:rPr>
              <a:t>• جعل النصيرية علياً إلهاً </a:t>
            </a:r>
            <a:r>
              <a:rPr lang="ar-SA" sz="2400" dirty="0" smtClean="0">
                <a:cs typeface="Akhbar MT" pitchFamily="2" charset="-78"/>
              </a:rPr>
              <a:t>وقالوا </a:t>
            </a:r>
            <a:r>
              <a:rPr lang="ar-SA" sz="2400" dirty="0">
                <a:cs typeface="Akhbar MT" pitchFamily="2" charset="-78"/>
              </a:rPr>
              <a:t>بأن ظهوره الروحاني بالجسد الجسماني الفاني كظهور جبريل في صورة بعض الأشخاص.</a:t>
            </a:r>
            <a:br>
              <a:rPr lang="ar-SA" sz="2400" dirty="0">
                <a:cs typeface="Akhbar MT" pitchFamily="2" charset="-78"/>
              </a:rPr>
            </a:br>
            <a:r>
              <a:rPr lang="ar-SA" sz="2400" dirty="0">
                <a:cs typeface="Akhbar MT" pitchFamily="2" charset="-78"/>
              </a:rPr>
              <a:t/>
            </a:r>
            <a:br>
              <a:rPr lang="ar-SA" sz="2400" dirty="0">
                <a:cs typeface="Akhbar MT" pitchFamily="2" charset="-78"/>
              </a:rPr>
            </a:br>
            <a:r>
              <a:rPr lang="ar-SA" sz="2400" dirty="0">
                <a:cs typeface="Akhbar MT" pitchFamily="2" charset="-78"/>
              </a:rPr>
              <a:t>• لم يكن ظهور (الإله علي) في صورة الناسوت </a:t>
            </a:r>
            <a:r>
              <a:rPr lang="ar-SA" sz="2400" dirty="0" smtClean="0">
                <a:cs typeface="Akhbar MT" pitchFamily="2" charset="-78"/>
              </a:rPr>
              <a:t>إلا </a:t>
            </a:r>
            <a:r>
              <a:rPr lang="ar-SA" sz="2400" dirty="0" err="1">
                <a:cs typeface="Akhbar MT" pitchFamily="2" charset="-78"/>
              </a:rPr>
              <a:t>إيناساً</a:t>
            </a:r>
            <a:r>
              <a:rPr lang="ar-SA" sz="2400" dirty="0">
                <a:cs typeface="Akhbar MT" pitchFamily="2" charset="-78"/>
              </a:rPr>
              <a:t> لخلقه وعبيده.</a:t>
            </a:r>
            <a:br>
              <a:rPr lang="ar-SA" sz="2400" dirty="0">
                <a:cs typeface="Akhbar MT" pitchFamily="2" charset="-78"/>
              </a:rPr>
            </a:br>
            <a:r>
              <a:rPr lang="ar-SA" sz="2400" dirty="0">
                <a:cs typeface="Akhbar MT" pitchFamily="2" charset="-78"/>
              </a:rPr>
              <a:t/>
            </a:r>
            <a:br>
              <a:rPr lang="ar-SA" sz="2400" dirty="0">
                <a:cs typeface="Akhbar MT" pitchFamily="2" charset="-78"/>
              </a:rPr>
            </a:br>
            <a:r>
              <a:rPr lang="ar-SA" sz="2400" dirty="0">
                <a:cs typeface="Akhbar MT" pitchFamily="2" charset="-78"/>
              </a:rPr>
              <a:t>• يحبون (عبد الرحمن بن ملجم) قاتل الإمام علي ويترضون عنه لزعمهم بأنه قد خلص اللاهوت </a:t>
            </a:r>
            <a:r>
              <a:rPr lang="ar-SA" sz="2400" dirty="0" smtClean="0">
                <a:cs typeface="Akhbar MT" pitchFamily="2" charset="-78"/>
              </a:rPr>
              <a:t>من </a:t>
            </a:r>
            <a:r>
              <a:rPr lang="ar-SA" sz="2400" dirty="0">
                <a:cs typeface="Akhbar MT" pitchFamily="2" charset="-78"/>
              </a:rPr>
              <a:t>الناسوت </a:t>
            </a:r>
            <a:r>
              <a:rPr lang="ar-SA" sz="2400" dirty="0" smtClean="0">
                <a:cs typeface="Akhbar MT" pitchFamily="2" charset="-78"/>
              </a:rPr>
              <a:t>ويخطِّئون </a:t>
            </a:r>
            <a:r>
              <a:rPr lang="ar-SA" sz="2400" dirty="0">
                <a:cs typeface="Akhbar MT" pitchFamily="2" charset="-78"/>
              </a:rPr>
              <a:t>من يلعنه.</a:t>
            </a:r>
            <a:br>
              <a:rPr lang="ar-SA" sz="2400" dirty="0">
                <a:cs typeface="Akhbar MT" pitchFamily="2" charset="-78"/>
              </a:rPr>
            </a:br>
            <a:r>
              <a:rPr lang="ar-SA" sz="2400" dirty="0">
                <a:cs typeface="Akhbar MT" pitchFamily="2" charset="-78"/>
              </a:rPr>
              <a:t/>
            </a:r>
            <a:br>
              <a:rPr lang="ar-SA" sz="2400" dirty="0">
                <a:cs typeface="Akhbar MT" pitchFamily="2" charset="-78"/>
              </a:rPr>
            </a:br>
            <a:r>
              <a:rPr lang="ar-SA" sz="2400" dirty="0">
                <a:cs typeface="Akhbar MT" pitchFamily="2" charset="-78"/>
              </a:rPr>
              <a:t>• يعتقد بعضهم أن علياً يسكن السحاب بعد تخلصه من الجسد الذي كان يقيده وإذا مر بهم السحاب قالوا: السلام عليك يا أبا الحسن، ويقولون إن الرعد صوته والبرق سوطه.</a:t>
            </a:r>
          </a:p>
        </p:txBody>
      </p:sp>
      <p:sp>
        <p:nvSpPr>
          <p:cNvPr id="5" name="عنصر نائب للمحتوى 2"/>
          <p:cNvSpPr txBox="1">
            <a:spLocks/>
          </p:cNvSpPr>
          <p:nvPr/>
        </p:nvSpPr>
        <p:spPr>
          <a:xfrm>
            <a:off x="5364088" y="188640"/>
            <a:ext cx="3528392" cy="1163782"/>
          </a:xfrm>
          <a:prstGeom prst="rect">
            <a:avLst/>
          </a:prstGeom>
        </p:spPr>
        <p:txBody>
          <a:bodyPr vert="horz" lIns="91440" tIns="45720" rIns="91440" bIns="45720" rtlCol="1">
            <a:norm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ar-SA" dirty="0"/>
          </a:p>
        </p:txBody>
      </p:sp>
      <p:sp>
        <p:nvSpPr>
          <p:cNvPr id="7" name="عنصر نائب للمحتوى 5"/>
          <p:cNvSpPr txBox="1">
            <a:spLocks/>
          </p:cNvSpPr>
          <p:nvPr/>
        </p:nvSpPr>
        <p:spPr>
          <a:xfrm>
            <a:off x="0" y="0"/>
            <a:ext cx="5111750" cy="1052736"/>
          </a:xfrm>
          <a:prstGeom prst="rect">
            <a:avLst/>
          </a:prstGeom>
        </p:spPr>
        <p:txBody>
          <a:bodyPr vert="horz" lIns="91440" tIns="45720" rIns="91440" bIns="45720" rtlCol="1">
            <a:norm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ar-SA" dirty="0"/>
          </a:p>
        </p:txBody>
      </p:sp>
      <p:grpSp>
        <p:nvGrpSpPr>
          <p:cNvPr id="9" name="مجموعة 8"/>
          <p:cNvGrpSpPr/>
          <p:nvPr/>
        </p:nvGrpSpPr>
        <p:grpSpPr>
          <a:xfrm>
            <a:off x="6444208" y="116632"/>
            <a:ext cx="2592288" cy="6624736"/>
            <a:chOff x="6444208" y="116632"/>
            <a:chExt cx="2592288" cy="6624736"/>
          </a:xfrm>
        </p:grpSpPr>
        <p:sp>
          <p:nvSpPr>
            <p:cNvPr id="10" name="مستطيل ذو زوايا قطرية مستديرة 9"/>
            <p:cNvSpPr/>
            <p:nvPr/>
          </p:nvSpPr>
          <p:spPr>
            <a:xfrm>
              <a:off x="6444208" y="116632"/>
              <a:ext cx="2592288" cy="6624736"/>
            </a:xfrm>
            <a:prstGeom prst="round2DiagRect">
              <a:avLst/>
            </a:prstGeom>
            <a:ln/>
          </p:spPr>
          <p:style>
            <a:lnRef idx="1">
              <a:schemeClr val="accent6"/>
            </a:lnRef>
            <a:fillRef idx="2">
              <a:schemeClr val="accent6"/>
            </a:fillRef>
            <a:effectRef idx="1">
              <a:schemeClr val="accent6"/>
            </a:effectRef>
            <a:fontRef idx="minor">
              <a:schemeClr val="dk1"/>
            </a:fontRef>
          </p:style>
          <p:txBody>
            <a:bodyPr rtlCol="1" anchor="ctr"/>
            <a:lstStyle/>
            <a:p>
              <a:pPr algn="ctr"/>
              <a:r>
                <a:rPr lang="ar-SA" sz="36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النصيريون</a:t>
              </a:r>
              <a:r>
                <a:rPr lang="ar-SA"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endParaRPr lang="ar-SA"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r>
              <a:b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endPar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لفهم </a:t>
              </a:r>
              <a:endPar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الاحداث </a:t>
              </a: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في سوريا </a:t>
              </a:r>
              <a:endPar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endPar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a:p>
          </p:txBody>
        </p:sp>
        <p:pic>
          <p:nvPicPr>
            <p:cNvPr id="11" name="Picture 4" descr="http://slemanallan.elaphblog.com/Blog/slemanallan/Album/g.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0251" r="7595"/>
            <a:stretch/>
          </p:blipFill>
          <p:spPr bwMode="auto">
            <a:xfrm>
              <a:off x="6608798" y="3645024"/>
              <a:ext cx="2283682" cy="256948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grpSp>
      <p:sp>
        <p:nvSpPr>
          <p:cNvPr id="12" name="شكل حر 11"/>
          <p:cNvSpPr/>
          <p:nvPr/>
        </p:nvSpPr>
        <p:spPr>
          <a:xfrm>
            <a:off x="-16024" y="-27384"/>
            <a:ext cx="6172200" cy="804112"/>
          </a:xfrm>
          <a:custGeom>
            <a:avLst/>
            <a:gdLst>
              <a:gd name="connsiteX0" fmla="*/ 6172200 w 6172200"/>
              <a:gd name="connsiteY0" fmla="*/ 0 h 804112"/>
              <a:gd name="connsiteX1" fmla="*/ 4483100 w 6172200"/>
              <a:gd name="connsiteY1" fmla="*/ 762000 h 804112"/>
              <a:gd name="connsiteX2" fmla="*/ 0 w 6172200"/>
              <a:gd name="connsiteY2" fmla="*/ 711200 h 804112"/>
              <a:gd name="connsiteX3" fmla="*/ 0 w 6172200"/>
              <a:gd name="connsiteY3" fmla="*/ 711200 h 804112"/>
            </a:gdLst>
            <a:ahLst/>
            <a:cxnLst>
              <a:cxn ang="0">
                <a:pos x="connsiteX0" y="connsiteY0"/>
              </a:cxn>
              <a:cxn ang="0">
                <a:pos x="connsiteX1" y="connsiteY1"/>
              </a:cxn>
              <a:cxn ang="0">
                <a:pos x="connsiteX2" y="connsiteY2"/>
              </a:cxn>
              <a:cxn ang="0">
                <a:pos x="connsiteX3" y="connsiteY3"/>
              </a:cxn>
            </a:cxnLst>
            <a:rect l="l" t="t" r="r" b="b"/>
            <a:pathLst>
              <a:path w="6172200" h="804112">
                <a:moveTo>
                  <a:pt x="6172200" y="0"/>
                </a:moveTo>
                <a:cubicBezTo>
                  <a:pt x="5842000" y="321733"/>
                  <a:pt x="5511800" y="643467"/>
                  <a:pt x="4483100" y="762000"/>
                </a:cubicBezTo>
                <a:cubicBezTo>
                  <a:pt x="3454400" y="880533"/>
                  <a:pt x="0" y="711200"/>
                  <a:pt x="0" y="711200"/>
                </a:cubicBezTo>
                <a:lnTo>
                  <a:pt x="0" y="711200"/>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ar-SA">
              <a:ln w="38100">
                <a:solidFill>
                  <a:schemeClr val="tx1"/>
                </a:solidFill>
              </a:ln>
            </a:endParaRPr>
          </a:p>
        </p:txBody>
      </p:sp>
      <p:sp>
        <p:nvSpPr>
          <p:cNvPr id="13" name="مستطيل 12"/>
          <p:cNvSpPr/>
          <p:nvPr/>
        </p:nvSpPr>
        <p:spPr>
          <a:xfrm>
            <a:off x="0" y="188640"/>
            <a:ext cx="4211960" cy="523220"/>
          </a:xfrm>
          <a:prstGeom prst="rect">
            <a:avLst/>
          </a:prstGeom>
        </p:spPr>
        <p:txBody>
          <a:bodyPr wrap="square">
            <a:spAutoFit/>
          </a:bodyPr>
          <a:lstStyle/>
          <a:p>
            <a:r>
              <a:rPr lang="ar-SA" sz="2800" dirty="0">
                <a:cs typeface="PT Bold Heading" pitchFamily="2" charset="-78"/>
              </a:rPr>
              <a:t>الأفكار </a:t>
            </a:r>
            <a:r>
              <a:rPr lang="ar-SA" sz="2800" dirty="0" smtClean="0">
                <a:cs typeface="PT Bold Heading" pitchFamily="2" charset="-78"/>
              </a:rPr>
              <a:t>والمعتقدات</a:t>
            </a:r>
            <a:endParaRPr lang="ar-SA" sz="2800" dirty="0">
              <a:cs typeface="PT Bold Heading" pitchFamily="2" charset="-78"/>
            </a:endParaRPr>
          </a:p>
        </p:txBody>
      </p:sp>
    </p:spTree>
    <p:extLst>
      <p:ext uri="{BB962C8B-B14F-4D97-AF65-F5344CB8AC3E}">
        <p14:creationId xmlns:p14="http://schemas.microsoft.com/office/powerpoint/2010/main" val="3915403197"/>
      </p:ext>
    </p:extLst>
  </p:cSld>
  <p:clrMapOvr>
    <a:masterClrMapping/>
  </p:clrMapOvr>
  <mc:AlternateContent xmlns:mc="http://schemas.openxmlformats.org/markup-compatibility/2006">
    <mc:Choice xmlns:p14="http://schemas.microsoft.com/office/powerpoint/2010/main" Requires="p14">
      <p:transition spd="slow" p14:dur="2000" advClick="0" advTm="15000">
        <p14:ferris dir="r"/>
      </p:transition>
    </mc:Choice>
    <mc:Fallback>
      <p:transition spd="slow" advClick="0" advTm="15000">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324544" y="1196752"/>
            <a:ext cx="6048672" cy="5976664"/>
          </a:xfrm>
          <a:prstGeom prst="roundRect">
            <a:avLst>
              <a:gd name="adj" fmla="val 4857"/>
            </a:avLst>
          </a:prstGeom>
          <a:noFill/>
          <a:ln>
            <a:noFill/>
          </a:ln>
        </p:spPr>
        <p:style>
          <a:lnRef idx="1">
            <a:schemeClr val="accent2"/>
          </a:lnRef>
          <a:fillRef idx="3">
            <a:schemeClr val="accent2"/>
          </a:fillRef>
          <a:effectRef idx="2">
            <a:schemeClr val="accent2"/>
          </a:effectRef>
          <a:fontRef idx="minor">
            <a:schemeClr val="lt1"/>
          </a:fontRef>
        </p:style>
        <p:txBody>
          <a:bodyPr rtlCol="1" anchor="ctr"/>
          <a:lstStyle/>
          <a:p>
            <a:pPr algn="ctr"/>
            <a:endParaRPr lang="ar-SA"/>
          </a:p>
        </p:txBody>
      </p:sp>
      <p:sp>
        <p:nvSpPr>
          <p:cNvPr id="6" name="عنصر نائب للمحتوى 5"/>
          <p:cNvSpPr>
            <a:spLocks noGrp="1"/>
          </p:cNvSpPr>
          <p:nvPr>
            <p:ph sz="half" idx="1"/>
          </p:nvPr>
        </p:nvSpPr>
        <p:spPr>
          <a:xfrm>
            <a:off x="0" y="1052736"/>
            <a:ext cx="5364088" cy="5805264"/>
          </a:xfrm>
        </p:spPr>
        <p:txBody>
          <a:bodyPr>
            <a:normAutofit/>
          </a:bodyPr>
          <a:lstStyle/>
          <a:p>
            <a:pPr marL="0" indent="0">
              <a:buNone/>
            </a:pPr>
            <a:endParaRPr lang="ar-SA" sz="700" dirty="0" smtClean="0">
              <a:cs typeface="Akhbar MT" pitchFamily="2" charset="-78"/>
            </a:endParaRPr>
          </a:p>
          <a:p>
            <a:pPr marL="0" indent="0">
              <a:buNone/>
            </a:pPr>
            <a:r>
              <a:rPr lang="ar-SA" sz="2400" dirty="0" smtClean="0">
                <a:cs typeface="Akhbar MT" pitchFamily="2" charset="-78"/>
              </a:rPr>
              <a:t>•</a:t>
            </a:r>
            <a:r>
              <a:rPr lang="ar-SA" sz="2400" dirty="0">
                <a:cs typeface="Akhbar MT" pitchFamily="2" charset="-78"/>
              </a:rPr>
              <a:t> يعتقدون أن علياً خلق محمد صلى الله عليه وسلم وأن محمداً خلق سلمان الفارسي وأن سلمان الفارسي قد خلق الأيتام الخمسة الذين هم:</a:t>
            </a:r>
            <a:br>
              <a:rPr lang="ar-SA" sz="2400" dirty="0">
                <a:cs typeface="Akhbar MT" pitchFamily="2" charset="-78"/>
              </a:rPr>
            </a:br>
            <a:r>
              <a:rPr lang="ar-SA" sz="2400" dirty="0">
                <a:cs typeface="Akhbar MT" pitchFamily="2" charset="-78"/>
              </a:rPr>
              <a:t>ـ المقداد بن الأسود: ويعدونه رب الناس وخالقهم والموكل بالرعود.</a:t>
            </a:r>
            <a:br>
              <a:rPr lang="ar-SA" sz="2400" dirty="0">
                <a:cs typeface="Akhbar MT" pitchFamily="2" charset="-78"/>
              </a:rPr>
            </a:br>
            <a:r>
              <a:rPr lang="ar-SA" sz="2400" dirty="0">
                <a:cs typeface="Akhbar MT" pitchFamily="2" charset="-78"/>
              </a:rPr>
              <a:t>ـ أبو ذر الغفاري: الموكل بدوران الكواكب والنجوم.</a:t>
            </a:r>
            <a:br>
              <a:rPr lang="ar-SA" sz="2400" dirty="0">
                <a:cs typeface="Akhbar MT" pitchFamily="2" charset="-78"/>
              </a:rPr>
            </a:br>
            <a:r>
              <a:rPr lang="ar-SA" sz="2400" dirty="0">
                <a:cs typeface="Akhbar MT" pitchFamily="2" charset="-78"/>
              </a:rPr>
              <a:t>ـ عبد الله بن رواحة: الموكل بالرياح وقبض أرواح البشر.</a:t>
            </a:r>
            <a:br>
              <a:rPr lang="ar-SA" sz="2400" dirty="0">
                <a:cs typeface="Akhbar MT" pitchFamily="2" charset="-78"/>
              </a:rPr>
            </a:br>
            <a:r>
              <a:rPr lang="ar-SA" sz="2400" dirty="0">
                <a:cs typeface="Akhbar MT" pitchFamily="2" charset="-78"/>
              </a:rPr>
              <a:t>ـ عثمان بن مظعون: الموكل بالمعدة وحرارة الجسد وأمراض الإنسان.</a:t>
            </a:r>
            <a:br>
              <a:rPr lang="ar-SA" sz="2400" dirty="0">
                <a:cs typeface="Akhbar MT" pitchFamily="2" charset="-78"/>
              </a:rPr>
            </a:br>
            <a:r>
              <a:rPr lang="ar-SA" sz="2400" dirty="0">
                <a:cs typeface="Akhbar MT" pitchFamily="2" charset="-78"/>
              </a:rPr>
              <a:t>ـ قنبر بن </a:t>
            </a:r>
            <a:r>
              <a:rPr lang="ar-SA" sz="2400" dirty="0" err="1">
                <a:cs typeface="Akhbar MT" pitchFamily="2" charset="-78"/>
              </a:rPr>
              <a:t>كادان</a:t>
            </a:r>
            <a:r>
              <a:rPr lang="ar-SA" sz="2400" dirty="0">
                <a:cs typeface="Akhbar MT" pitchFamily="2" charset="-78"/>
              </a:rPr>
              <a:t>: الموكل بنفخ الأرواح في الأجسام.</a:t>
            </a:r>
            <a:br>
              <a:rPr lang="ar-SA" sz="2400" dirty="0">
                <a:cs typeface="Akhbar MT" pitchFamily="2" charset="-78"/>
              </a:rPr>
            </a:br>
            <a:r>
              <a:rPr lang="ar-SA" sz="2400" dirty="0">
                <a:cs typeface="Akhbar MT" pitchFamily="2" charset="-78"/>
              </a:rPr>
              <a:t/>
            </a:r>
            <a:br>
              <a:rPr lang="ar-SA" sz="2400" dirty="0">
                <a:cs typeface="Akhbar MT" pitchFamily="2" charset="-78"/>
              </a:rPr>
            </a:br>
            <a:r>
              <a:rPr lang="ar-SA" sz="2400" dirty="0">
                <a:cs typeface="Akhbar MT" pitchFamily="2" charset="-78"/>
              </a:rPr>
              <a:t>• لهم ليلة يختلط فيهم الحابل بالنابل كشأن بعض الفرق الباطنية.</a:t>
            </a:r>
            <a:br>
              <a:rPr lang="ar-SA" sz="2400" dirty="0">
                <a:cs typeface="Akhbar MT" pitchFamily="2" charset="-78"/>
              </a:rPr>
            </a:br>
            <a:r>
              <a:rPr lang="ar-SA" sz="2400" dirty="0">
                <a:cs typeface="Akhbar MT" pitchFamily="2" charset="-78"/>
              </a:rPr>
              <a:t/>
            </a:r>
            <a:br>
              <a:rPr lang="ar-SA" sz="2400" dirty="0">
                <a:cs typeface="Akhbar MT" pitchFamily="2" charset="-78"/>
              </a:rPr>
            </a:br>
            <a:r>
              <a:rPr lang="ar-SA" sz="2400" dirty="0">
                <a:cs typeface="Akhbar MT" pitchFamily="2" charset="-78"/>
              </a:rPr>
              <a:t>• يعظمون الخمرة، ويحتسونها، ويعظمون شجرة العنب لذلك، ويستفظعون قلعها أو قطعها لأنها هي أصل الخمرة التي يسمُّونها(النور).</a:t>
            </a:r>
          </a:p>
        </p:txBody>
      </p:sp>
      <p:sp>
        <p:nvSpPr>
          <p:cNvPr id="5" name="عنصر نائب للمحتوى 2"/>
          <p:cNvSpPr txBox="1">
            <a:spLocks/>
          </p:cNvSpPr>
          <p:nvPr/>
        </p:nvSpPr>
        <p:spPr>
          <a:xfrm>
            <a:off x="5364088" y="188640"/>
            <a:ext cx="3528392" cy="1163782"/>
          </a:xfrm>
          <a:prstGeom prst="rect">
            <a:avLst/>
          </a:prstGeom>
        </p:spPr>
        <p:txBody>
          <a:bodyPr vert="horz" lIns="91440" tIns="45720" rIns="91440" bIns="45720" rtlCol="1">
            <a:norm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ar-SA" dirty="0"/>
          </a:p>
        </p:txBody>
      </p:sp>
      <p:sp>
        <p:nvSpPr>
          <p:cNvPr id="7" name="عنصر نائب للمحتوى 5"/>
          <p:cNvSpPr txBox="1">
            <a:spLocks/>
          </p:cNvSpPr>
          <p:nvPr/>
        </p:nvSpPr>
        <p:spPr>
          <a:xfrm>
            <a:off x="0" y="0"/>
            <a:ext cx="5111750" cy="1052736"/>
          </a:xfrm>
          <a:prstGeom prst="rect">
            <a:avLst/>
          </a:prstGeom>
        </p:spPr>
        <p:txBody>
          <a:bodyPr vert="horz" lIns="91440" tIns="45720" rIns="91440" bIns="45720" rtlCol="1">
            <a:norm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ar-SA" dirty="0"/>
          </a:p>
        </p:txBody>
      </p:sp>
      <p:sp>
        <p:nvSpPr>
          <p:cNvPr id="12" name="شكل حر 11"/>
          <p:cNvSpPr/>
          <p:nvPr/>
        </p:nvSpPr>
        <p:spPr>
          <a:xfrm>
            <a:off x="-16024" y="-27384"/>
            <a:ext cx="6172200" cy="804112"/>
          </a:xfrm>
          <a:custGeom>
            <a:avLst/>
            <a:gdLst>
              <a:gd name="connsiteX0" fmla="*/ 6172200 w 6172200"/>
              <a:gd name="connsiteY0" fmla="*/ 0 h 804112"/>
              <a:gd name="connsiteX1" fmla="*/ 4483100 w 6172200"/>
              <a:gd name="connsiteY1" fmla="*/ 762000 h 804112"/>
              <a:gd name="connsiteX2" fmla="*/ 0 w 6172200"/>
              <a:gd name="connsiteY2" fmla="*/ 711200 h 804112"/>
              <a:gd name="connsiteX3" fmla="*/ 0 w 6172200"/>
              <a:gd name="connsiteY3" fmla="*/ 711200 h 804112"/>
            </a:gdLst>
            <a:ahLst/>
            <a:cxnLst>
              <a:cxn ang="0">
                <a:pos x="connsiteX0" y="connsiteY0"/>
              </a:cxn>
              <a:cxn ang="0">
                <a:pos x="connsiteX1" y="connsiteY1"/>
              </a:cxn>
              <a:cxn ang="0">
                <a:pos x="connsiteX2" y="connsiteY2"/>
              </a:cxn>
              <a:cxn ang="0">
                <a:pos x="connsiteX3" y="connsiteY3"/>
              </a:cxn>
            </a:cxnLst>
            <a:rect l="l" t="t" r="r" b="b"/>
            <a:pathLst>
              <a:path w="6172200" h="804112">
                <a:moveTo>
                  <a:pt x="6172200" y="0"/>
                </a:moveTo>
                <a:cubicBezTo>
                  <a:pt x="5842000" y="321733"/>
                  <a:pt x="5511800" y="643467"/>
                  <a:pt x="4483100" y="762000"/>
                </a:cubicBezTo>
                <a:cubicBezTo>
                  <a:pt x="3454400" y="880533"/>
                  <a:pt x="0" y="711200"/>
                  <a:pt x="0" y="711200"/>
                </a:cubicBezTo>
                <a:lnTo>
                  <a:pt x="0" y="711200"/>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ar-SA">
              <a:ln w="38100">
                <a:solidFill>
                  <a:schemeClr val="tx1"/>
                </a:solidFill>
              </a:ln>
            </a:endParaRPr>
          </a:p>
        </p:txBody>
      </p:sp>
      <p:sp>
        <p:nvSpPr>
          <p:cNvPr id="13" name="مستطيل 12"/>
          <p:cNvSpPr/>
          <p:nvPr/>
        </p:nvSpPr>
        <p:spPr>
          <a:xfrm>
            <a:off x="0" y="188640"/>
            <a:ext cx="4211960" cy="523220"/>
          </a:xfrm>
          <a:prstGeom prst="rect">
            <a:avLst/>
          </a:prstGeom>
        </p:spPr>
        <p:txBody>
          <a:bodyPr wrap="square">
            <a:spAutoFit/>
          </a:bodyPr>
          <a:lstStyle/>
          <a:p>
            <a:r>
              <a:rPr lang="ar-SA" sz="2800" dirty="0">
                <a:cs typeface="PT Bold Heading" pitchFamily="2" charset="-78"/>
              </a:rPr>
              <a:t>الأفكار </a:t>
            </a:r>
            <a:r>
              <a:rPr lang="ar-SA" sz="2800" dirty="0" smtClean="0">
                <a:cs typeface="PT Bold Heading" pitchFamily="2" charset="-78"/>
              </a:rPr>
              <a:t>والمعتقدات</a:t>
            </a:r>
            <a:endParaRPr lang="ar-SA" sz="2800" dirty="0">
              <a:cs typeface="PT Bold Heading" pitchFamily="2" charset="-78"/>
            </a:endParaRPr>
          </a:p>
        </p:txBody>
      </p:sp>
      <p:grpSp>
        <p:nvGrpSpPr>
          <p:cNvPr id="16" name="مجموعة 15"/>
          <p:cNvGrpSpPr/>
          <p:nvPr/>
        </p:nvGrpSpPr>
        <p:grpSpPr>
          <a:xfrm>
            <a:off x="6444208" y="116632"/>
            <a:ext cx="2592288" cy="6624736"/>
            <a:chOff x="6444208" y="116632"/>
            <a:chExt cx="2592288" cy="6624736"/>
          </a:xfrm>
        </p:grpSpPr>
        <p:sp>
          <p:nvSpPr>
            <p:cNvPr id="17" name="مستطيل ذو زوايا قطرية مستديرة 16"/>
            <p:cNvSpPr/>
            <p:nvPr/>
          </p:nvSpPr>
          <p:spPr>
            <a:xfrm>
              <a:off x="6444208" y="116632"/>
              <a:ext cx="2592288" cy="6624736"/>
            </a:xfrm>
            <a:prstGeom prst="round2DiagRect">
              <a:avLst/>
            </a:prstGeom>
            <a:ln/>
          </p:spPr>
          <p:style>
            <a:lnRef idx="1">
              <a:schemeClr val="accent6"/>
            </a:lnRef>
            <a:fillRef idx="2">
              <a:schemeClr val="accent6"/>
            </a:fillRef>
            <a:effectRef idx="1">
              <a:schemeClr val="accent6"/>
            </a:effectRef>
            <a:fontRef idx="minor">
              <a:schemeClr val="dk1"/>
            </a:fontRef>
          </p:style>
          <p:txBody>
            <a:bodyPr rtlCol="1" anchor="ctr"/>
            <a:lstStyle/>
            <a:p>
              <a:pPr algn="ctr"/>
              <a:r>
                <a:rPr lang="ar-SA" sz="36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النصيريون</a:t>
              </a:r>
              <a:r>
                <a:rPr lang="ar-SA"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endParaRPr lang="ar-SA"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r>
              <a:b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endPar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لفهم </a:t>
              </a:r>
              <a:endPar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الاحداث </a:t>
              </a: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في سوريا </a:t>
              </a:r>
              <a:endPar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endPar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a:p>
          </p:txBody>
        </p:sp>
        <p:pic>
          <p:nvPicPr>
            <p:cNvPr id="18" name="Picture 4" descr="http://slemanallan.elaphblog.com/Blog/slemanallan/Album/g.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0251" r="7595"/>
            <a:stretch/>
          </p:blipFill>
          <p:spPr bwMode="auto">
            <a:xfrm>
              <a:off x="6608798" y="3645024"/>
              <a:ext cx="2283682" cy="256948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grpSp>
    </p:spTree>
    <p:extLst>
      <p:ext uri="{BB962C8B-B14F-4D97-AF65-F5344CB8AC3E}">
        <p14:creationId xmlns:p14="http://schemas.microsoft.com/office/powerpoint/2010/main" val="4010143091"/>
      </p:ext>
    </p:extLst>
  </p:cSld>
  <p:clrMapOvr>
    <a:masterClrMapping/>
  </p:clrMapOvr>
  <mc:AlternateContent xmlns:mc="http://schemas.openxmlformats.org/markup-compatibility/2006">
    <mc:Choice xmlns:p14="http://schemas.microsoft.com/office/powerpoint/2010/main" Requires="p14">
      <p:transition spd="slow" p14:dur="3250" advClick="0" advTm="15000">
        <p14:ferris dir="r"/>
      </p:transition>
    </mc:Choice>
    <mc:Fallback>
      <p:transition spd="slow" advClick="0" advTm="15000">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324544" y="1196752"/>
            <a:ext cx="6048672" cy="5976664"/>
          </a:xfrm>
          <a:prstGeom prst="roundRect">
            <a:avLst>
              <a:gd name="adj" fmla="val 4857"/>
            </a:avLst>
          </a:prstGeom>
          <a:noFill/>
          <a:ln>
            <a:noFill/>
          </a:ln>
        </p:spPr>
        <p:style>
          <a:lnRef idx="1">
            <a:schemeClr val="accent2"/>
          </a:lnRef>
          <a:fillRef idx="3">
            <a:schemeClr val="accent2"/>
          </a:fillRef>
          <a:effectRef idx="2">
            <a:schemeClr val="accent2"/>
          </a:effectRef>
          <a:fontRef idx="minor">
            <a:schemeClr val="lt1"/>
          </a:fontRef>
        </p:style>
        <p:txBody>
          <a:bodyPr rtlCol="1" anchor="ctr"/>
          <a:lstStyle/>
          <a:p>
            <a:pPr algn="ctr"/>
            <a:endParaRPr lang="ar-SA"/>
          </a:p>
        </p:txBody>
      </p:sp>
      <p:sp>
        <p:nvSpPr>
          <p:cNvPr id="6" name="عنصر نائب للمحتوى 5"/>
          <p:cNvSpPr>
            <a:spLocks noGrp="1"/>
          </p:cNvSpPr>
          <p:nvPr>
            <p:ph sz="half" idx="1"/>
          </p:nvPr>
        </p:nvSpPr>
        <p:spPr>
          <a:xfrm>
            <a:off x="0" y="1440160"/>
            <a:ext cx="5724128" cy="5805264"/>
          </a:xfrm>
        </p:spPr>
        <p:txBody>
          <a:bodyPr>
            <a:noAutofit/>
          </a:bodyPr>
          <a:lstStyle/>
          <a:p>
            <a:pPr marL="0" indent="0">
              <a:buNone/>
            </a:pPr>
            <a:r>
              <a:rPr lang="ar-SA" sz="2400" dirty="0">
                <a:cs typeface="Akhbar MT" pitchFamily="2" charset="-78"/>
              </a:rPr>
              <a:t>• يصلون في اليوم خمس مرات لكنها صلاة تختلف في عدد الركعات ولا تشتمل على سجود وإن كان فيها نوع من ركوع </a:t>
            </a:r>
            <a:r>
              <a:rPr lang="ar-SA" sz="2400" dirty="0" err="1">
                <a:cs typeface="Akhbar MT" pitchFamily="2" charset="-78"/>
              </a:rPr>
              <a:t>أحيانا.ً</a:t>
            </a:r>
            <a:r>
              <a:rPr lang="ar-SA" sz="2400" dirty="0">
                <a:cs typeface="Akhbar MT" pitchFamily="2" charset="-78"/>
              </a:rPr>
              <a:t/>
            </a:r>
            <a:br>
              <a:rPr lang="ar-SA" sz="2400" dirty="0">
                <a:cs typeface="Akhbar MT" pitchFamily="2" charset="-78"/>
              </a:rPr>
            </a:br>
            <a:r>
              <a:rPr lang="ar-SA" sz="2400" dirty="0">
                <a:cs typeface="Akhbar MT" pitchFamily="2" charset="-78"/>
              </a:rPr>
              <a:t>ـ لا يصلون الجمعة ولا يتمسكون بالطهارة من وضوء ورفع جنابة قبل أداء الصلاة.</a:t>
            </a:r>
            <a:br>
              <a:rPr lang="ar-SA" sz="2400" dirty="0">
                <a:cs typeface="Akhbar MT" pitchFamily="2" charset="-78"/>
              </a:rPr>
            </a:br>
            <a:r>
              <a:rPr lang="ar-SA" sz="2400" dirty="0">
                <a:cs typeface="Akhbar MT" pitchFamily="2" charset="-78"/>
              </a:rPr>
              <a:t>ـ ليس لهم مساجد عامة، بل يصلون في بيوتهم، وصلاتهم تكون مصحوبة بتلاوة الخرافات.</a:t>
            </a:r>
            <a:br>
              <a:rPr lang="ar-SA" sz="2400" dirty="0">
                <a:cs typeface="Akhbar MT" pitchFamily="2" charset="-78"/>
              </a:rPr>
            </a:br>
            <a:r>
              <a:rPr lang="ar-SA" sz="1600" dirty="0">
                <a:cs typeface="Akhbar MT" pitchFamily="2" charset="-78"/>
              </a:rPr>
              <a:t/>
            </a:r>
            <a:br>
              <a:rPr lang="ar-SA" sz="1600" dirty="0">
                <a:cs typeface="Akhbar MT" pitchFamily="2" charset="-78"/>
              </a:rPr>
            </a:br>
            <a:r>
              <a:rPr lang="ar-SA" sz="2400" dirty="0">
                <a:cs typeface="Akhbar MT" pitchFamily="2" charset="-78"/>
              </a:rPr>
              <a:t>• لهم </a:t>
            </a:r>
            <a:r>
              <a:rPr lang="ar-SA" sz="2400" dirty="0" err="1">
                <a:cs typeface="Akhbar MT" pitchFamily="2" charset="-78"/>
              </a:rPr>
              <a:t>قدَّاسات</a:t>
            </a:r>
            <a:r>
              <a:rPr lang="ar-SA" sz="2400" dirty="0">
                <a:cs typeface="Akhbar MT" pitchFamily="2" charset="-78"/>
              </a:rPr>
              <a:t> شبيهة </a:t>
            </a:r>
            <a:r>
              <a:rPr lang="ar-SA" sz="2400" dirty="0" err="1">
                <a:cs typeface="Akhbar MT" pitchFamily="2" charset="-78"/>
              </a:rPr>
              <a:t>بقداسات</a:t>
            </a:r>
            <a:r>
              <a:rPr lang="ar-SA" sz="2400" dirty="0">
                <a:cs typeface="Akhbar MT" pitchFamily="2" charset="-78"/>
              </a:rPr>
              <a:t> النصارى من مثل:</a:t>
            </a:r>
            <a:br>
              <a:rPr lang="ar-SA" sz="2400" dirty="0">
                <a:cs typeface="Akhbar MT" pitchFamily="2" charset="-78"/>
              </a:rPr>
            </a:br>
            <a:r>
              <a:rPr lang="ar-SA" sz="2400" dirty="0">
                <a:cs typeface="Akhbar MT" pitchFamily="2" charset="-78"/>
              </a:rPr>
              <a:t>ـ قداس الطيب لك أخ حبيب.</a:t>
            </a:r>
            <a:br>
              <a:rPr lang="ar-SA" sz="2400" dirty="0">
                <a:cs typeface="Akhbar MT" pitchFamily="2" charset="-78"/>
              </a:rPr>
            </a:br>
            <a:r>
              <a:rPr lang="ar-SA" sz="2400" dirty="0">
                <a:cs typeface="Akhbar MT" pitchFamily="2" charset="-78"/>
              </a:rPr>
              <a:t>ـ قداس البخور في روح ما يدور في محل الفرح والسرور.</a:t>
            </a:r>
            <a:br>
              <a:rPr lang="ar-SA" sz="2400" dirty="0">
                <a:cs typeface="Akhbar MT" pitchFamily="2" charset="-78"/>
              </a:rPr>
            </a:br>
            <a:r>
              <a:rPr lang="ar-SA" sz="2400" dirty="0">
                <a:cs typeface="Akhbar MT" pitchFamily="2" charset="-78"/>
              </a:rPr>
              <a:t>ـ قداس الأذان وبالله </a:t>
            </a:r>
            <a:r>
              <a:rPr lang="ar-SA" sz="2400" dirty="0" smtClean="0">
                <a:cs typeface="Akhbar MT" pitchFamily="2" charset="-78"/>
              </a:rPr>
              <a:t>المستعان</a:t>
            </a:r>
            <a:endParaRPr lang="ar-SA" sz="7200" dirty="0">
              <a:cs typeface="Akhbar MT" pitchFamily="2" charset="-78"/>
            </a:endParaRPr>
          </a:p>
        </p:txBody>
      </p:sp>
      <p:sp>
        <p:nvSpPr>
          <p:cNvPr id="5" name="عنصر نائب للمحتوى 2"/>
          <p:cNvSpPr txBox="1">
            <a:spLocks/>
          </p:cNvSpPr>
          <p:nvPr/>
        </p:nvSpPr>
        <p:spPr>
          <a:xfrm>
            <a:off x="5364088" y="188640"/>
            <a:ext cx="3528392" cy="1163782"/>
          </a:xfrm>
          <a:prstGeom prst="rect">
            <a:avLst/>
          </a:prstGeom>
        </p:spPr>
        <p:txBody>
          <a:bodyPr vert="horz" lIns="91440" tIns="45720" rIns="91440" bIns="45720" rtlCol="1">
            <a:norm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ar-SA" dirty="0"/>
          </a:p>
        </p:txBody>
      </p:sp>
      <p:sp>
        <p:nvSpPr>
          <p:cNvPr id="7" name="عنصر نائب للمحتوى 5"/>
          <p:cNvSpPr txBox="1">
            <a:spLocks/>
          </p:cNvSpPr>
          <p:nvPr/>
        </p:nvSpPr>
        <p:spPr>
          <a:xfrm>
            <a:off x="0" y="0"/>
            <a:ext cx="5111750" cy="1052736"/>
          </a:xfrm>
          <a:prstGeom prst="rect">
            <a:avLst/>
          </a:prstGeom>
        </p:spPr>
        <p:txBody>
          <a:bodyPr vert="horz" lIns="91440" tIns="45720" rIns="91440" bIns="45720" rtlCol="1">
            <a:norm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ar-SA" dirty="0"/>
          </a:p>
        </p:txBody>
      </p:sp>
      <p:grpSp>
        <p:nvGrpSpPr>
          <p:cNvPr id="9" name="مجموعة 8"/>
          <p:cNvGrpSpPr/>
          <p:nvPr/>
        </p:nvGrpSpPr>
        <p:grpSpPr>
          <a:xfrm>
            <a:off x="6444208" y="116632"/>
            <a:ext cx="2592288" cy="6624736"/>
            <a:chOff x="6444208" y="116632"/>
            <a:chExt cx="2592288" cy="6624736"/>
          </a:xfrm>
        </p:grpSpPr>
        <p:sp>
          <p:nvSpPr>
            <p:cNvPr id="10" name="مستطيل ذو زوايا قطرية مستديرة 9"/>
            <p:cNvSpPr/>
            <p:nvPr/>
          </p:nvSpPr>
          <p:spPr>
            <a:xfrm>
              <a:off x="6444208" y="116632"/>
              <a:ext cx="2592288" cy="6624736"/>
            </a:xfrm>
            <a:prstGeom prst="round2DiagRect">
              <a:avLst/>
            </a:prstGeom>
            <a:ln/>
          </p:spPr>
          <p:style>
            <a:lnRef idx="1">
              <a:schemeClr val="accent6"/>
            </a:lnRef>
            <a:fillRef idx="2">
              <a:schemeClr val="accent6"/>
            </a:fillRef>
            <a:effectRef idx="1">
              <a:schemeClr val="accent6"/>
            </a:effectRef>
            <a:fontRef idx="minor">
              <a:schemeClr val="dk1"/>
            </a:fontRef>
          </p:style>
          <p:txBody>
            <a:bodyPr rtlCol="1" anchor="ctr"/>
            <a:lstStyle/>
            <a:p>
              <a:pPr algn="ctr"/>
              <a:r>
                <a:rPr lang="ar-SA" sz="36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النصيريون</a:t>
              </a:r>
              <a:r>
                <a:rPr lang="ar-SA"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endParaRPr lang="ar-SA"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r>
              <a:b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endPar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لفهم </a:t>
              </a:r>
              <a:endPar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الاحداث </a:t>
              </a: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في سوريا </a:t>
              </a:r>
              <a:endParaRPr lang="ar-SA"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endPar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smtClean="0"/>
            </a:p>
            <a:p>
              <a:pPr algn="ctr"/>
              <a:endParaRPr lang="ar-SA" dirty="0"/>
            </a:p>
            <a:p>
              <a:pPr algn="ctr"/>
              <a:endParaRPr lang="ar-SA" dirty="0"/>
            </a:p>
          </p:txBody>
        </p:sp>
        <p:pic>
          <p:nvPicPr>
            <p:cNvPr id="11" name="Picture 4" descr="http://slemanallan.elaphblog.com/Blog/slemanallan/Album/g.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0251" r="7595"/>
            <a:stretch/>
          </p:blipFill>
          <p:spPr bwMode="auto">
            <a:xfrm>
              <a:off x="6608798" y="3645024"/>
              <a:ext cx="2283682" cy="256948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grpSp>
      <p:sp>
        <p:nvSpPr>
          <p:cNvPr id="12" name="شكل حر 11"/>
          <p:cNvSpPr/>
          <p:nvPr/>
        </p:nvSpPr>
        <p:spPr>
          <a:xfrm>
            <a:off x="-16024" y="-27384"/>
            <a:ext cx="6172200" cy="804112"/>
          </a:xfrm>
          <a:custGeom>
            <a:avLst/>
            <a:gdLst>
              <a:gd name="connsiteX0" fmla="*/ 6172200 w 6172200"/>
              <a:gd name="connsiteY0" fmla="*/ 0 h 804112"/>
              <a:gd name="connsiteX1" fmla="*/ 4483100 w 6172200"/>
              <a:gd name="connsiteY1" fmla="*/ 762000 h 804112"/>
              <a:gd name="connsiteX2" fmla="*/ 0 w 6172200"/>
              <a:gd name="connsiteY2" fmla="*/ 711200 h 804112"/>
              <a:gd name="connsiteX3" fmla="*/ 0 w 6172200"/>
              <a:gd name="connsiteY3" fmla="*/ 711200 h 804112"/>
            </a:gdLst>
            <a:ahLst/>
            <a:cxnLst>
              <a:cxn ang="0">
                <a:pos x="connsiteX0" y="connsiteY0"/>
              </a:cxn>
              <a:cxn ang="0">
                <a:pos x="connsiteX1" y="connsiteY1"/>
              </a:cxn>
              <a:cxn ang="0">
                <a:pos x="connsiteX2" y="connsiteY2"/>
              </a:cxn>
              <a:cxn ang="0">
                <a:pos x="connsiteX3" y="connsiteY3"/>
              </a:cxn>
            </a:cxnLst>
            <a:rect l="l" t="t" r="r" b="b"/>
            <a:pathLst>
              <a:path w="6172200" h="804112">
                <a:moveTo>
                  <a:pt x="6172200" y="0"/>
                </a:moveTo>
                <a:cubicBezTo>
                  <a:pt x="5842000" y="321733"/>
                  <a:pt x="5511800" y="643467"/>
                  <a:pt x="4483100" y="762000"/>
                </a:cubicBezTo>
                <a:cubicBezTo>
                  <a:pt x="3454400" y="880533"/>
                  <a:pt x="0" y="711200"/>
                  <a:pt x="0" y="711200"/>
                </a:cubicBezTo>
                <a:lnTo>
                  <a:pt x="0" y="711200"/>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ar-SA">
              <a:ln w="38100">
                <a:solidFill>
                  <a:schemeClr val="tx1"/>
                </a:solidFill>
              </a:ln>
            </a:endParaRPr>
          </a:p>
        </p:txBody>
      </p:sp>
      <p:sp>
        <p:nvSpPr>
          <p:cNvPr id="13" name="مستطيل 12"/>
          <p:cNvSpPr/>
          <p:nvPr/>
        </p:nvSpPr>
        <p:spPr>
          <a:xfrm>
            <a:off x="0" y="188640"/>
            <a:ext cx="4211960" cy="523220"/>
          </a:xfrm>
          <a:prstGeom prst="rect">
            <a:avLst/>
          </a:prstGeom>
        </p:spPr>
        <p:txBody>
          <a:bodyPr wrap="square">
            <a:spAutoFit/>
          </a:bodyPr>
          <a:lstStyle/>
          <a:p>
            <a:r>
              <a:rPr lang="ar-SA" sz="2800" dirty="0">
                <a:cs typeface="PT Bold Heading" pitchFamily="2" charset="-78"/>
              </a:rPr>
              <a:t>الأفكار </a:t>
            </a:r>
            <a:r>
              <a:rPr lang="ar-SA" sz="2800" dirty="0" smtClean="0">
                <a:cs typeface="PT Bold Heading" pitchFamily="2" charset="-78"/>
              </a:rPr>
              <a:t>والمعتقدات</a:t>
            </a:r>
            <a:endParaRPr lang="ar-SA" sz="2800" dirty="0">
              <a:cs typeface="PT Bold Heading" pitchFamily="2" charset="-78"/>
            </a:endParaRPr>
          </a:p>
        </p:txBody>
      </p:sp>
    </p:spTree>
    <p:extLst>
      <p:ext uri="{BB962C8B-B14F-4D97-AF65-F5344CB8AC3E}">
        <p14:creationId xmlns:p14="http://schemas.microsoft.com/office/powerpoint/2010/main" val="1269331792"/>
      </p:ext>
    </p:extLst>
  </p:cSld>
  <p:clrMapOvr>
    <a:masterClrMapping/>
  </p:clrMapOvr>
  <mc:AlternateContent xmlns:mc="http://schemas.openxmlformats.org/markup-compatibility/2006">
    <mc:Choice xmlns:p14="http://schemas.microsoft.com/office/powerpoint/2010/main" Requires="p14">
      <p:transition spd="slow" p14:dur="2000" advClick="0" advTm="15000">
        <p14:ferris dir="r"/>
      </p:transition>
    </mc:Choice>
    <mc:Fallback>
      <p:transition spd="slow" advClick="0" advTm="15000">
        <p:fade/>
      </p:transition>
    </mc:Fallback>
  </mc:AlternateContent>
  <p:timing>
    <p:tnLst>
      <p:par>
        <p:cTn id="1" dur="indefinite" restart="never" nodeType="tmRoot"/>
      </p:par>
    </p:tnLst>
  </p:timing>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218</TotalTime>
  <Words>610</Words>
  <Application>Microsoft Office PowerPoint</Application>
  <PresentationFormat>عرض على الشاشة (3:4)‏</PresentationFormat>
  <Paragraphs>346</Paragraphs>
  <Slides>17</Slides>
  <Notes>0</Notes>
  <HiddenSlides>0</HiddenSlides>
  <MMClips>0</MMClips>
  <ScaleCrop>false</ScaleCrop>
  <HeadingPairs>
    <vt:vector size="4" baseType="variant">
      <vt:variant>
        <vt:lpstr>نسق</vt:lpstr>
      </vt:variant>
      <vt:variant>
        <vt:i4>1</vt:i4>
      </vt:variant>
      <vt:variant>
        <vt:lpstr>عناوين الشرائح</vt:lpstr>
      </vt:variant>
      <vt:variant>
        <vt:i4>17</vt:i4>
      </vt:variant>
    </vt:vector>
  </HeadingPairs>
  <TitlesOfParts>
    <vt:vector size="18" baseType="lpstr">
      <vt:lpstr>تقنية</vt:lpstr>
      <vt:lpstr>النصيريون</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النصيريون</dc:title>
  <dc:creator>asd</dc:creator>
  <cp:lastModifiedBy>asd</cp:lastModifiedBy>
  <cp:revision>29</cp:revision>
  <dcterms:created xsi:type="dcterms:W3CDTF">2011-04-16T12:28:44Z</dcterms:created>
  <dcterms:modified xsi:type="dcterms:W3CDTF">2011-05-01T17:25:52Z</dcterms:modified>
</cp:coreProperties>
</file>