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780" r:id="rId1"/>
  </p:sldMasterIdLst>
  <p:notesMasterIdLst>
    <p:notesMasterId r:id="rId46"/>
  </p:notesMasterIdLst>
  <p:sldIdLst>
    <p:sldId id="303" r:id="rId2"/>
    <p:sldId id="257" r:id="rId3"/>
    <p:sldId id="310" r:id="rId4"/>
    <p:sldId id="258" r:id="rId5"/>
    <p:sldId id="307" r:id="rId6"/>
    <p:sldId id="308" r:id="rId7"/>
    <p:sldId id="309" r:id="rId8"/>
    <p:sldId id="289" r:id="rId9"/>
    <p:sldId id="304" r:id="rId10"/>
    <p:sldId id="290" r:id="rId11"/>
    <p:sldId id="259" r:id="rId12"/>
    <p:sldId id="305" r:id="rId13"/>
    <p:sldId id="260" r:id="rId14"/>
    <p:sldId id="261" r:id="rId15"/>
    <p:sldId id="262" r:id="rId16"/>
    <p:sldId id="277" r:id="rId17"/>
    <p:sldId id="278" r:id="rId18"/>
    <p:sldId id="279" r:id="rId19"/>
    <p:sldId id="280" r:id="rId20"/>
    <p:sldId id="281" r:id="rId21"/>
    <p:sldId id="282" r:id="rId22"/>
    <p:sldId id="265" r:id="rId23"/>
    <p:sldId id="267" r:id="rId24"/>
    <p:sldId id="293" r:id="rId25"/>
    <p:sldId id="268" r:id="rId26"/>
    <p:sldId id="269" r:id="rId27"/>
    <p:sldId id="270" r:id="rId28"/>
    <p:sldId id="271" r:id="rId29"/>
    <p:sldId id="272" r:id="rId30"/>
    <p:sldId id="273" r:id="rId31"/>
    <p:sldId id="294" r:id="rId32"/>
    <p:sldId id="287" r:id="rId33"/>
    <p:sldId id="296" r:id="rId34"/>
    <p:sldId id="299" r:id="rId35"/>
    <p:sldId id="297" r:id="rId36"/>
    <p:sldId id="298" r:id="rId37"/>
    <p:sldId id="301" r:id="rId38"/>
    <p:sldId id="300" r:id="rId39"/>
    <p:sldId id="288" r:id="rId40"/>
    <p:sldId id="286" r:id="rId41"/>
    <p:sldId id="284" r:id="rId42"/>
    <p:sldId id="283" r:id="rId43"/>
    <p:sldId id="306" r:id="rId44"/>
    <p:sldId id="275" r:id="rId4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433" autoAdjust="0"/>
    <p:restoredTop sz="86333" autoAdjust="0"/>
  </p:normalViewPr>
  <p:slideViewPr>
    <p:cSldViewPr>
      <p:cViewPr varScale="1">
        <p:scale>
          <a:sx n="68" d="100"/>
          <a:sy n="68" d="100"/>
        </p:scale>
        <p:origin x="-942" y="-90"/>
      </p:cViewPr>
      <p:guideLst>
        <p:guide orient="horz" pos="2160"/>
        <p:guide pos="2880"/>
      </p:guideLst>
    </p:cSldViewPr>
  </p:slideViewPr>
  <p:outlineViewPr>
    <p:cViewPr>
      <p:scale>
        <a:sx n="33" d="100"/>
        <a:sy n="33" d="100"/>
      </p:scale>
      <p:origin x="0" y="963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CA22883-EFA4-4E48-83E9-CEA3BF00DE35}" type="datetimeFigureOut">
              <a:rPr lang="ar-SA" smtClean="0"/>
              <a:pPr/>
              <a:t>12/01/32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5056907-451F-4BCB-9BFC-8A8A0498C301}"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299DDFFC-490E-47F9-9637-A25788F7BA4A}" type="datetime1">
              <a:rPr lang="ar-SA" smtClean="0"/>
              <a:pPr/>
              <a:t>12/01/32</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8E29711-C6B4-4021-977E-4E80745A2B63}"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FEA173F-6970-4C02-9E3B-FF7BD78E449D}" type="datetime1">
              <a:rPr lang="ar-SA" smtClean="0"/>
              <a:pPr/>
              <a:t>12/01/32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8E29711-C6B4-4021-977E-4E80745A2B63}"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E704F1A-ED94-452B-B021-B7BFC9B1E1B3}" type="datetime1">
              <a:rPr lang="ar-SA" smtClean="0"/>
              <a:pPr/>
              <a:t>12/01/32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8E29711-C6B4-4021-977E-4E80745A2B63}"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D4863EC-D0AB-4118-AB9E-1451EDB655EF}" type="datetime1">
              <a:rPr lang="ar-SA" smtClean="0"/>
              <a:pPr/>
              <a:t>12/01/32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8E29711-C6B4-4021-977E-4E80745A2B63}"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F0CF5C5-AA35-4802-BADF-31FA21E89F9B}" type="datetime1">
              <a:rPr lang="ar-SA" smtClean="0"/>
              <a:pPr/>
              <a:t>12/01/32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8E29711-C6B4-4021-977E-4E80745A2B63}"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E16B078-6098-41AC-AEDE-FCE243FC4ABE}" type="datetime1">
              <a:rPr lang="ar-SA" smtClean="0"/>
              <a:pPr/>
              <a:t>12/01/32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8E29711-C6B4-4021-977E-4E80745A2B63}"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030B914C-C370-46FE-A8E2-0FB8AE850C70}" type="datetime1">
              <a:rPr lang="ar-SA" smtClean="0"/>
              <a:pPr/>
              <a:t>12/01/32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8E29711-C6B4-4021-977E-4E80745A2B63}"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C876403D-F00E-432E-86B7-B88CFA894CFD}" type="datetime1">
              <a:rPr lang="ar-SA" smtClean="0"/>
              <a:pPr/>
              <a:t>12/01/32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8E29711-C6B4-4021-977E-4E80745A2B63}"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236DD40-CDC6-415B-989D-42C6FA16FF41}" type="datetime1">
              <a:rPr lang="ar-SA" smtClean="0"/>
              <a:pPr/>
              <a:t>12/01/32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CB805C7-A84B-4225-AA91-917D269082F3}" type="datetime1">
              <a:rPr lang="ar-SA" smtClean="0"/>
              <a:pPr/>
              <a:t>12/01/32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8E29711-C6B4-4021-977E-4E80745A2B63}"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283BFD0-9472-4FE7-9C74-12C6B691D019}" type="datetime1">
              <a:rPr lang="ar-SA" smtClean="0"/>
              <a:pPr/>
              <a:t>12/01/32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08E29711-C6B4-4021-977E-4E80745A2B63}"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C3F782C-1E6E-4E67-BB10-B20C5F77D5E3}" type="datetime1">
              <a:rPr lang="ar-SA" smtClean="0"/>
              <a:pPr/>
              <a:t>12/01/32</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E29711-C6B4-4021-977E-4E80745A2B63}"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060848"/>
            <a:ext cx="8305800" cy="2232248"/>
          </a:xfrm>
        </p:spPr>
        <p:txBody>
          <a:bodyPr>
            <a:normAutofit/>
          </a:bodyPr>
          <a:lstStyle/>
          <a:p>
            <a:pPr algn="ctr"/>
            <a:r>
              <a:rPr lang="ar-SA" sz="7200" dirty="0" smtClean="0"/>
              <a:t>بسم الله الرحمن الرحيم</a:t>
            </a:r>
            <a:endParaRPr lang="ar-SA" sz="7200" dirty="0"/>
          </a:p>
        </p:txBody>
      </p:sp>
      <p:sp>
        <p:nvSpPr>
          <p:cNvPr id="3" name="عنصر نائب للتاريخ 2"/>
          <p:cNvSpPr>
            <a:spLocks noGrp="1"/>
          </p:cNvSpPr>
          <p:nvPr>
            <p:ph type="dt" sz="half" idx="10"/>
          </p:nvPr>
        </p:nvSpPr>
        <p:spPr/>
        <p:txBody>
          <a:bodyPr/>
          <a:lstStyle/>
          <a:p>
            <a:fld id="{C876403D-F00E-432E-86B7-B88CFA894CFD}"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a:t>
            </a:fld>
            <a:endParaRPr lang="ar-S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296680"/>
          </a:xfrm>
        </p:spPr>
        <p:txBody>
          <a:bodyPr>
            <a:normAutofit/>
          </a:bodyPr>
          <a:lstStyle/>
          <a:p>
            <a:pPr algn="ctr"/>
            <a:r>
              <a:rPr lang="ar-SA" b="1" dirty="0" smtClean="0"/>
              <a:t/>
            </a:r>
            <a:br>
              <a:rPr lang="ar-SA" b="1" dirty="0" smtClean="0"/>
            </a:br>
            <a:r>
              <a:rPr lang="ar-SA" b="1" dirty="0" smtClean="0"/>
              <a:t>4. التنوع في أساليب التحفيز .</a:t>
            </a:r>
            <a:br>
              <a:rPr lang="ar-SA" b="1" dirty="0" smtClean="0"/>
            </a:br>
            <a:r>
              <a:rPr lang="ar-SA" b="1" dirty="0" smtClean="0"/>
              <a:t>5. جعل المدرسة مركز ومنارة يحتذى بها ،لنظر المجتمع لها نظرة أجلال وأحترام لها . </a:t>
            </a:r>
            <a:br>
              <a:rPr lang="ar-SA" b="1" dirty="0" smtClean="0"/>
            </a:br>
            <a:r>
              <a:rPr lang="ar-SA" b="1" dirty="0" smtClean="0"/>
              <a:t>6. لورد النصوص الشرعية التي تحث على التحفيز فمن ذلك :</a:t>
            </a:r>
            <a:endParaRPr lang="ar-SA" b="1" dirty="0"/>
          </a:p>
        </p:txBody>
      </p:sp>
      <p:sp>
        <p:nvSpPr>
          <p:cNvPr id="3" name="عنصر نائب للتاريخ 2"/>
          <p:cNvSpPr>
            <a:spLocks noGrp="1"/>
          </p:cNvSpPr>
          <p:nvPr>
            <p:ph type="dt" sz="half" idx="10"/>
          </p:nvPr>
        </p:nvSpPr>
        <p:spPr/>
        <p:txBody>
          <a:bodyPr/>
          <a:lstStyle/>
          <a:p>
            <a:fld id="{FEC646F8-61AD-49A2-92B6-DF4B1BADFB4D}"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10</a:t>
            </a:fld>
            <a:endParaRPr lang="ar-SA"/>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446712" cy="5686444"/>
          </a:xfrm>
        </p:spPr>
        <p:txBody>
          <a:bodyPr>
            <a:normAutofit fontScale="90000"/>
          </a:bodyPr>
          <a:lstStyle/>
          <a:p>
            <a:pPr algn="r"/>
            <a:r>
              <a:rPr lang="ar-SA" dirty="0" smtClean="0">
                <a:latin typeface="Wingdings"/>
                <a:ea typeface="Times New Roman"/>
                <a:cs typeface="Traditional Arabic"/>
              </a:rPr>
              <a:t>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dirty="0" smtClean="0">
                <a:latin typeface="Wingdings"/>
                <a:ea typeface="Times New Roman"/>
                <a:cs typeface="Traditional Arabic"/>
              </a:rPr>
              <a:t/>
            </a:r>
            <a:br>
              <a:rPr lang="ar-SA" dirty="0" smtClean="0">
                <a:latin typeface="Wingdings"/>
                <a:ea typeface="Times New Roman"/>
                <a:cs typeface="Traditional Arabic"/>
              </a:rPr>
            </a:br>
            <a:r>
              <a:rPr lang="ar-SA" b="1" dirty="0" smtClean="0">
                <a:latin typeface="Wingdings"/>
                <a:ea typeface="Times New Roman"/>
                <a:cs typeface="Traditional Arabic"/>
              </a:rPr>
              <a:t>قال الله تعالى :</a:t>
            </a:r>
            <a:br>
              <a:rPr lang="ar-SA" b="1" dirty="0" smtClean="0">
                <a:latin typeface="Wingdings"/>
                <a:ea typeface="Times New Roman"/>
                <a:cs typeface="Traditional Arabic"/>
              </a:rPr>
            </a:br>
            <a:r>
              <a:rPr lang="ar-SA" b="1" dirty="0" smtClean="0">
                <a:latin typeface="Wingdings"/>
                <a:ea typeface="Times New Roman"/>
                <a:cs typeface="Traditional Arabic"/>
              </a:rPr>
              <a:t>( ومن أحسن قولاً ممن دعا إلى الله وعمل صالحاً وقال إنني من المسلمين )</a:t>
            </a:r>
            <a:br>
              <a:rPr lang="ar-SA" b="1" dirty="0" smtClean="0">
                <a:latin typeface="Wingdings"/>
                <a:ea typeface="Times New Roman"/>
                <a:cs typeface="Traditional Arabic"/>
              </a:rPr>
            </a:br>
            <a:r>
              <a:rPr lang="en-US" b="1" dirty="0" smtClean="0">
                <a:latin typeface="Wingdings"/>
                <a:ea typeface="Times New Roman"/>
                <a:cs typeface="Traditional Arabic"/>
              </a:rPr>
              <a:t> </a:t>
            </a:r>
            <a:r>
              <a:rPr lang="ar-SA" b="1" dirty="0" smtClean="0">
                <a:latin typeface="Wingdings"/>
                <a:ea typeface="Times New Roman"/>
                <a:cs typeface="Traditional Arabic"/>
              </a:rPr>
              <a:t>وقوله </a:t>
            </a:r>
            <a:r>
              <a:rPr lang="ar-SA" b="1" dirty="0" smtClean="0"/>
              <a:t>تعالى:</a:t>
            </a:r>
            <a:br>
              <a:rPr lang="ar-SA" b="1" dirty="0" smtClean="0"/>
            </a:br>
            <a:r>
              <a:rPr lang="ar-SA" sz="5400" b="1" dirty="0" smtClean="0"/>
              <a:t>(يا أيها الذين آمنوا اركعوا واسجدوا واعبدوا ربكم </a:t>
            </a:r>
            <a:r>
              <a:rPr lang="ar-SA" sz="5400" b="1" u="sng" dirty="0" smtClean="0"/>
              <a:t>وافعلوا الخير </a:t>
            </a:r>
            <a:r>
              <a:rPr lang="ar-SA" sz="5400" b="1" dirty="0" smtClean="0"/>
              <a:t>لعلكم تفلحون ) </a:t>
            </a:r>
            <a:r>
              <a:rPr lang="ar-SA" b="1" dirty="0" smtClean="0">
                <a:latin typeface="Wingdings"/>
                <a:ea typeface="Times New Roman"/>
                <a:cs typeface="Traditional Arabic"/>
              </a:rPr>
              <a:t/>
            </a:r>
            <a:br>
              <a:rPr lang="ar-SA" b="1" dirty="0" smtClean="0">
                <a:latin typeface="Wingdings"/>
                <a:ea typeface="Times New Roman"/>
                <a:cs typeface="Traditional Arabic"/>
              </a:rPr>
            </a:br>
            <a:r>
              <a:rPr lang="ar-SA" b="1" dirty="0" smtClean="0">
                <a:latin typeface="Wingdings"/>
                <a:ea typeface="Times New Roman"/>
                <a:cs typeface="Traditional Arabic"/>
              </a:rPr>
              <a:t/>
            </a:r>
            <a:br>
              <a:rPr lang="ar-SA" b="1" dirty="0" smtClean="0">
                <a:latin typeface="Wingdings"/>
                <a:ea typeface="Times New Roman"/>
                <a:cs typeface="Traditional Arabic"/>
              </a:rPr>
            </a:br>
            <a:endParaRPr lang="ar-SA" b="1" dirty="0"/>
          </a:p>
        </p:txBody>
      </p:sp>
      <p:sp>
        <p:nvSpPr>
          <p:cNvPr id="3" name="عنصر نائب للتاريخ 2"/>
          <p:cNvSpPr>
            <a:spLocks noGrp="1"/>
          </p:cNvSpPr>
          <p:nvPr>
            <p:ph type="dt" sz="half" idx="10"/>
          </p:nvPr>
        </p:nvSpPr>
        <p:spPr/>
        <p:txBody>
          <a:bodyPr/>
          <a:lstStyle/>
          <a:p>
            <a:fld id="{94158354-F42B-4B06-AAEE-5E1FF513E3E7}"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11</a:t>
            </a:fld>
            <a:endParaRPr lang="ar-SA"/>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704088"/>
            <a:ext cx="8640960" cy="5245192"/>
          </a:xfrm>
        </p:spPr>
        <p:txBody>
          <a:bodyPr>
            <a:normAutofit/>
          </a:bodyPr>
          <a:lstStyle/>
          <a:p>
            <a:pPr algn="ctr"/>
            <a:r>
              <a:rPr lang="ar-SA" b="1" dirty="0" smtClean="0">
                <a:latin typeface="Wingdings"/>
                <a:ea typeface="Times New Roman"/>
              </a:rPr>
              <a:t>قال الرسول صلى الله عليه وسلم(فو الله لأن يهدي الله بك رجلاً واحداً خير لك من أن يكون لك حمر النعم) </a:t>
            </a:r>
            <a:r>
              <a:rPr lang="ar-SA" sz="2800" b="1" dirty="0" smtClean="0">
                <a:latin typeface="Wingdings"/>
                <a:ea typeface="Times New Roman"/>
              </a:rPr>
              <a:t>متفق عليه </a:t>
            </a:r>
            <a:r>
              <a:rPr lang="ar-SA" b="1" dirty="0" smtClean="0">
                <a:latin typeface="Wingdings"/>
                <a:ea typeface="Times New Roman"/>
              </a:rPr>
              <a:t/>
            </a:r>
            <a:br>
              <a:rPr lang="ar-SA" b="1" dirty="0" smtClean="0">
                <a:latin typeface="Wingdings"/>
                <a:ea typeface="Times New Roman"/>
              </a:rPr>
            </a:br>
            <a:r>
              <a:rPr lang="ar-SA" b="1" dirty="0" smtClean="0">
                <a:latin typeface="Wingdings"/>
                <a:ea typeface="Times New Roman"/>
              </a:rPr>
              <a:t>وقوله (من دعا إلى هدى كان له من الأجر مثل أجور من تبعه لا ينقص ذلك من أجورهم شيئاً) </a:t>
            </a:r>
            <a:r>
              <a:rPr lang="ar-SA" sz="2400" b="1" dirty="0" smtClean="0">
                <a:latin typeface="Wingdings"/>
                <a:ea typeface="Times New Roman"/>
              </a:rPr>
              <a:t>مسلم</a:t>
            </a:r>
            <a:endParaRPr lang="ar-SA" sz="2400" dirty="0"/>
          </a:p>
        </p:txBody>
      </p:sp>
      <p:sp>
        <p:nvSpPr>
          <p:cNvPr id="3" name="عنصر نائب للتاريخ 2"/>
          <p:cNvSpPr>
            <a:spLocks noGrp="1"/>
          </p:cNvSpPr>
          <p:nvPr>
            <p:ph type="dt" sz="half" idx="10"/>
          </p:nvPr>
        </p:nvSpPr>
        <p:spPr/>
        <p:txBody>
          <a:bodyPr/>
          <a:lstStyle/>
          <a:p>
            <a:fld id="{C876403D-F00E-432E-86B7-B88CFA894CFD}"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12</a:t>
            </a:fld>
            <a:endParaRPr lang="ar-SA"/>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00298" y="704088"/>
            <a:ext cx="6262702" cy="3653606"/>
          </a:xfrm>
        </p:spPr>
        <p:txBody>
          <a:bodyPr>
            <a:normAutofit/>
          </a:bodyPr>
          <a:lstStyle/>
          <a:p>
            <a:r>
              <a:rPr lang="ar-SA" sz="8000" b="1" dirty="0" smtClean="0">
                <a:latin typeface="Wingdings"/>
                <a:ea typeface="Times New Roman"/>
              </a:rPr>
              <a:t>وسائل التحفيز  </a:t>
            </a:r>
            <a:r>
              <a:rPr lang="en-US" b="1" dirty="0" smtClean="0">
                <a:latin typeface="Arial"/>
                <a:ea typeface="Times New Roman"/>
                <a:cs typeface="Simplified Arabic"/>
              </a:rPr>
              <a:t/>
            </a:r>
            <a:br>
              <a:rPr lang="en-US" b="1" dirty="0" smtClean="0">
                <a:latin typeface="Arial"/>
                <a:ea typeface="Times New Roman"/>
                <a:cs typeface="Simplified Arabic"/>
              </a:rPr>
            </a:br>
            <a:endParaRPr lang="ar-SA" b="1" dirty="0"/>
          </a:p>
        </p:txBody>
      </p:sp>
      <p:sp>
        <p:nvSpPr>
          <p:cNvPr id="3" name="عنصر نائب للتاريخ 2"/>
          <p:cNvSpPr>
            <a:spLocks noGrp="1"/>
          </p:cNvSpPr>
          <p:nvPr>
            <p:ph type="dt" sz="half" idx="10"/>
          </p:nvPr>
        </p:nvSpPr>
        <p:spPr/>
        <p:txBody>
          <a:bodyPr/>
          <a:lstStyle/>
          <a:p>
            <a:fld id="{9CDAB6DF-6D16-40E0-8E9B-9A1F57F7D59B}"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13</a:t>
            </a:fld>
            <a:endParaRPr lang="ar-SA"/>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28604"/>
            <a:ext cx="8472518" cy="5072098"/>
          </a:xfrm>
        </p:spPr>
        <p:txBody>
          <a:bodyPr>
            <a:normAutofit/>
          </a:bodyPr>
          <a:lstStyle/>
          <a:p>
            <a:pPr algn="ctr"/>
            <a:r>
              <a:rPr lang="ar-SA" b="1" dirty="0" smtClean="0"/>
              <a:t>الوسيلة الأولى </a:t>
            </a:r>
            <a:br>
              <a:rPr lang="ar-SA" b="1" dirty="0" smtClean="0"/>
            </a:br>
            <a:r>
              <a:rPr lang="ar-SA" b="1" dirty="0" smtClean="0"/>
              <a:t>احترام وتقدير المعلم </a:t>
            </a:r>
            <a:r>
              <a:rPr lang="en-US" dirty="0" smtClean="0"/>
              <a:t/>
            </a:r>
            <a:br>
              <a:rPr lang="en-US" dirty="0" smtClean="0"/>
            </a:b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94D02FFD-3A61-4D8A-BF7F-703FD4ABE748}"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14</a:t>
            </a:fld>
            <a:endParaRPr lang="ar-S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868052"/>
          </a:xfrm>
        </p:spPr>
        <p:txBody>
          <a:bodyPr>
            <a:normAutofit/>
          </a:bodyPr>
          <a:lstStyle/>
          <a:p>
            <a:pPr algn="ctr"/>
            <a:r>
              <a:rPr lang="ar-SA" b="1" dirty="0" smtClean="0"/>
              <a:t>الوسيلة الثانية</a:t>
            </a:r>
            <a:br>
              <a:rPr lang="ar-SA" b="1" dirty="0" smtClean="0"/>
            </a:br>
            <a:r>
              <a:rPr lang="ar-SA" b="1" dirty="0" smtClean="0"/>
              <a:t>حسن التعامل (الأخلاق الحسنة) </a:t>
            </a:r>
            <a:r>
              <a:rPr lang="en-US" dirty="0" smtClean="0"/>
              <a:t/>
            </a:r>
            <a:br>
              <a:rPr lang="en-US" dirty="0" smtClean="0"/>
            </a:br>
            <a:r>
              <a:rPr lang="ar-SA" dirty="0" smtClean="0">
                <a:latin typeface="Wingdings"/>
                <a:ea typeface="Times New Roman"/>
              </a:rPr>
              <a:t> </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0F0B630F-2B2A-407F-B36E-DCF330056093}"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15</a:t>
            </a:fld>
            <a:endParaRPr lang="ar-SA"/>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296548"/>
          </a:xfrm>
        </p:spPr>
        <p:txBody>
          <a:bodyPr/>
          <a:lstStyle/>
          <a:p>
            <a:pPr lvl="0" algn="ctr"/>
            <a:r>
              <a:rPr lang="ar-SA" b="1" dirty="0" smtClean="0">
                <a:latin typeface="Wingdings"/>
                <a:ea typeface="Times New Roman"/>
              </a:rPr>
              <a:t>الوسيلة الثالثة </a:t>
            </a:r>
            <a:br>
              <a:rPr lang="ar-SA" b="1" dirty="0" smtClean="0">
                <a:latin typeface="Wingdings"/>
                <a:ea typeface="Times New Roman"/>
              </a:rPr>
            </a:br>
            <a:r>
              <a:rPr lang="ar-SA" b="1" dirty="0" smtClean="0">
                <a:latin typeface="Wingdings"/>
                <a:ea typeface="Times New Roman"/>
              </a:rPr>
              <a:t>تشجيع وتعزيز المعلمين الحريصين على طلابهم بالكلمة الطيبة المعززة والمساهمة المادية والمشاركة العملية </a:t>
            </a:r>
            <a:endParaRPr lang="ar-SA" b="1" dirty="0"/>
          </a:p>
        </p:txBody>
      </p:sp>
      <p:sp>
        <p:nvSpPr>
          <p:cNvPr id="3" name="عنصر نائب للتاريخ 2"/>
          <p:cNvSpPr>
            <a:spLocks noGrp="1"/>
          </p:cNvSpPr>
          <p:nvPr>
            <p:ph type="dt" sz="half" idx="10"/>
          </p:nvPr>
        </p:nvSpPr>
        <p:spPr/>
        <p:txBody>
          <a:bodyPr/>
          <a:lstStyle/>
          <a:p>
            <a:fld id="{4205EDCB-6894-4E09-9323-98A11C0BEFE0}"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16</a:t>
            </a:fld>
            <a:endParaRPr lang="ar-SA"/>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725308"/>
          </a:xfrm>
        </p:spPr>
        <p:txBody>
          <a:bodyPr/>
          <a:lstStyle/>
          <a:p>
            <a:pPr lvl="0" algn="ctr"/>
            <a:r>
              <a:rPr lang="ar-SA" b="1" dirty="0" smtClean="0">
                <a:latin typeface="Wingdings"/>
                <a:ea typeface="Times New Roman"/>
              </a:rPr>
              <a:t>الوسيلة الرابعة</a:t>
            </a:r>
            <a:br>
              <a:rPr lang="ar-SA" b="1" dirty="0" smtClean="0">
                <a:latin typeface="Wingdings"/>
                <a:ea typeface="Times New Roman"/>
              </a:rPr>
            </a:br>
            <a:r>
              <a:rPr lang="ar-SA" b="1" dirty="0" smtClean="0">
                <a:latin typeface="Wingdings"/>
                <a:ea typeface="Times New Roman"/>
              </a:rPr>
              <a:t>كن حذراً من أن تكون عائقاً للتربية والتوجيه من غير قصد وأن لا تشعر كأن تقذف على المعلم كلمة نابية أو توجد فيه يأساً أو تعيق نشاطا أو تضع عقبات أمام المعلمين النشيطين </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66A38D9C-FEE6-4935-9969-046F8E0A6E23}"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17</a:t>
            </a:fld>
            <a:endParaRPr lang="ar-SA"/>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367986"/>
          </a:xfrm>
        </p:spPr>
        <p:txBody>
          <a:bodyPr>
            <a:normAutofit/>
          </a:bodyPr>
          <a:lstStyle/>
          <a:p>
            <a:pPr lvl="0" algn="ctr"/>
            <a:r>
              <a:rPr lang="ar-SA" b="1" dirty="0" smtClean="0"/>
              <a:t>الوسيلة الخامسة </a:t>
            </a:r>
            <a:br>
              <a:rPr lang="ar-SA" b="1" dirty="0" smtClean="0"/>
            </a:br>
            <a:r>
              <a:rPr lang="ar-SA" b="1" dirty="0" smtClean="0"/>
              <a:t>القدوة الحسنة في الأقوال والأفعال</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22B5536C-9FD1-4B04-A0F3-ACF1C1EB43EA}"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18</a:t>
            </a:fld>
            <a:endParaRPr lang="ar-SA"/>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225110"/>
          </a:xfrm>
        </p:spPr>
        <p:txBody>
          <a:bodyPr>
            <a:normAutofit/>
          </a:bodyPr>
          <a:lstStyle/>
          <a:p>
            <a:pPr lvl="0" algn="ctr"/>
            <a:r>
              <a:rPr lang="ar-SA" b="1" dirty="0" smtClean="0">
                <a:latin typeface="Wingdings"/>
                <a:ea typeface="Times New Roman"/>
              </a:rPr>
              <a:t> الوسيلة السادسة</a:t>
            </a:r>
            <a:r>
              <a:rPr lang="ar-SA" dirty="0" smtClean="0">
                <a:latin typeface="Wingdings"/>
                <a:ea typeface="Times New Roman"/>
              </a:rPr>
              <a:t/>
            </a:r>
            <a:br>
              <a:rPr lang="ar-SA" dirty="0" smtClean="0">
                <a:latin typeface="Wingdings"/>
                <a:ea typeface="Times New Roman"/>
              </a:rPr>
            </a:br>
            <a:r>
              <a:rPr lang="ar-SA" b="1" dirty="0" smtClean="0"/>
              <a:t>الشورى مع المعلمين في البرامج التربوية العامة</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9B7AAA8B-78FC-4636-B7E0-E6E86B225A23}"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19</a:t>
            </a:fld>
            <a:endParaRPr lang="ar-S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457200" y="1554163"/>
            <a:ext cx="8686800" cy="4525962"/>
          </a:xfrm>
        </p:spPr>
        <p:txBody>
          <a:bodyPr/>
          <a:lstStyle/>
          <a:p>
            <a:pPr algn="ctr">
              <a:buNone/>
            </a:pPr>
            <a:r>
              <a:rPr lang="ar-SA" sz="4800" dirty="0" smtClean="0"/>
              <a:t>    </a:t>
            </a:r>
          </a:p>
          <a:p>
            <a:pPr algn="ctr">
              <a:buNone/>
            </a:pPr>
            <a:r>
              <a:rPr lang="ar-SA" sz="4800" dirty="0" smtClean="0"/>
              <a:t>دورة تدريبية</a:t>
            </a:r>
            <a:endParaRPr lang="en-US" sz="4800" dirty="0" smtClean="0"/>
          </a:p>
          <a:p>
            <a:pPr algn="ctr">
              <a:buNone/>
            </a:pPr>
            <a:r>
              <a:rPr lang="ar-SA" sz="5400" dirty="0" smtClean="0">
                <a:solidFill>
                  <a:srgbClr val="FF0000"/>
                </a:solidFill>
              </a:rPr>
              <a:t>(دور المدير في تحفيز المعلمين)</a:t>
            </a:r>
            <a:endParaRPr lang="en-US" sz="5400" dirty="0" smtClean="0">
              <a:solidFill>
                <a:srgbClr val="FF0000"/>
              </a:solidFill>
            </a:endParaRPr>
          </a:p>
          <a:p>
            <a:endParaRPr lang="ar-SA" dirty="0"/>
          </a:p>
        </p:txBody>
      </p:sp>
      <p:sp>
        <p:nvSpPr>
          <p:cNvPr id="4" name="عنصر نائب للتاريخ 3"/>
          <p:cNvSpPr>
            <a:spLocks noGrp="1"/>
          </p:cNvSpPr>
          <p:nvPr>
            <p:ph type="dt" sz="half" idx="10"/>
          </p:nvPr>
        </p:nvSpPr>
        <p:spPr/>
        <p:txBody>
          <a:bodyPr/>
          <a:lstStyle/>
          <a:p>
            <a:fld id="{A6618F6F-7C30-4C63-B8CA-3712A506A7D9}" type="datetime1">
              <a:rPr lang="ar-SA" smtClean="0"/>
              <a:pPr/>
              <a:t>12/01/32</a:t>
            </a:fld>
            <a:endParaRPr lang="ar-SA"/>
          </a:p>
        </p:txBody>
      </p:sp>
      <p:sp>
        <p:nvSpPr>
          <p:cNvPr id="5" name="عنصر نائب لرقم الشريحة 4"/>
          <p:cNvSpPr>
            <a:spLocks noGrp="1"/>
          </p:cNvSpPr>
          <p:nvPr>
            <p:ph type="sldNum" sz="quarter" idx="12"/>
          </p:nvPr>
        </p:nvSpPr>
        <p:spPr/>
        <p:txBody>
          <a:bodyPr/>
          <a:lstStyle/>
          <a:p>
            <a:fld id="{08E29711-C6B4-4021-977E-4E80745A2B63}" type="slidenum">
              <a:rPr lang="ar-SA" smtClean="0"/>
              <a:pPr/>
              <a:t>2</a:t>
            </a:fld>
            <a:endParaRPr lang="ar-S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153672"/>
          </a:xfrm>
        </p:spPr>
        <p:txBody>
          <a:bodyPr/>
          <a:lstStyle/>
          <a:p>
            <a:pPr lvl="0" algn="ctr"/>
            <a:r>
              <a:rPr lang="ar-SA" b="1" dirty="0" smtClean="0"/>
              <a:t>الوسيلة السابع</a:t>
            </a:r>
            <a:br>
              <a:rPr lang="ar-SA" b="1" dirty="0" smtClean="0"/>
            </a:br>
            <a:r>
              <a:rPr lang="ar-SA" b="1" dirty="0" smtClean="0"/>
              <a:t>التناصح مع مراعاة الأسلوب الجميل </a:t>
            </a:r>
            <a:br>
              <a:rPr lang="ar-SA" b="1" dirty="0" smtClean="0"/>
            </a:br>
            <a:r>
              <a:rPr lang="ar-SA" b="1" dirty="0" smtClean="0"/>
              <a:t>(القول اللين يغلب الحق البين)</a:t>
            </a:r>
            <a:endParaRPr lang="ar-SA" b="1" dirty="0"/>
          </a:p>
        </p:txBody>
      </p:sp>
      <p:sp>
        <p:nvSpPr>
          <p:cNvPr id="3" name="عنصر نائب للتاريخ 2"/>
          <p:cNvSpPr>
            <a:spLocks noGrp="1"/>
          </p:cNvSpPr>
          <p:nvPr>
            <p:ph type="dt" sz="half" idx="10"/>
          </p:nvPr>
        </p:nvSpPr>
        <p:spPr/>
        <p:txBody>
          <a:bodyPr/>
          <a:lstStyle/>
          <a:p>
            <a:fld id="{1354F038-7411-47A3-80D5-DFDF7BFE5F5B}"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20</a:t>
            </a:fld>
            <a:endParaRPr lang="ar-SA"/>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939358"/>
          </a:xfrm>
        </p:spPr>
        <p:txBody>
          <a:bodyPr/>
          <a:lstStyle/>
          <a:p>
            <a:pPr lvl="0" algn="ctr"/>
            <a:r>
              <a:rPr lang="ar-SA" dirty="0" smtClean="0"/>
              <a:t>      </a:t>
            </a:r>
            <a:r>
              <a:rPr lang="ar-SA" b="1" dirty="0" smtClean="0"/>
              <a:t>الوسيلة الثامنة</a:t>
            </a:r>
            <a:r>
              <a:rPr lang="ar-SA" dirty="0" smtClean="0"/>
              <a:t/>
            </a:r>
            <a:br>
              <a:rPr lang="ar-SA" dirty="0" smtClean="0"/>
            </a:br>
            <a:r>
              <a:rPr lang="ar-SA" dirty="0" smtClean="0"/>
              <a:t>    </a:t>
            </a:r>
            <a:r>
              <a:rPr lang="ar-SA" b="1" dirty="0" smtClean="0"/>
              <a:t>شجع التجديد والابتكار والإبداع </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CE3C7CD1-DF3B-4BB8-84A6-EDDB60EDF66B}"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21</a:t>
            </a:fld>
            <a:endParaRPr lang="ar-SA"/>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346" y="704088"/>
            <a:ext cx="8977346" cy="3510730"/>
          </a:xfrm>
        </p:spPr>
        <p:txBody>
          <a:bodyPr/>
          <a:lstStyle/>
          <a:p>
            <a:pPr algn="ctr"/>
            <a:r>
              <a:rPr lang="ar-SA" b="1" dirty="0" smtClean="0">
                <a:latin typeface="Wingdings"/>
                <a:ea typeface="Times New Roman"/>
              </a:rPr>
              <a:t>الوسيلة التاسعة</a:t>
            </a:r>
            <a:br>
              <a:rPr lang="ar-SA" b="1" dirty="0" smtClean="0">
                <a:latin typeface="Wingdings"/>
                <a:ea typeface="Times New Roman"/>
              </a:rPr>
            </a:br>
            <a:r>
              <a:rPr lang="ar-SA" b="1" dirty="0" smtClean="0">
                <a:latin typeface="Wingdings"/>
                <a:ea typeface="Times New Roman"/>
              </a:rPr>
              <a:t>البشاشة والتبسم</a:t>
            </a:r>
            <a:br>
              <a:rPr lang="ar-SA" b="1" dirty="0" smtClean="0">
                <a:latin typeface="Wingdings"/>
                <a:ea typeface="Times New Roman"/>
              </a:rPr>
            </a:br>
            <a:r>
              <a:rPr lang="ar-SA" b="1" dirty="0" smtClean="0">
                <a:latin typeface="Wingdings"/>
                <a:ea typeface="Times New Roman"/>
              </a:rPr>
              <a:t>(وتبسمك في وجه أخيك صدقة) </a:t>
            </a:r>
            <a:endParaRPr lang="ar-SA" b="1" dirty="0"/>
          </a:p>
        </p:txBody>
      </p:sp>
      <p:sp>
        <p:nvSpPr>
          <p:cNvPr id="3" name="عنصر نائب للتاريخ 2"/>
          <p:cNvSpPr>
            <a:spLocks noGrp="1"/>
          </p:cNvSpPr>
          <p:nvPr>
            <p:ph type="dt" sz="half" idx="10"/>
          </p:nvPr>
        </p:nvSpPr>
        <p:spPr/>
        <p:txBody>
          <a:bodyPr/>
          <a:lstStyle/>
          <a:p>
            <a:fld id="{6F9E949F-27FE-4905-B58B-D487690A3944}"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22</a:t>
            </a:fld>
            <a:endParaRPr lang="ar-S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582300"/>
          </a:xfrm>
        </p:spPr>
        <p:txBody>
          <a:bodyPr/>
          <a:lstStyle/>
          <a:p>
            <a:pPr algn="ctr"/>
            <a:r>
              <a:rPr lang="ar-SA" b="1" dirty="0" smtClean="0">
                <a:latin typeface="Wingdings"/>
                <a:ea typeface="Times New Roman"/>
              </a:rPr>
              <a:t>الوسيلة العاشرة</a:t>
            </a:r>
            <a:br>
              <a:rPr lang="ar-SA" b="1" dirty="0" smtClean="0">
                <a:latin typeface="Wingdings"/>
                <a:ea typeface="Times New Roman"/>
              </a:rPr>
            </a:br>
            <a:r>
              <a:rPr lang="ar-SA" b="1" dirty="0" smtClean="0">
                <a:latin typeface="Wingdings"/>
                <a:ea typeface="Times New Roman"/>
              </a:rPr>
              <a:t>عدم مواجهة المعلمين بالتعنيف قدر الإمكان </a:t>
            </a:r>
            <a:br>
              <a:rPr lang="ar-SA" b="1" dirty="0" smtClean="0">
                <a:latin typeface="Wingdings"/>
                <a:ea typeface="Times New Roman"/>
              </a:rPr>
            </a:br>
            <a:r>
              <a:rPr lang="ar-SA" b="1" dirty="0" smtClean="0">
                <a:latin typeface="Wingdings"/>
                <a:ea typeface="Times New Roman"/>
              </a:rPr>
              <a:t>(ائذنوا له بئس أخو العشيرة ، فلما دخل انبسط إليه )</a:t>
            </a:r>
            <a:endParaRPr lang="ar-SA" b="1" dirty="0"/>
          </a:p>
        </p:txBody>
      </p:sp>
      <p:sp>
        <p:nvSpPr>
          <p:cNvPr id="3" name="عنصر نائب للتاريخ 2"/>
          <p:cNvSpPr>
            <a:spLocks noGrp="1"/>
          </p:cNvSpPr>
          <p:nvPr>
            <p:ph type="dt" sz="half" idx="10"/>
          </p:nvPr>
        </p:nvSpPr>
        <p:spPr/>
        <p:txBody>
          <a:bodyPr/>
          <a:lstStyle/>
          <a:p>
            <a:fld id="{B1F5DFD2-0863-4CB3-8190-1BC1CDE2B875}"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23</a:t>
            </a:fld>
            <a:endParaRPr lang="ar-SA"/>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582168"/>
          </a:xfrm>
        </p:spPr>
        <p:txBody>
          <a:bodyPr>
            <a:normAutofit/>
          </a:bodyPr>
          <a:lstStyle/>
          <a:p>
            <a:pPr algn="ctr"/>
            <a:r>
              <a:rPr lang="ar-SA" b="1" dirty="0" smtClean="0">
                <a:latin typeface="Wingdings"/>
                <a:ea typeface="Times New Roman"/>
              </a:rPr>
              <a:t>الوسيلة الحادي عشر</a:t>
            </a:r>
            <a:br>
              <a:rPr lang="ar-SA" b="1" dirty="0" smtClean="0">
                <a:latin typeface="Wingdings"/>
                <a:ea typeface="Times New Roman"/>
              </a:rPr>
            </a:br>
            <a:r>
              <a:rPr lang="ar-SA" b="1" dirty="0" smtClean="0">
                <a:latin typeface="Wingdings"/>
                <a:ea typeface="Times New Roman"/>
              </a:rPr>
              <a:t>ينبغي عند العتاب البدء بالعذر أو بالدعاء أو الثناء (عفا الله عنك لم أذنت لهم)</a:t>
            </a:r>
            <a:endParaRPr lang="ar-SA" b="1" dirty="0"/>
          </a:p>
        </p:txBody>
      </p:sp>
      <p:sp>
        <p:nvSpPr>
          <p:cNvPr id="3" name="عنصر نائب للتاريخ 2"/>
          <p:cNvSpPr>
            <a:spLocks noGrp="1"/>
          </p:cNvSpPr>
          <p:nvPr>
            <p:ph type="dt" sz="half" idx="10"/>
          </p:nvPr>
        </p:nvSpPr>
        <p:spPr/>
        <p:txBody>
          <a:bodyPr/>
          <a:lstStyle/>
          <a:p>
            <a:fld id="{7E7DDC04-98ED-4A42-8DC6-C8871AD256C3}"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24</a:t>
            </a:fld>
            <a:endParaRPr lang="ar-SA"/>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296680"/>
          </a:xfrm>
        </p:spPr>
        <p:txBody>
          <a:bodyPr>
            <a:normAutofit fontScale="90000"/>
          </a:bodyPr>
          <a:lstStyle/>
          <a:p>
            <a:pPr algn="r"/>
            <a:r>
              <a:rPr lang="ar-SA" b="1" dirty="0" smtClean="0">
                <a:latin typeface="Wingdings"/>
                <a:ea typeface="Times New Roman"/>
              </a:rPr>
              <a:t>                  الوسيلة الثانية عشر</a:t>
            </a:r>
            <a:br>
              <a:rPr lang="ar-SA" b="1" dirty="0" smtClean="0">
                <a:latin typeface="Wingdings"/>
                <a:ea typeface="Times New Roman"/>
              </a:rPr>
            </a:br>
            <a:r>
              <a:rPr lang="ar-SA" b="1" dirty="0" smtClean="0">
                <a:latin typeface="Wingdings"/>
                <a:ea typeface="Times New Roman"/>
              </a:rPr>
              <a:t> التفنن في غرس محبتك في قلوب المعلمين لأن المحب                       لمن يحب مطيع .</a:t>
            </a:r>
            <a:br>
              <a:rPr lang="ar-SA" b="1" dirty="0" smtClean="0">
                <a:latin typeface="Wingdings"/>
                <a:ea typeface="Times New Roman"/>
              </a:rPr>
            </a:br>
            <a:r>
              <a:rPr lang="ar-SA" b="1" dirty="0" smtClean="0">
                <a:latin typeface="Wingdings"/>
                <a:ea typeface="Times New Roman"/>
              </a:rPr>
              <a:t> قال عمر بن الخطاب رضي الله عنه: ( ثلاث تبقي لك الود في صدر أخيك ، أن تبدأه بالسلام ، وتوسع له المجلس ، وتدعوه بأحب الأسماء إليه)                        وقيل : من أكرم الناس أحبوه . </a:t>
            </a:r>
            <a:endParaRPr lang="ar-SA" b="1" dirty="0"/>
          </a:p>
        </p:txBody>
      </p:sp>
      <p:sp>
        <p:nvSpPr>
          <p:cNvPr id="3" name="عنصر نائب للتاريخ 2"/>
          <p:cNvSpPr>
            <a:spLocks noGrp="1"/>
          </p:cNvSpPr>
          <p:nvPr>
            <p:ph type="dt" sz="half" idx="10"/>
          </p:nvPr>
        </p:nvSpPr>
        <p:spPr/>
        <p:txBody>
          <a:bodyPr/>
          <a:lstStyle/>
          <a:p>
            <a:fld id="{73494917-D205-4DAD-9C9B-5809220CB874}"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25</a:t>
            </a:fld>
            <a:endParaRPr lang="ar-SA"/>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704088"/>
            <a:ext cx="8763000" cy="3153540"/>
          </a:xfrm>
        </p:spPr>
        <p:txBody>
          <a:bodyPr/>
          <a:lstStyle/>
          <a:p>
            <a:pPr algn="ctr"/>
            <a:r>
              <a:rPr lang="en-US" b="1" dirty="0" smtClean="0">
                <a:latin typeface="Wingdings"/>
                <a:ea typeface="Times New Roman"/>
              </a:rPr>
              <a:t>  </a:t>
            </a:r>
            <a:r>
              <a:rPr lang="ar-SA" b="1" dirty="0" smtClean="0">
                <a:latin typeface="Wingdings"/>
                <a:ea typeface="Times New Roman"/>
              </a:rPr>
              <a:t>      الوسيلة الثالث عشر </a:t>
            </a:r>
            <a:br>
              <a:rPr lang="ar-SA" b="1" dirty="0" smtClean="0">
                <a:latin typeface="Wingdings"/>
                <a:ea typeface="Times New Roman"/>
              </a:rPr>
            </a:br>
            <a:r>
              <a:rPr lang="ar-SA" b="1" dirty="0" smtClean="0">
                <a:latin typeface="Wingdings"/>
                <a:ea typeface="Times New Roman"/>
              </a:rPr>
              <a:t>استغلال طاقات ومواهب وقدرات المعلمين</a:t>
            </a:r>
            <a:endParaRPr lang="ar-SA" b="1" dirty="0"/>
          </a:p>
        </p:txBody>
      </p:sp>
      <p:sp>
        <p:nvSpPr>
          <p:cNvPr id="3" name="عنصر نائب للتاريخ 2"/>
          <p:cNvSpPr>
            <a:spLocks noGrp="1"/>
          </p:cNvSpPr>
          <p:nvPr>
            <p:ph type="dt" sz="half" idx="10"/>
          </p:nvPr>
        </p:nvSpPr>
        <p:spPr/>
        <p:txBody>
          <a:bodyPr/>
          <a:lstStyle/>
          <a:p>
            <a:fld id="{BCB9BD92-6927-4F15-BFF6-EA77032C2FD0}"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26</a:t>
            </a:fld>
            <a:endParaRPr lang="ar-SA"/>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867920"/>
          </a:xfrm>
        </p:spPr>
        <p:txBody>
          <a:bodyPr/>
          <a:lstStyle/>
          <a:p>
            <a:pPr algn="ctr" rtl="1"/>
            <a:r>
              <a:rPr lang="ar-SA" dirty="0" smtClean="0">
                <a:latin typeface="Wingdings"/>
                <a:ea typeface="Times New Roman"/>
              </a:rPr>
              <a:t> </a:t>
            </a:r>
            <a:br>
              <a:rPr lang="ar-SA" dirty="0" smtClean="0">
                <a:latin typeface="Wingdings"/>
                <a:ea typeface="Times New Roman"/>
              </a:rPr>
            </a:br>
            <a:r>
              <a:rPr lang="ar-SA" b="1" dirty="0" smtClean="0">
                <a:latin typeface="Wingdings"/>
                <a:ea typeface="Times New Roman"/>
              </a:rPr>
              <a:t>الوسيلة الرابعة عشر </a:t>
            </a:r>
            <a:br>
              <a:rPr lang="ar-SA" b="1" dirty="0" smtClean="0">
                <a:latin typeface="Wingdings"/>
                <a:ea typeface="Times New Roman"/>
              </a:rPr>
            </a:br>
            <a:r>
              <a:rPr lang="ar-SA" b="1" dirty="0" smtClean="0">
                <a:latin typeface="Wingdings"/>
                <a:ea typeface="Times New Roman"/>
              </a:rPr>
              <a:t>البعد عن المثالية في مخاطبة المعلمين مع ضرب الأمثلة الحية </a:t>
            </a:r>
            <a:r>
              <a:rPr lang="ar-SA" b="1" smtClean="0">
                <a:latin typeface="Wingdings"/>
                <a:ea typeface="Times New Roman"/>
              </a:rPr>
              <a:t>لنماذج يقتدي </a:t>
            </a:r>
            <a:r>
              <a:rPr lang="ar-SA" b="1" dirty="0" err="1" smtClean="0">
                <a:latin typeface="Wingdings"/>
                <a:ea typeface="Times New Roman"/>
              </a:rPr>
              <a:t>بها</a:t>
            </a:r>
            <a:r>
              <a:rPr lang="ar-SA" b="1" dirty="0" smtClean="0">
                <a:latin typeface="Wingdings"/>
                <a:ea typeface="Times New Roman"/>
              </a:rPr>
              <a:t> لبيان واقعية المطالب </a:t>
            </a:r>
            <a:endParaRPr lang="ar-SA" b="1" dirty="0"/>
          </a:p>
        </p:txBody>
      </p:sp>
      <p:sp>
        <p:nvSpPr>
          <p:cNvPr id="3" name="عنصر نائب للتاريخ 2"/>
          <p:cNvSpPr>
            <a:spLocks noGrp="1"/>
          </p:cNvSpPr>
          <p:nvPr>
            <p:ph type="dt" sz="half" idx="10"/>
          </p:nvPr>
        </p:nvSpPr>
        <p:spPr/>
        <p:txBody>
          <a:bodyPr/>
          <a:lstStyle/>
          <a:p>
            <a:fld id="{7D04579E-9672-4462-8F1B-C9E490913953}"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27</a:t>
            </a:fld>
            <a:endParaRPr lang="ar-SA"/>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000108"/>
            <a:ext cx="8340570" cy="4857784"/>
          </a:xfrm>
        </p:spPr>
        <p:txBody>
          <a:bodyPr>
            <a:normAutofit/>
          </a:bodyPr>
          <a:lstStyle/>
          <a:p>
            <a:pPr algn="ctr"/>
            <a:r>
              <a:rPr lang="ar-SA" b="1" dirty="0" smtClean="0">
                <a:latin typeface="Wingdings"/>
                <a:ea typeface="Times New Roman"/>
              </a:rPr>
              <a:t>           الوسيلة الخامس عشر  </a:t>
            </a:r>
            <a:br>
              <a:rPr lang="ar-SA" b="1" dirty="0" smtClean="0">
                <a:latin typeface="Wingdings"/>
                <a:ea typeface="Times New Roman"/>
              </a:rPr>
            </a:br>
            <a:r>
              <a:rPr lang="ar-SA" b="1" dirty="0" smtClean="0">
                <a:latin typeface="Wingdings"/>
                <a:ea typeface="Times New Roman"/>
              </a:rPr>
              <a:t>استشارة المعلمين في برامج التوجيه والاستفادة من آرائهم ، ومن شاور الرجال شاركهم في عقولهم ، ولن يندم من استشار، فالعمل الجماعي في أحيان كثيرة  ، تكون نتائجه أفضل ، بل قد يكون مطلباَ ضروريا</a:t>
            </a:r>
            <a:endParaRPr lang="ar-SA" b="1" dirty="0"/>
          </a:p>
        </p:txBody>
      </p:sp>
      <p:sp>
        <p:nvSpPr>
          <p:cNvPr id="3" name="عنصر نائب للتاريخ 2"/>
          <p:cNvSpPr>
            <a:spLocks noGrp="1"/>
          </p:cNvSpPr>
          <p:nvPr>
            <p:ph type="dt" sz="half" idx="10"/>
          </p:nvPr>
        </p:nvSpPr>
        <p:spPr/>
        <p:txBody>
          <a:bodyPr/>
          <a:lstStyle/>
          <a:p>
            <a:fld id="{0763390C-AC6B-4E23-8947-A06DFB120F0D}"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28</a:t>
            </a:fld>
            <a:endParaRPr lang="ar-SA"/>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704088"/>
            <a:ext cx="8763000" cy="5725308"/>
          </a:xfrm>
        </p:spPr>
        <p:txBody>
          <a:bodyPr>
            <a:normAutofit/>
          </a:bodyPr>
          <a:lstStyle/>
          <a:p>
            <a:pPr lvl="0" algn="ctr"/>
            <a:r>
              <a:rPr lang="en-US" dirty="0" smtClean="0">
                <a:latin typeface="Traditional Arabic"/>
                <a:ea typeface="Times New Roman"/>
                <a:cs typeface="Simplified Arabic"/>
              </a:rPr>
              <a:t> </a:t>
            </a:r>
            <a:r>
              <a:rPr lang="ar-SA" b="1" dirty="0" smtClean="0">
                <a:latin typeface="Traditional Arabic"/>
                <a:ea typeface="Times New Roman"/>
              </a:rPr>
              <a:t>الوسيلة السادس عشر  </a:t>
            </a:r>
            <a:br>
              <a:rPr lang="ar-SA" b="1" dirty="0" smtClean="0">
                <a:latin typeface="Traditional Arabic"/>
                <a:ea typeface="Times New Roman"/>
              </a:rPr>
            </a:br>
            <a:r>
              <a:rPr lang="ar-SA" b="1" dirty="0" smtClean="0">
                <a:latin typeface="Traditional Arabic"/>
                <a:ea typeface="Times New Roman"/>
              </a:rPr>
              <a:t>تجنب الأحكام المسبقة على المعلمين ، وتجنب أخذها من الغير فالأحكام المسبقة فيها ظلم للآخرين ، كذلك فإن الحكم على الآخرين تختلف فيه وجهات النظر كثيراً ، فلا يصلح أبداً أن تؤخذ تلك الأحكام من الآخرين</a:t>
            </a:r>
            <a:r>
              <a:rPr lang="ar-SA" dirty="0" smtClean="0">
                <a:latin typeface="Traditional Arabic"/>
                <a:ea typeface="Times New Roman"/>
              </a:rPr>
              <a:t> </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94A37542-38CD-48B4-885D-52D88501FE62}"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29</a:t>
            </a:fld>
            <a:endParaRPr lang="ar-S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957160"/>
          </a:xfrm>
        </p:spPr>
        <p:txBody>
          <a:bodyPr>
            <a:normAutofit/>
          </a:bodyPr>
          <a:lstStyle/>
          <a:p>
            <a:pPr algn="ctr"/>
            <a:r>
              <a:rPr lang="ar-SA" dirty="0" smtClean="0"/>
              <a:t>أعداد</a:t>
            </a:r>
            <a:br>
              <a:rPr lang="ar-SA" dirty="0" smtClean="0"/>
            </a:br>
            <a:r>
              <a:rPr lang="ar-SA" dirty="0" smtClean="0"/>
              <a:t>علي بن </a:t>
            </a:r>
            <a:r>
              <a:rPr lang="ar-SA" dirty="0" err="1" smtClean="0"/>
              <a:t>عبدالعزيز</a:t>
            </a:r>
            <a:r>
              <a:rPr lang="ar-SA" dirty="0" smtClean="0"/>
              <a:t> </a:t>
            </a:r>
            <a:r>
              <a:rPr lang="ar-SA" dirty="0" err="1" smtClean="0"/>
              <a:t>الراجحي</a:t>
            </a:r>
            <a:r>
              <a:rPr lang="ar-SA" dirty="0" smtClean="0"/>
              <a:t/>
            </a:r>
            <a:br>
              <a:rPr lang="ar-SA" dirty="0" smtClean="0"/>
            </a:br>
            <a:r>
              <a:rPr lang="ar-SA" dirty="0" smtClean="0"/>
              <a:t>المشرف التربوي بمكتب التربية والتعليم بالروضة بالرياض</a:t>
            </a:r>
            <a:br>
              <a:rPr lang="ar-SA" dirty="0" smtClean="0"/>
            </a:br>
            <a:r>
              <a:rPr lang="en-US" sz="2700" dirty="0" smtClean="0"/>
              <a:t>alt1@maktoob.com</a:t>
            </a:r>
            <a:endParaRPr lang="ar-SA" sz="2700" dirty="0"/>
          </a:p>
        </p:txBody>
      </p:sp>
      <p:sp>
        <p:nvSpPr>
          <p:cNvPr id="3" name="عنصر نائب للتاريخ 2"/>
          <p:cNvSpPr>
            <a:spLocks noGrp="1"/>
          </p:cNvSpPr>
          <p:nvPr>
            <p:ph type="dt" sz="half" idx="10"/>
          </p:nvPr>
        </p:nvSpPr>
        <p:spPr/>
        <p:txBody>
          <a:bodyPr/>
          <a:lstStyle/>
          <a:p>
            <a:fld id="{C876403D-F00E-432E-86B7-B88CFA894CFD}"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a:t>
            </a:fld>
            <a:endParaRPr lang="ar-SA"/>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439556"/>
          </a:xfrm>
        </p:spPr>
        <p:txBody>
          <a:bodyPr>
            <a:normAutofit/>
          </a:bodyPr>
          <a:lstStyle/>
          <a:p>
            <a:pPr lvl="0" algn="ctr"/>
            <a:r>
              <a:rPr lang="ar-SA" b="1" dirty="0" smtClean="0">
                <a:latin typeface="Traditional Arabic"/>
                <a:ea typeface="Times New Roman"/>
              </a:rPr>
              <a:t>الوسيلة السابع عشر</a:t>
            </a:r>
            <a:br>
              <a:rPr lang="ar-SA" b="1" dirty="0" smtClean="0">
                <a:latin typeface="Traditional Arabic"/>
                <a:ea typeface="Times New Roman"/>
              </a:rPr>
            </a:br>
            <a:r>
              <a:rPr lang="ar-SA" b="1" dirty="0" smtClean="0">
                <a:latin typeface="Traditional Arabic"/>
                <a:ea typeface="Times New Roman"/>
              </a:rPr>
              <a:t>إتقان </a:t>
            </a:r>
            <a:r>
              <a:rPr lang="ar-SA" b="1" u="sng" dirty="0" smtClean="0">
                <a:latin typeface="Traditional Arabic"/>
                <a:ea typeface="Times New Roman"/>
              </a:rPr>
              <a:t>فن الحوار والاتصال </a:t>
            </a:r>
            <a:r>
              <a:rPr lang="ar-SA" b="1" dirty="0" smtClean="0">
                <a:latin typeface="Traditional Arabic"/>
                <a:ea typeface="Times New Roman"/>
              </a:rPr>
              <a:t>مع المعلمين فردياً أو جماعياً مثل : الهدوء والاستماع الجيد ، وإشعار المتحدث بالاحترام والتقدير ، واجتناب نقده أو تحقير ما يبدي من الأفكار مهما كانت . </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01683B8D-D2D3-47DF-A8A8-68F2ED10AD0F}"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30</a:t>
            </a:fld>
            <a:endParaRPr lang="ar-SA"/>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367854"/>
          </a:xfrm>
        </p:spPr>
        <p:txBody>
          <a:bodyPr/>
          <a:lstStyle/>
          <a:p>
            <a:pPr algn="ctr"/>
            <a:r>
              <a:rPr lang="ar-SA" b="1" dirty="0" smtClean="0">
                <a:latin typeface="Traditional Arabic"/>
                <a:ea typeface="Times New Roman"/>
              </a:rPr>
              <a:t>الوسيلة الثامن عشر</a:t>
            </a:r>
            <a:br>
              <a:rPr lang="ar-SA" b="1" dirty="0" smtClean="0">
                <a:latin typeface="Traditional Arabic"/>
                <a:ea typeface="Times New Roman"/>
              </a:rPr>
            </a:br>
            <a:r>
              <a:rPr lang="ar-SA" b="1" dirty="0" smtClean="0">
                <a:latin typeface="Traditional Arabic"/>
                <a:ea typeface="Times New Roman"/>
              </a:rPr>
              <a:t>احذر الأساليب التي تُشعِر بالعلو والفوقية والتسلط على المعلمين</a:t>
            </a:r>
            <a:endParaRPr lang="ar-SA" b="1" dirty="0"/>
          </a:p>
        </p:txBody>
      </p:sp>
      <p:sp>
        <p:nvSpPr>
          <p:cNvPr id="3" name="عنصر نائب للتاريخ 2"/>
          <p:cNvSpPr>
            <a:spLocks noGrp="1"/>
          </p:cNvSpPr>
          <p:nvPr>
            <p:ph type="dt" sz="half" idx="10"/>
          </p:nvPr>
        </p:nvSpPr>
        <p:spPr/>
        <p:txBody>
          <a:bodyPr/>
          <a:lstStyle/>
          <a:p>
            <a:fld id="{3E2264FE-5092-4F72-BB83-A3BD89277209}"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31</a:t>
            </a:fld>
            <a:endParaRPr lang="ar-SA"/>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868052"/>
          </a:xfrm>
        </p:spPr>
        <p:txBody>
          <a:bodyPr>
            <a:normAutofit fontScale="90000"/>
          </a:bodyPr>
          <a:lstStyle/>
          <a:p>
            <a:pPr marL="342900" marR="457200" lvl="0" indent="-342900" algn="ctr" rtl="1">
              <a:spcAft>
                <a:spcPts val="1000"/>
              </a:spcAft>
              <a:tabLst>
                <a:tab pos="26035" algn="l"/>
                <a:tab pos="498475" algn="l"/>
              </a:tabLst>
            </a:pPr>
            <a:r>
              <a:rPr lang="ar-SA" dirty="0" smtClean="0">
                <a:latin typeface="Arial"/>
                <a:ea typeface="Times New Roman"/>
              </a:rPr>
              <a:t> </a:t>
            </a:r>
            <a:r>
              <a:rPr lang="ar-SA" b="1" dirty="0" smtClean="0">
                <a:latin typeface="Arial"/>
                <a:ea typeface="Times New Roman"/>
              </a:rPr>
              <a:t>الوسيلة التاسع عشر</a:t>
            </a:r>
            <a:br>
              <a:rPr lang="ar-SA" b="1" dirty="0" smtClean="0">
                <a:latin typeface="Arial"/>
                <a:ea typeface="Times New Roman"/>
              </a:rPr>
            </a:br>
            <a:r>
              <a:rPr lang="ar-SA" b="1" u="sng" dirty="0" smtClean="0">
                <a:latin typeface="Arial"/>
                <a:ea typeface="Times New Roman"/>
              </a:rPr>
              <a:t>التواصل مع المعلمين من خلال الوسائل التالية </a:t>
            </a:r>
            <a:r>
              <a:rPr lang="en-US" b="1" dirty="0" smtClean="0">
                <a:latin typeface="Arial"/>
                <a:ea typeface="Times New Roman"/>
                <a:cs typeface="Simplified Arabic"/>
              </a:rPr>
              <a:t/>
            </a:r>
            <a:br>
              <a:rPr lang="en-US" b="1" dirty="0" smtClean="0">
                <a:latin typeface="Arial"/>
                <a:ea typeface="Times New Roman"/>
                <a:cs typeface="Simplified Arabic"/>
              </a:rPr>
            </a:br>
            <a:r>
              <a:rPr lang="ar-SA" b="1" dirty="0" smtClean="0">
                <a:latin typeface="Arial"/>
                <a:ea typeface="Times New Roman"/>
              </a:rPr>
              <a:t>رسالة جوال . رسالة بريد . ملصق بدفتر التحضير .كتابة عبارة ذات هدف واضح في دفتر الدوام . الجلوس مع المعلم خارج غرفة الإدارة </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71D1DFC1-27A0-492D-A131-ABE8A77B6DAD}"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32</a:t>
            </a:fld>
            <a:endParaRPr lang="ar-SA"/>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653606"/>
          </a:xfrm>
        </p:spPr>
        <p:txBody>
          <a:bodyPr>
            <a:normAutofit/>
          </a:bodyPr>
          <a:lstStyle/>
          <a:p>
            <a:pPr algn="ctr"/>
            <a:r>
              <a:rPr lang="en-US" dirty="0" smtClean="0"/>
              <a:t>  </a:t>
            </a:r>
            <a:r>
              <a:rPr lang="ar-SA" b="1" dirty="0" smtClean="0"/>
              <a:t>الوسيلة</a:t>
            </a:r>
            <a:r>
              <a:rPr lang="ar-SA" dirty="0" smtClean="0"/>
              <a:t> </a:t>
            </a:r>
            <a:r>
              <a:rPr lang="ar-SA" b="1" dirty="0" smtClean="0"/>
              <a:t>العشرون</a:t>
            </a:r>
            <a:br>
              <a:rPr lang="ar-SA" b="1" dirty="0" smtClean="0"/>
            </a:br>
            <a:r>
              <a:rPr lang="ar-SA" b="1" dirty="0" smtClean="0"/>
              <a:t>الاهتمام بتطوير المعلمين علمياً وفنياً </a:t>
            </a:r>
            <a:br>
              <a:rPr lang="ar-SA" b="1" dirty="0" smtClean="0"/>
            </a:br>
            <a:r>
              <a:rPr lang="ar-SA" b="1" dirty="0" smtClean="0"/>
              <a:t> (درب موظفيك كما لو كانوا سيبقون معك أبدا.وعاملهم كما لو كانوا سيتركونك غدا)</a:t>
            </a:r>
            <a:endParaRPr lang="ar-SA" b="1" dirty="0"/>
          </a:p>
        </p:txBody>
      </p:sp>
      <p:sp>
        <p:nvSpPr>
          <p:cNvPr id="3" name="عنصر نائب للتاريخ 2"/>
          <p:cNvSpPr>
            <a:spLocks noGrp="1"/>
          </p:cNvSpPr>
          <p:nvPr>
            <p:ph type="dt" sz="half" idx="10"/>
          </p:nvPr>
        </p:nvSpPr>
        <p:spPr/>
        <p:txBody>
          <a:bodyPr/>
          <a:lstStyle/>
          <a:p>
            <a:fld id="{928F8F58-2206-417C-AD14-D02F5E390F25}"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33</a:t>
            </a:fld>
            <a:endParaRPr lang="ar-SA"/>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367854"/>
          </a:xfrm>
        </p:spPr>
        <p:txBody>
          <a:bodyPr/>
          <a:lstStyle/>
          <a:p>
            <a:pPr algn="ctr"/>
            <a:r>
              <a:rPr lang="ar-SA" b="1" dirty="0" smtClean="0"/>
              <a:t>الوسيلة الحادي والعشرون</a:t>
            </a:r>
            <a:br>
              <a:rPr lang="ar-SA" b="1" dirty="0" smtClean="0"/>
            </a:br>
            <a:r>
              <a:rPr lang="ar-SA" b="1" dirty="0" smtClean="0"/>
              <a:t>وضع سبورة في غرفة المعلمين لكتابه بعض التوجيهات من قبلك أو من أحد المعلمين.</a:t>
            </a:r>
            <a:endParaRPr lang="ar-SA" b="1" dirty="0"/>
          </a:p>
        </p:txBody>
      </p:sp>
      <p:sp>
        <p:nvSpPr>
          <p:cNvPr id="3" name="عنصر نائب للتاريخ 2"/>
          <p:cNvSpPr>
            <a:spLocks noGrp="1"/>
          </p:cNvSpPr>
          <p:nvPr>
            <p:ph type="dt" sz="half" idx="10"/>
          </p:nvPr>
        </p:nvSpPr>
        <p:spPr/>
        <p:txBody>
          <a:bodyPr/>
          <a:lstStyle/>
          <a:p>
            <a:fld id="{B13061A6-9159-42D0-82F8-A406EDB412B3}"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34</a:t>
            </a:fld>
            <a:endParaRPr lang="ar-SA"/>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582168"/>
          </a:xfrm>
        </p:spPr>
        <p:txBody>
          <a:bodyPr/>
          <a:lstStyle/>
          <a:p>
            <a:pPr algn="ctr"/>
            <a:r>
              <a:rPr lang="ar-SA" dirty="0" smtClean="0"/>
              <a:t>الوسيلة الثانية والعشرون</a:t>
            </a:r>
            <a:r>
              <a:rPr lang="en-US" dirty="0" smtClean="0"/>
              <a:t/>
            </a:r>
            <a:br>
              <a:rPr lang="en-US" dirty="0" smtClean="0"/>
            </a:br>
            <a:r>
              <a:rPr lang="ar-SA" b="1" dirty="0" smtClean="0"/>
              <a:t>التوجيه النوعي لطلاب فصل من الفصول</a:t>
            </a:r>
            <a:br>
              <a:rPr lang="ar-SA" b="1" dirty="0" smtClean="0"/>
            </a:br>
            <a:r>
              <a:rPr lang="ar-SA" b="1" dirty="0" smtClean="0"/>
              <a:t> لا </a:t>
            </a:r>
            <a:r>
              <a:rPr lang="ar-SA" b="1" dirty="0" err="1" smtClean="0"/>
              <a:t>سيما</a:t>
            </a:r>
            <a:r>
              <a:rPr lang="ar-SA" b="1" dirty="0" smtClean="0"/>
              <a:t> (الدقائق الأخيرة)</a:t>
            </a:r>
            <a:endParaRPr lang="ar-SA" b="1" dirty="0"/>
          </a:p>
        </p:txBody>
      </p:sp>
      <p:sp>
        <p:nvSpPr>
          <p:cNvPr id="3" name="عنصر نائب للتاريخ 2"/>
          <p:cNvSpPr>
            <a:spLocks noGrp="1"/>
          </p:cNvSpPr>
          <p:nvPr>
            <p:ph type="dt" sz="half" idx="10"/>
          </p:nvPr>
        </p:nvSpPr>
        <p:spPr/>
        <p:txBody>
          <a:bodyPr/>
          <a:lstStyle/>
          <a:p>
            <a:fld id="{870F90C5-B81E-409F-9B8F-D930AB1D772C}"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35</a:t>
            </a:fld>
            <a:endParaRPr lang="ar-SA"/>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725044"/>
          </a:xfrm>
        </p:spPr>
        <p:txBody>
          <a:bodyPr/>
          <a:lstStyle/>
          <a:p>
            <a:pPr algn="ctr"/>
            <a:r>
              <a:rPr lang="ar-SA" b="1" dirty="0" smtClean="0"/>
              <a:t/>
            </a:r>
            <a:br>
              <a:rPr lang="ar-SA" b="1" dirty="0" smtClean="0"/>
            </a:br>
            <a:r>
              <a:rPr lang="ar-SA" b="1" dirty="0" smtClean="0"/>
              <a:t>الوسيلة الثالث والعشرون</a:t>
            </a:r>
            <a:br>
              <a:rPr lang="ar-SA" b="1" dirty="0" smtClean="0"/>
            </a:br>
            <a:r>
              <a:rPr lang="ar-SA" b="1" dirty="0" smtClean="0"/>
              <a:t>أبتعد عن العتاب للمعلم أثناء الحدث معه</a:t>
            </a:r>
            <a:endParaRPr lang="ar-SA" b="1" dirty="0"/>
          </a:p>
        </p:txBody>
      </p:sp>
      <p:sp>
        <p:nvSpPr>
          <p:cNvPr id="3" name="عنصر نائب للتاريخ 2"/>
          <p:cNvSpPr>
            <a:spLocks noGrp="1"/>
          </p:cNvSpPr>
          <p:nvPr>
            <p:ph type="dt" sz="half" idx="10"/>
          </p:nvPr>
        </p:nvSpPr>
        <p:spPr/>
        <p:txBody>
          <a:bodyPr/>
          <a:lstStyle/>
          <a:p>
            <a:fld id="{12D047D0-2B81-4325-8566-4383AC4F8583}"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36</a:t>
            </a:fld>
            <a:endParaRPr lang="ar-SA"/>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653606"/>
          </a:xfrm>
        </p:spPr>
        <p:txBody>
          <a:bodyPr>
            <a:normAutofit/>
          </a:bodyPr>
          <a:lstStyle/>
          <a:p>
            <a:pPr algn="ctr"/>
            <a:r>
              <a:rPr lang="ar-SA" b="1" dirty="0" smtClean="0"/>
              <a:t>الوسيلة الرابع والعشرون</a:t>
            </a:r>
            <a:br>
              <a:rPr lang="ar-SA" b="1" dirty="0" smtClean="0"/>
            </a:br>
            <a:r>
              <a:rPr lang="ar-SA" b="1" dirty="0" smtClean="0"/>
              <a:t>استغلال الفسحة للتحدث مع أحد المعلمين في الساحة </a:t>
            </a:r>
            <a:endParaRPr lang="ar-SA" b="1" dirty="0"/>
          </a:p>
        </p:txBody>
      </p:sp>
      <p:sp>
        <p:nvSpPr>
          <p:cNvPr id="3" name="عنصر نائب للتاريخ 2"/>
          <p:cNvSpPr>
            <a:spLocks noGrp="1"/>
          </p:cNvSpPr>
          <p:nvPr>
            <p:ph type="dt" sz="half" idx="10"/>
          </p:nvPr>
        </p:nvSpPr>
        <p:spPr/>
        <p:txBody>
          <a:bodyPr/>
          <a:lstStyle/>
          <a:p>
            <a:fld id="{1FAD81E4-9C1C-48AD-B783-84D4AF11B5B4}"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37</a:t>
            </a:fld>
            <a:endParaRPr lang="ar-SA"/>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2867788"/>
          </a:xfrm>
        </p:spPr>
        <p:txBody>
          <a:bodyPr/>
          <a:lstStyle/>
          <a:p>
            <a:pPr algn="ctr"/>
            <a:r>
              <a:rPr lang="en-US" b="1" dirty="0" smtClean="0"/>
              <a:t/>
            </a:r>
            <a:br>
              <a:rPr lang="en-US" b="1" dirty="0" smtClean="0"/>
            </a:br>
            <a:r>
              <a:rPr lang="ar-SA" b="1" dirty="0" smtClean="0"/>
              <a:t>الوسيلة الخامس والعشرون</a:t>
            </a:r>
            <a:br>
              <a:rPr lang="ar-SA" b="1" dirty="0" smtClean="0"/>
            </a:br>
            <a:r>
              <a:rPr lang="ar-SA" b="1" dirty="0" smtClean="0"/>
              <a:t>عقد ورشة (ماذا يريد المعلم من مدير المدرسة)</a:t>
            </a:r>
            <a:endParaRPr lang="ar-SA" b="1" dirty="0"/>
          </a:p>
        </p:txBody>
      </p:sp>
      <p:sp>
        <p:nvSpPr>
          <p:cNvPr id="3" name="عنصر نائب للتاريخ 2"/>
          <p:cNvSpPr>
            <a:spLocks noGrp="1"/>
          </p:cNvSpPr>
          <p:nvPr>
            <p:ph type="dt" sz="half" idx="10"/>
          </p:nvPr>
        </p:nvSpPr>
        <p:spPr/>
        <p:txBody>
          <a:bodyPr/>
          <a:lstStyle/>
          <a:p>
            <a:fld id="{FBFD8B87-A7DB-404A-BDDC-D0BF649D2A20}"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38</a:t>
            </a:fld>
            <a:endParaRPr lang="ar-SA"/>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704088"/>
            <a:ext cx="8763000" cy="4153672"/>
          </a:xfrm>
        </p:spPr>
        <p:txBody>
          <a:bodyPr>
            <a:normAutofit/>
          </a:bodyPr>
          <a:lstStyle/>
          <a:p>
            <a:pPr lvl="0" algn="ctr"/>
            <a:r>
              <a:rPr lang="ar-SA" b="1" dirty="0" smtClean="0">
                <a:latin typeface="Arial"/>
                <a:ea typeface="Times New Roman"/>
              </a:rPr>
              <a:t>الوسيلة السادس العشرون </a:t>
            </a:r>
            <a:br>
              <a:rPr lang="ar-SA" b="1" dirty="0" smtClean="0">
                <a:latin typeface="Arial"/>
                <a:ea typeface="Times New Roman"/>
              </a:rPr>
            </a:br>
            <a:r>
              <a:rPr lang="ar-SA" b="1" dirty="0" smtClean="0">
                <a:latin typeface="Arial"/>
                <a:ea typeface="Times New Roman"/>
              </a:rPr>
              <a:t>تجربة الإرشاد الطلابي من خلال توزيع الطلاب على المعلمين لأشعارهم بمكانتهم</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85C79670-1195-44A0-A8CB-DA511CAFEBEE}"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39</a:t>
            </a:fld>
            <a:endParaRPr lang="ar-S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301752" y="457200"/>
            <a:ext cx="8686800" cy="4829188"/>
          </a:xfrm>
        </p:spPr>
        <p:txBody>
          <a:bodyPr>
            <a:normAutofit/>
          </a:bodyPr>
          <a:lstStyle/>
          <a:p>
            <a:pPr algn="ctr"/>
            <a:r>
              <a:rPr lang="ar-SA" sz="4800" b="1" dirty="0" smtClean="0">
                <a:latin typeface="Wingdings"/>
                <a:ea typeface="Times New Roman"/>
                <a:cs typeface="Traditional Arabic"/>
              </a:rPr>
              <a:t>مقدمة </a:t>
            </a:r>
            <a:br>
              <a:rPr lang="ar-SA" sz="4800" b="1" dirty="0" smtClean="0">
                <a:latin typeface="Wingdings"/>
                <a:ea typeface="Times New Roman"/>
                <a:cs typeface="Traditional Arabic"/>
              </a:rPr>
            </a:br>
            <a:r>
              <a:rPr lang="ar-SA" sz="4800" b="1" dirty="0" smtClean="0">
                <a:latin typeface="Wingdings"/>
                <a:ea typeface="Times New Roman"/>
                <a:cs typeface="Traditional Arabic"/>
              </a:rPr>
              <a:t>الحمد لله الذي علم بالقلم علم الإنسان ما لم يعلم , والصلاة والسلام على الهادي البشير المبعوث رحمة للعالمين وقدوة للمؤمنين وهو خير المعلمين والمربين صلى الله عليه وسلم تسليماً </a:t>
            </a:r>
            <a:r>
              <a:rPr lang="ar-SA" b="1" dirty="0" smtClean="0">
                <a:latin typeface="Wingdings"/>
                <a:ea typeface="Times New Roman"/>
                <a:cs typeface="Traditional Arabic"/>
              </a:rPr>
              <a:t>كثيراً </a:t>
            </a:r>
            <a:endParaRPr lang="ar-SA" b="1" dirty="0"/>
          </a:p>
        </p:txBody>
      </p:sp>
      <p:sp>
        <p:nvSpPr>
          <p:cNvPr id="3" name="عنصر نائب للتاريخ 2"/>
          <p:cNvSpPr>
            <a:spLocks noGrp="1"/>
          </p:cNvSpPr>
          <p:nvPr>
            <p:ph type="dt" sz="half" idx="10"/>
          </p:nvPr>
        </p:nvSpPr>
        <p:spPr/>
        <p:txBody>
          <a:bodyPr/>
          <a:lstStyle/>
          <a:p>
            <a:fld id="{9464CBF7-113E-46FB-88EA-5E7C045355D6}"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4</a:t>
            </a:fld>
            <a:endParaRPr lang="ar-SA"/>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010796"/>
          </a:xfrm>
        </p:spPr>
        <p:txBody>
          <a:bodyPr>
            <a:normAutofit/>
          </a:bodyPr>
          <a:lstStyle/>
          <a:p>
            <a:pPr lvl="0" algn="ctr"/>
            <a:r>
              <a:rPr lang="ar-SA" b="1" dirty="0" smtClean="0">
                <a:latin typeface="Arial"/>
                <a:ea typeface="Times New Roman"/>
              </a:rPr>
              <a:t>الوسيلة السابع والعشرون</a:t>
            </a:r>
            <a:br>
              <a:rPr lang="ar-SA" b="1" dirty="0" smtClean="0">
                <a:latin typeface="Arial"/>
                <a:ea typeface="Times New Roman"/>
              </a:rPr>
            </a:br>
            <a:r>
              <a:rPr lang="ar-SA" b="1" dirty="0" smtClean="0">
                <a:latin typeface="Arial"/>
                <a:ea typeface="Times New Roman"/>
              </a:rPr>
              <a:t>عقد ورش لمعلمين المدرسة من باب تبادل الخبرات</a:t>
            </a:r>
            <a:r>
              <a:rPr lang="en-US" dirty="0" smtClean="0">
                <a:latin typeface="Arial"/>
                <a:ea typeface="Times New Roman"/>
              </a:rPr>
              <a:t> </a:t>
            </a:r>
            <a:r>
              <a:rPr lang="ar-SA" dirty="0" smtClean="0">
                <a:latin typeface="Arial"/>
                <a:ea typeface="Times New Roman"/>
              </a:rPr>
              <a:t> </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C714E10F-58B2-4428-B3A1-E9A5116FE943}"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40</a:t>
            </a:fld>
            <a:endParaRPr lang="ar-SA"/>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367986"/>
          </a:xfrm>
        </p:spPr>
        <p:txBody>
          <a:bodyPr>
            <a:normAutofit/>
          </a:bodyPr>
          <a:lstStyle/>
          <a:p>
            <a:pPr lvl="0" algn="ctr"/>
            <a:r>
              <a:rPr lang="ar-SA" b="1" dirty="0" smtClean="0">
                <a:latin typeface="Arial"/>
                <a:ea typeface="Times New Roman"/>
              </a:rPr>
              <a:t>الوسيلة الثامن والعشرون </a:t>
            </a:r>
            <a:br>
              <a:rPr lang="ar-SA" b="1" dirty="0" smtClean="0">
                <a:latin typeface="Arial"/>
                <a:ea typeface="Times New Roman"/>
              </a:rPr>
            </a:br>
            <a:r>
              <a:rPr lang="ar-SA" b="1" dirty="0" smtClean="0">
                <a:latin typeface="Arial"/>
                <a:ea typeface="Times New Roman"/>
              </a:rPr>
              <a:t>عقد لقاءات بين معلمين المدارس لمناقشة بعض القضايا التربوية والتعليمية </a:t>
            </a:r>
            <a:r>
              <a:rPr lang="en-US" dirty="0" smtClean="0">
                <a:latin typeface="Arial"/>
                <a:ea typeface="Times New Roman"/>
                <a:cs typeface="Simplified Arabic"/>
              </a:rPr>
              <a:t/>
            </a:r>
            <a:br>
              <a:rPr lang="en-US" dirty="0" smtClean="0">
                <a:latin typeface="Arial"/>
                <a:ea typeface="Times New Roman"/>
                <a:cs typeface="Simplified Arabic"/>
              </a:rPr>
            </a:br>
            <a:endParaRPr lang="ar-SA" dirty="0"/>
          </a:p>
        </p:txBody>
      </p:sp>
      <p:sp>
        <p:nvSpPr>
          <p:cNvPr id="3" name="عنصر نائب للتاريخ 2"/>
          <p:cNvSpPr>
            <a:spLocks noGrp="1"/>
          </p:cNvSpPr>
          <p:nvPr>
            <p:ph type="dt" sz="half" idx="10"/>
          </p:nvPr>
        </p:nvSpPr>
        <p:spPr/>
        <p:txBody>
          <a:bodyPr/>
          <a:lstStyle/>
          <a:p>
            <a:fld id="{9CFB7A45-7613-46AC-A3A5-55747DB95265}"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41</a:t>
            </a:fld>
            <a:endParaRPr lang="ar-SA"/>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367854"/>
          </a:xfrm>
        </p:spPr>
        <p:txBody>
          <a:bodyPr/>
          <a:lstStyle/>
          <a:p>
            <a:pPr algn="ctr"/>
            <a:r>
              <a:rPr lang="ar-SA" b="1" dirty="0" smtClean="0"/>
              <a:t>الوسيلة التاسع والعشرون</a:t>
            </a:r>
            <a:br>
              <a:rPr lang="ar-SA" b="1" dirty="0" smtClean="0"/>
            </a:br>
            <a:r>
              <a:rPr lang="ar-SA" b="1" dirty="0" smtClean="0"/>
              <a:t>عقد لقاءات تربوية أثناء اليوم الدراسي من خلال توزيع المعلمين على قسمين .</a:t>
            </a:r>
            <a:endParaRPr lang="ar-SA" b="1" dirty="0"/>
          </a:p>
        </p:txBody>
      </p:sp>
      <p:sp>
        <p:nvSpPr>
          <p:cNvPr id="3" name="عنصر نائب للتاريخ 2"/>
          <p:cNvSpPr>
            <a:spLocks noGrp="1"/>
          </p:cNvSpPr>
          <p:nvPr>
            <p:ph type="dt" sz="half" idx="10"/>
          </p:nvPr>
        </p:nvSpPr>
        <p:spPr/>
        <p:txBody>
          <a:bodyPr/>
          <a:lstStyle/>
          <a:p>
            <a:fld id="{C6F7CB72-68DC-429B-9A06-5A4852DBFA62}"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42</a:t>
            </a:fld>
            <a:endParaRPr lang="ar-SA"/>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165072"/>
          </a:xfrm>
        </p:spPr>
        <p:txBody>
          <a:bodyPr>
            <a:normAutofit/>
          </a:bodyPr>
          <a:lstStyle/>
          <a:p>
            <a:pPr algn="ctr"/>
            <a:r>
              <a:rPr lang="ar-SA" b="1" dirty="0" smtClean="0"/>
              <a:t>الوسيلة الثلاثون</a:t>
            </a:r>
            <a:br>
              <a:rPr lang="ar-SA" b="1" dirty="0" smtClean="0"/>
            </a:br>
            <a:r>
              <a:rPr lang="ar-SA" b="1" dirty="0" smtClean="0"/>
              <a:t>التعاون مع المشرفين في توصيل رسائل للمعلمين من خلال بعض الأساليب الإشرافية</a:t>
            </a:r>
            <a:endParaRPr lang="ar-SA" b="1" dirty="0"/>
          </a:p>
        </p:txBody>
      </p:sp>
      <p:sp>
        <p:nvSpPr>
          <p:cNvPr id="3" name="عنصر نائب للتاريخ 2"/>
          <p:cNvSpPr>
            <a:spLocks noGrp="1"/>
          </p:cNvSpPr>
          <p:nvPr>
            <p:ph type="dt" sz="half" idx="10"/>
          </p:nvPr>
        </p:nvSpPr>
        <p:spPr/>
        <p:txBody>
          <a:bodyPr/>
          <a:lstStyle/>
          <a:p>
            <a:fld id="{C876403D-F00E-432E-86B7-B88CFA894CFD}"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43</a:t>
            </a:fld>
            <a:endParaRPr lang="ar-SA"/>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224978"/>
          </a:xfrm>
        </p:spPr>
        <p:txBody>
          <a:bodyPr>
            <a:normAutofit/>
          </a:bodyPr>
          <a:lstStyle/>
          <a:p>
            <a:pPr algn="ctr"/>
            <a:r>
              <a:rPr lang="ar-SA" sz="8000" b="1" dirty="0" smtClean="0"/>
              <a:t>ختاماً شكري لكم</a:t>
            </a:r>
            <a:endParaRPr lang="ar-SA" sz="8000" b="1" dirty="0"/>
          </a:p>
        </p:txBody>
      </p:sp>
      <p:sp>
        <p:nvSpPr>
          <p:cNvPr id="3" name="عنصر نائب للتاريخ 2"/>
          <p:cNvSpPr>
            <a:spLocks noGrp="1"/>
          </p:cNvSpPr>
          <p:nvPr>
            <p:ph type="dt" sz="half" idx="10"/>
          </p:nvPr>
        </p:nvSpPr>
        <p:spPr/>
        <p:txBody>
          <a:bodyPr/>
          <a:lstStyle/>
          <a:p>
            <a:fld id="{D12424BE-FC24-47AC-B341-EA94137AABEF}"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44</a:t>
            </a:fld>
            <a:endParaRPr lang="ar-S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1052736"/>
            <a:ext cx="8305800" cy="6336704"/>
          </a:xfrm>
        </p:spPr>
        <p:txBody>
          <a:bodyPr>
            <a:normAutofit fontScale="90000"/>
          </a:bodyPr>
          <a:lstStyle/>
          <a:p>
            <a:pPr algn="ctr"/>
            <a:r>
              <a:rPr lang="ar-SA" dirty="0" smtClean="0"/>
              <a:t>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sz="6700" b="1" dirty="0" smtClean="0"/>
              <a:t>عناصر الدورة</a:t>
            </a:r>
            <a:r>
              <a:rPr lang="ar-SA" dirty="0" smtClean="0"/>
              <a:t/>
            </a:r>
            <a:br>
              <a:rPr lang="ar-SA" dirty="0" smtClean="0"/>
            </a:br>
            <a:r>
              <a:rPr lang="ar-SA" sz="5300" b="1" dirty="0" smtClean="0"/>
              <a:t>تعريف التحفيز</a:t>
            </a:r>
            <a:br>
              <a:rPr lang="ar-SA" sz="5300" b="1" dirty="0" smtClean="0"/>
            </a:br>
            <a:r>
              <a:rPr lang="ar-SA" sz="5300" b="1" dirty="0" smtClean="0"/>
              <a:t>أهمية التحفيز </a:t>
            </a:r>
            <a:br>
              <a:rPr lang="ar-SA" sz="5300" b="1" dirty="0" smtClean="0"/>
            </a:br>
            <a:r>
              <a:rPr lang="ar-SA" sz="5300" b="1" dirty="0" smtClean="0"/>
              <a:t>وسائل التحفيز  </a:t>
            </a:r>
            <a:r>
              <a:rPr lang="ar-SA" dirty="0" smtClean="0"/>
              <a:t/>
            </a:r>
            <a:br>
              <a:rPr lang="ar-SA" dirty="0" smtClean="0"/>
            </a:br>
            <a:r>
              <a:rPr lang="en-US" dirty="0" smtClean="0"/>
              <a:t>  </a:t>
            </a:r>
            <a:r>
              <a:rPr lang="ar-SA" dirty="0" smtClean="0"/>
              <a:t/>
            </a:r>
            <a:br>
              <a:rPr lang="ar-SA" dirty="0" smtClean="0"/>
            </a:br>
            <a:r>
              <a:rPr lang="ar-SA" dirty="0" smtClean="0"/>
              <a:t/>
            </a:r>
            <a:br>
              <a:rPr lang="ar-SA" dirty="0" smtClean="0"/>
            </a:br>
            <a:endParaRPr lang="ar-SA" dirty="0"/>
          </a:p>
        </p:txBody>
      </p:sp>
      <p:sp>
        <p:nvSpPr>
          <p:cNvPr id="3" name="عنصر نائب للتاريخ 2"/>
          <p:cNvSpPr>
            <a:spLocks noGrp="1"/>
          </p:cNvSpPr>
          <p:nvPr>
            <p:ph type="dt" sz="half" idx="10"/>
          </p:nvPr>
        </p:nvSpPr>
        <p:spPr/>
        <p:txBody>
          <a:bodyPr/>
          <a:lstStyle/>
          <a:p>
            <a:fld id="{C876403D-F00E-432E-86B7-B88CFA894CFD}"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5</a:t>
            </a:fld>
            <a:endParaRPr lang="ar-S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296416"/>
          </a:xfrm>
        </p:spPr>
        <p:txBody>
          <a:bodyPr>
            <a:normAutofit/>
          </a:bodyPr>
          <a:lstStyle/>
          <a:p>
            <a:pPr algn="ctr"/>
            <a:r>
              <a:rPr lang="ar-SA" sz="7200" b="1" dirty="0" smtClean="0">
                <a:solidFill>
                  <a:srgbClr val="FF0000"/>
                </a:solidFill>
              </a:rPr>
              <a:t>تعريف التحفيز</a:t>
            </a:r>
            <a:endParaRPr lang="ar-SA" sz="7200" b="1" dirty="0">
              <a:solidFill>
                <a:srgbClr val="FF0000"/>
              </a:solidFill>
            </a:endParaRPr>
          </a:p>
        </p:txBody>
      </p:sp>
      <p:sp>
        <p:nvSpPr>
          <p:cNvPr id="3" name="عنصر نائب للتاريخ 2"/>
          <p:cNvSpPr>
            <a:spLocks noGrp="1"/>
          </p:cNvSpPr>
          <p:nvPr>
            <p:ph type="dt" sz="half" idx="10"/>
          </p:nvPr>
        </p:nvSpPr>
        <p:spPr/>
        <p:txBody>
          <a:bodyPr/>
          <a:lstStyle/>
          <a:p>
            <a:fld id="{2A3A49D6-0F8E-4DDC-B581-6BE3720BDB40}"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6</a:t>
            </a:fld>
            <a:endParaRPr lang="ar-S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4153672"/>
          </a:xfrm>
        </p:spPr>
        <p:txBody>
          <a:bodyPr>
            <a:normAutofit/>
          </a:bodyPr>
          <a:lstStyle/>
          <a:p>
            <a:pPr algn="ctr"/>
            <a:r>
              <a:rPr lang="ar-SA" sz="6600" b="1" dirty="0" smtClean="0">
                <a:solidFill>
                  <a:srgbClr val="FF0000"/>
                </a:solidFill>
              </a:rPr>
              <a:t>التحفيز</a:t>
            </a:r>
            <a:r>
              <a:rPr lang="ar-SA" b="1" dirty="0" smtClean="0"/>
              <a:t> </a:t>
            </a:r>
            <a:br>
              <a:rPr lang="ar-SA" b="1" dirty="0" smtClean="0"/>
            </a:br>
            <a:r>
              <a:rPr lang="ar-SA" b="1" dirty="0" smtClean="0"/>
              <a:t>هو كل قول أو فعل أو إشارة تدفع الإنسان إلى </a:t>
            </a:r>
            <a:r>
              <a:rPr lang="ar-SA" b="1" u="sng" dirty="0" smtClean="0"/>
              <a:t>سلوك أفضل </a:t>
            </a:r>
            <a:r>
              <a:rPr lang="ar-SA" b="1" dirty="0" smtClean="0"/>
              <a:t>أو </a:t>
            </a:r>
            <a:r>
              <a:rPr lang="ar-SA" b="1" u="sng" dirty="0" smtClean="0"/>
              <a:t>تعمل على استمراره </a:t>
            </a:r>
            <a:r>
              <a:rPr lang="ar-SA" b="1" dirty="0" smtClean="0"/>
              <a:t>فيه</a:t>
            </a:r>
            <a:endParaRPr lang="ar-SA" b="1" dirty="0"/>
          </a:p>
        </p:txBody>
      </p:sp>
      <p:sp>
        <p:nvSpPr>
          <p:cNvPr id="3" name="عنصر نائب للتاريخ 2"/>
          <p:cNvSpPr>
            <a:spLocks noGrp="1"/>
          </p:cNvSpPr>
          <p:nvPr>
            <p:ph type="dt" sz="half" idx="10"/>
          </p:nvPr>
        </p:nvSpPr>
        <p:spPr/>
        <p:txBody>
          <a:bodyPr/>
          <a:lstStyle/>
          <a:p>
            <a:fld id="{109F8FA1-6E19-4DFD-9D1A-EE06F14066DF}"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7</a:t>
            </a:fld>
            <a:endParaRPr lang="ar-S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224978"/>
          </a:xfrm>
        </p:spPr>
        <p:txBody>
          <a:bodyPr>
            <a:normAutofit/>
          </a:bodyPr>
          <a:lstStyle/>
          <a:p>
            <a:pPr algn="ctr"/>
            <a:r>
              <a:rPr lang="ar-SA" sz="5400" b="1" dirty="0" smtClean="0"/>
              <a:t>لماذا التحفيز؟</a:t>
            </a:r>
            <a:endParaRPr lang="ar-SA" sz="5400" b="1" dirty="0"/>
          </a:p>
        </p:txBody>
      </p:sp>
      <p:sp>
        <p:nvSpPr>
          <p:cNvPr id="3" name="عنصر نائب للتاريخ 2"/>
          <p:cNvSpPr>
            <a:spLocks noGrp="1"/>
          </p:cNvSpPr>
          <p:nvPr>
            <p:ph type="dt" sz="half" idx="10"/>
          </p:nvPr>
        </p:nvSpPr>
        <p:spPr/>
        <p:txBody>
          <a:bodyPr/>
          <a:lstStyle/>
          <a:p>
            <a:fld id="{4291E011-7D68-4B0B-91C5-661B8504A825}"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8</a:t>
            </a:fld>
            <a:endParaRPr lang="ar-S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48680"/>
            <a:ext cx="8305800" cy="5616624"/>
          </a:xfrm>
        </p:spPr>
        <p:txBody>
          <a:bodyPr>
            <a:normAutofit/>
          </a:bodyPr>
          <a:lstStyle/>
          <a:p>
            <a:pPr algn="ctr"/>
            <a:r>
              <a:rPr lang="en-US" dirty="0" smtClean="0"/>
              <a:t> </a:t>
            </a:r>
            <a:r>
              <a:rPr lang="ar-SA" b="1" dirty="0" smtClean="0"/>
              <a:t>1. تدني أداء بعض المعلمين .</a:t>
            </a:r>
            <a:br>
              <a:rPr lang="ar-SA" b="1" dirty="0" smtClean="0"/>
            </a:br>
            <a:r>
              <a:rPr lang="ar-SA" b="1" dirty="0" smtClean="0"/>
              <a:t> 2. لتنشيط المعلمين المتميزين .</a:t>
            </a:r>
            <a:br>
              <a:rPr lang="ar-SA" b="1" dirty="0" smtClean="0"/>
            </a:br>
            <a:r>
              <a:rPr lang="ar-SA" b="1" dirty="0" smtClean="0"/>
              <a:t> 3. تجديد روح النشاط والتوجيه بين صفوف الطلاب </a:t>
            </a:r>
            <a:r>
              <a:rPr lang="en-US" b="1" dirty="0" smtClean="0"/>
              <a:t/>
            </a:r>
            <a:br>
              <a:rPr lang="en-US" b="1" dirty="0" smtClean="0"/>
            </a:br>
            <a:endParaRPr lang="ar-SA" dirty="0"/>
          </a:p>
        </p:txBody>
      </p:sp>
      <p:sp>
        <p:nvSpPr>
          <p:cNvPr id="3" name="عنصر نائب للتاريخ 2"/>
          <p:cNvSpPr>
            <a:spLocks noGrp="1"/>
          </p:cNvSpPr>
          <p:nvPr>
            <p:ph type="dt" sz="half" idx="10"/>
          </p:nvPr>
        </p:nvSpPr>
        <p:spPr/>
        <p:txBody>
          <a:bodyPr/>
          <a:lstStyle/>
          <a:p>
            <a:fld id="{C876403D-F00E-432E-86B7-B88CFA894CFD}" type="datetime1">
              <a:rPr lang="ar-SA" smtClean="0"/>
              <a:pPr/>
              <a:t>12/01/32</a:t>
            </a:fld>
            <a:endParaRPr lang="ar-SA"/>
          </a:p>
        </p:txBody>
      </p:sp>
      <p:sp>
        <p:nvSpPr>
          <p:cNvPr id="4" name="عنصر نائب لرقم الشريحة 3"/>
          <p:cNvSpPr>
            <a:spLocks noGrp="1"/>
          </p:cNvSpPr>
          <p:nvPr>
            <p:ph type="sldNum" sz="quarter" idx="12"/>
          </p:nvPr>
        </p:nvSpPr>
        <p:spPr/>
        <p:txBody>
          <a:bodyPr/>
          <a:lstStyle/>
          <a:p>
            <a:fld id="{08E29711-C6B4-4021-977E-4E80745A2B63}" type="slidenum">
              <a:rPr lang="ar-SA" smtClean="0"/>
              <a:pPr/>
              <a:t>9</a:t>
            </a:fld>
            <a:endParaRPr lang="ar-SA"/>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306</TotalTime>
  <Words>227</Words>
  <Application>Microsoft Office PowerPoint</Application>
  <PresentationFormat>عرض على الشاشة (3:4)‏</PresentationFormat>
  <Paragraphs>134</Paragraphs>
  <Slides>44</Slides>
  <Notes>0</Notes>
  <HiddenSlides>0</HiddenSlides>
  <MMClips>0</MMClips>
  <ScaleCrop>false</ScaleCrop>
  <HeadingPairs>
    <vt:vector size="4" baseType="variant">
      <vt:variant>
        <vt:lpstr>سمة</vt:lpstr>
      </vt:variant>
      <vt:variant>
        <vt:i4>1</vt:i4>
      </vt:variant>
      <vt:variant>
        <vt:lpstr>عناوين الشرائح</vt:lpstr>
      </vt:variant>
      <vt:variant>
        <vt:i4>44</vt:i4>
      </vt:variant>
    </vt:vector>
  </HeadingPairs>
  <TitlesOfParts>
    <vt:vector size="45" baseType="lpstr">
      <vt:lpstr>تدفق</vt:lpstr>
      <vt:lpstr>بسم الله الرحمن الرحيم</vt:lpstr>
      <vt:lpstr>الشريحة 2</vt:lpstr>
      <vt:lpstr>أعداد علي بن عبدالعزيز الراجحي المشرف التربوي بمكتب التربية والتعليم بالروضة بالرياض alt1@maktoob.com</vt:lpstr>
      <vt:lpstr>مقدمة  الحمد لله الذي علم بالقلم علم الإنسان ما لم يعلم , والصلاة والسلام على الهادي البشير المبعوث رحمة للعالمين وقدوة للمؤمنين وهو خير المعلمين والمربين صلى الله عليه وسلم تسليماً كثيراً </vt:lpstr>
      <vt:lpstr>                                                                    عناصر الدورة تعريف التحفيز أهمية التحفيز  وسائل التحفيز       </vt:lpstr>
      <vt:lpstr>تعريف التحفيز</vt:lpstr>
      <vt:lpstr>التحفيز  هو كل قول أو فعل أو إشارة تدفع الإنسان إلى سلوك أفضل أو تعمل على استمراره فيه</vt:lpstr>
      <vt:lpstr>لماذا التحفيز؟</vt:lpstr>
      <vt:lpstr> 1. تدني أداء بعض المعلمين .  2. لتنشيط المعلمين المتميزين .  3. تجديد روح النشاط والتوجيه بين صفوف الطلاب  </vt:lpstr>
      <vt:lpstr> 4. التنوع في أساليب التحفيز . 5. جعل المدرسة مركز ومنارة يحتذى بها ،لنظر المجتمع لها نظرة أجلال وأحترام لها .  6. لورد النصوص الشرعية التي تحث على التحفيز فمن ذلك :</vt:lpstr>
      <vt:lpstr>                       قال الله تعالى : ( ومن أحسن قولاً ممن دعا إلى الله وعمل صالحاً وقال إنني من المسلمين )  وقوله تعالى: (يا أيها الذين آمنوا اركعوا واسجدوا واعبدوا ربكم وافعلوا الخير لعلكم تفلحون )   </vt:lpstr>
      <vt:lpstr>قال الرسول صلى الله عليه وسلم(فو الله لأن يهدي الله بك رجلاً واحداً خير لك من أن يكون لك حمر النعم) متفق عليه  وقوله (من دعا إلى هدى كان له من الأجر مثل أجور من تبعه لا ينقص ذلك من أجورهم شيئاً) مسلم</vt:lpstr>
      <vt:lpstr>وسائل التحفيز   </vt:lpstr>
      <vt:lpstr>الوسيلة الأولى  احترام وتقدير المعلم   </vt:lpstr>
      <vt:lpstr>الوسيلة الثانية حسن التعامل (الأخلاق الحسنة)    </vt:lpstr>
      <vt:lpstr>الوسيلة الثالثة  تشجيع وتعزيز المعلمين الحريصين على طلابهم بالكلمة الطيبة المعززة والمساهمة المادية والمشاركة العملية </vt:lpstr>
      <vt:lpstr>الوسيلة الرابعة كن حذراً من أن تكون عائقاً للتربية والتوجيه من غير قصد وأن لا تشعر كأن تقذف على المعلم كلمة نابية أو توجد فيه يأساً أو تعيق نشاطا أو تضع عقبات أمام المعلمين النشيطين  </vt:lpstr>
      <vt:lpstr>الوسيلة الخامسة  القدوة الحسنة في الأقوال والأفعال </vt:lpstr>
      <vt:lpstr> الوسيلة السادسة الشورى مع المعلمين في البرامج التربوية العامة </vt:lpstr>
      <vt:lpstr>الوسيلة السابع التناصح مع مراعاة الأسلوب الجميل  (القول اللين يغلب الحق البين)</vt:lpstr>
      <vt:lpstr>      الوسيلة الثامنة     شجع التجديد والابتكار والإبداع  </vt:lpstr>
      <vt:lpstr>الوسيلة التاسعة البشاشة والتبسم (وتبسمك في وجه أخيك صدقة) </vt:lpstr>
      <vt:lpstr>الوسيلة العاشرة عدم مواجهة المعلمين بالتعنيف قدر الإمكان  (ائذنوا له بئس أخو العشيرة ، فلما دخل انبسط إليه )</vt:lpstr>
      <vt:lpstr>الوسيلة الحادي عشر ينبغي عند العتاب البدء بالعذر أو بالدعاء أو الثناء (عفا الله عنك لم أذنت لهم)</vt:lpstr>
      <vt:lpstr>                  الوسيلة الثانية عشر  التفنن في غرس محبتك في قلوب المعلمين لأن المحب                       لمن يحب مطيع .  قال عمر بن الخطاب رضي الله عنه: ( ثلاث تبقي لك الود في صدر أخيك ، أن تبدأه بالسلام ، وتوسع له المجلس ، وتدعوه بأحب الأسماء إليه)                        وقيل : من أكرم الناس أحبوه . </vt:lpstr>
      <vt:lpstr>        الوسيلة الثالث عشر  استغلال طاقات ومواهب وقدرات المعلمين</vt:lpstr>
      <vt:lpstr>  الوسيلة الرابعة عشر  البعد عن المثالية في مخاطبة المعلمين مع ضرب الأمثلة الحية لنماذج يقتدي بها لبيان واقعية المطالب </vt:lpstr>
      <vt:lpstr>           الوسيلة الخامس عشر   استشارة المعلمين في برامج التوجيه والاستفادة من آرائهم ، ومن شاور الرجال شاركهم في عقولهم ، ولن يندم من استشار، فالعمل الجماعي في أحيان كثيرة  ، تكون نتائجه أفضل ، بل قد يكون مطلباَ ضروريا</vt:lpstr>
      <vt:lpstr> الوسيلة السادس عشر   تجنب الأحكام المسبقة على المعلمين ، وتجنب أخذها من الغير فالأحكام المسبقة فيها ظلم للآخرين ، كذلك فإن الحكم على الآخرين تختلف فيه وجهات النظر كثيراً ، فلا يصلح أبداً أن تؤخذ تلك الأحكام من الآخرين  </vt:lpstr>
      <vt:lpstr>الوسيلة السابع عشر إتقان فن الحوار والاتصال مع المعلمين فردياً أو جماعياً مثل : الهدوء والاستماع الجيد ، وإشعار المتحدث بالاحترام والتقدير ، واجتناب نقده أو تحقير ما يبدي من الأفكار مهما كانت .  </vt:lpstr>
      <vt:lpstr>الوسيلة الثامن عشر احذر الأساليب التي تُشعِر بالعلو والفوقية والتسلط على المعلمين</vt:lpstr>
      <vt:lpstr> الوسيلة التاسع عشر التواصل مع المعلمين من خلال الوسائل التالية  رسالة جوال . رسالة بريد . ملصق بدفتر التحضير .كتابة عبارة ذات هدف واضح في دفتر الدوام . الجلوس مع المعلم خارج غرفة الإدارة  </vt:lpstr>
      <vt:lpstr>  الوسيلة العشرون الاهتمام بتطوير المعلمين علمياً وفنياً   (درب موظفيك كما لو كانوا سيبقون معك أبدا.وعاملهم كما لو كانوا سيتركونك غدا)</vt:lpstr>
      <vt:lpstr>الوسيلة الحادي والعشرون وضع سبورة في غرفة المعلمين لكتابه بعض التوجيهات من قبلك أو من أحد المعلمين.</vt:lpstr>
      <vt:lpstr>الوسيلة الثانية والعشرون التوجيه النوعي لطلاب فصل من الفصول  لا سيما (الدقائق الأخيرة)</vt:lpstr>
      <vt:lpstr> الوسيلة الثالث والعشرون أبتعد عن العتاب للمعلم أثناء الحدث معه</vt:lpstr>
      <vt:lpstr>الوسيلة الرابع والعشرون استغلال الفسحة للتحدث مع أحد المعلمين في الساحة </vt:lpstr>
      <vt:lpstr> الوسيلة الخامس والعشرون عقد ورشة (ماذا يريد المعلم من مدير المدرسة)</vt:lpstr>
      <vt:lpstr>الوسيلة السادس العشرون  تجربة الإرشاد الطلابي من خلال توزيع الطلاب على المعلمين لأشعارهم بمكانتهم </vt:lpstr>
      <vt:lpstr>الوسيلة السابع والعشرون عقد ورش لمعلمين المدرسة من باب تبادل الخبرات   </vt:lpstr>
      <vt:lpstr>الوسيلة الثامن والعشرون  عقد لقاءات بين معلمين المدارس لمناقشة بعض القضايا التربوية والتعليمية  </vt:lpstr>
      <vt:lpstr>الوسيلة التاسع والعشرون عقد لقاءات تربوية أثناء اليوم الدراسي من خلال توزيع المعلمين على قسمين .</vt:lpstr>
      <vt:lpstr>الوسيلة الثلاثون التعاون مع المشرفين في توصيل رسائل للمعلمين من خلال بعض الأساليب الإشرافية</vt:lpstr>
      <vt:lpstr>ختاماً شكري لكم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user</cp:lastModifiedBy>
  <cp:revision>57</cp:revision>
  <dcterms:created xsi:type="dcterms:W3CDTF">2010-04-25T19:50:54Z</dcterms:created>
  <dcterms:modified xsi:type="dcterms:W3CDTF">2010-12-18T13:21:00Z</dcterms:modified>
</cp:coreProperties>
</file>