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bookmarkIdSeed="4">
  <p:sldMasterIdLst>
    <p:sldMasterId id="2147483672" r:id="rId1"/>
  </p:sldMasterIdLst>
  <p:notesMasterIdLst>
    <p:notesMasterId r:id="rId18"/>
  </p:notesMasterIdLst>
  <p:sldIdLst>
    <p:sldId id="274" r:id="rId2"/>
    <p:sldId id="271" r:id="rId3"/>
    <p:sldId id="256" r:id="rId4"/>
    <p:sldId id="257" r:id="rId5"/>
    <p:sldId id="258" r:id="rId6"/>
    <p:sldId id="267" r:id="rId7"/>
    <p:sldId id="259" r:id="rId8"/>
    <p:sldId id="260" r:id="rId9"/>
    <p:sldId id="262" r:id="rId10"/>
    <p:sldId id="264" r:id="rId11"/>
    <p:sldId id="265" r:id="rId12"/>
    <p:sldId id="266" r:id="rId13"/>
    <p:sldId id="268" r:id="rId14"/>
    <p:sldId id="269" r:id="rId15"/>
    <p:sldId id="270" r:id="rId16"/>
    <p:sldId id="272" r:id="rId17"/>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87250" autoAdjust="0"/>
  </p:normalViewPr>
  <p:slideViewPr>
    <p:cSldViewPr>
      <p:cViewPr varScale="1">
        <p:scale>
          <a:sx n="44" d="100"/>
          <a:sy n="44" d="100"/>
        </p:scale>
        <p:origin x="-70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YE"/>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C47FEFF2-CB25-4476-81D4-1F2DE3FF4D79}" type="datetimeFigureOut">
              <a:rPr lang="ar-YE" smtClean="0"/>
              <a:pPr/>
              <a:t>25/06/1431</a:t>
            </a:fld>
            <a:endParaRPr lang="ar-YE"/>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YE"/>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YE"/>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0B9B951D-9738-473D-B160-A80B8907467E}" type="slidenum">
              <a:rPr lang="ar-YE" smtClean="0"/>
              <a:pPr/>
              <a:t>‹#›</a:t>
            </a:fld>
            <a:endParaRPr lang="ar-YE"/>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YE" dirty="0"/>
          </a:p>
        </p:txBody>
      </p:sp>
      <p:sp>
        <p:nvSpPr>
          <p:cNvPr id="4" name="عنصر نائب لرقم الشريحة 3"/>
          <p:cNvSpPr>
            <a:spLocks noGrp="1"/>
          </p:cNvSpPr>
          <p:nvPr>
            <p:ph type="sldNum" sz="quarter" idx="10"/>
          </p:nvPr>
        </p:nvSpPr>
        <p:spPr/>
        <p:txBody>
          <a:bodyPr/>
          <a:lstStyle/>
          <a:p>
            <a:fld id="{0B9B951D-9738-473D-B160-A80B8907467E}" type="slidenum">
              <a:rPr lang="ar-YE" smtClean="0"/>
              <a:pPr/>
              <a:t>7</a:t>
            </a:fld>
            <a:endParaRPr lang="ar-Y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YE" dirty="0"/>
          </a:p>
        </p:txBody>
      </p:sp>
      <p:sp>
        <p:nvSpPr>
          <p:cNvPr id="4" name="عنصر نائب لرقم الشريحة 3"/>
          <p:cNvSpPr>
            <a:spLocks noGrp="1"/>
          </p:cNvSpPr>
          <p:nvPr>
            <p:ph type="sldNum" sz="quarter" idx="10"/>
          </p:nvPr>
        </p:nvSpPr>
        <p:spPr/>
        <p:txBody>
          <a:bodyPr/>
          <a:lstStyle/>
          <a:p>
            <a:fld id="{0B9B951D-9738-473D-B160-A80B8907467E}" type="slidenum">
              <a:rPr lang="ar-YE" smtClean="0"/>
              <a:pPr/>
              <a:t>8</a:t>
            </a:fld>
            <a:endParaRPr lang="ar-Y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عنوان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عنوان فرعي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عنصر نائب للتاريخ 29"/>
          <p:cNvSpPr>
            <a:spLocks noGrp="1"/>
          </p:cNvSpPr>
          <p:nvPr>
            <p:ph type="dt" sz="half" idx="10"/>
          </p:nvPr>
        </p:nvSpPr>
        <p:spPr/>
        <p:txBody>
          <a:bodyPr/>
          <a:lstStyle/>
          <a:p>
            <a:fld id="{1B8ABB09-4A1D-463E-8065-109CC2B7EFAA}" type="datetimeFigureOut">
              <a:rPr lang="ar-SA" smtClean="0"/>
              <a:pPr/>
              <a:t>25/06/1431</a:t>
            </a:fld>
            <a:endParaRPr lang="ar-SA"/>
          </a:p>
        </p:txBody>
      </p:sp>
      <p:sp>
        <p:nvSpPr>
          <p:cNvPr id="19" name="عنصر نائب للتذييل 18"/>
          <p:cNvSpPr>
            <a:spLocks noGrp="1"/>
          </p:cNvSpPr>
          <p:nvPr>
            <p:ph type="ftr" sz="quarter" idx="11"/>
          </p:nvPr>
        </p:nvSpPr>
        <p:spPr/>
        <p:txBody>
          <a:bodyPr/>
          <a:lstStyle/>
          <a:p>
            <a:endParaRPr lang="ar-SA"/>
          </a:p>
        </p:txBody>
      </p:sp>
      <p:sp>
        <p:nvSpPr>
          <p:cNvPr id="27" name="عنصر نائب لرقم الشريحة 26"/>
          <p:cNvSpPr>
            <a:spLocks noGrp="1"/>
          </p:cNvSpPr>
          <p:nvPr>
            <p:ph type="sldNum" sz="quarter" idx="12"/>
          </p:nvPr>
        </p:nvSpPr>
        <p:spPr/>
        <p:txBody>
          <a:bodyPr/>
          <a:lstStyle/>
          <a:p>
            <a:fld id="{0B34F065-1154-456A-91E3-76DE8E75E17B}" type="slidenum">
              <a:rPr lang="ar-SA" smtClean="0"/>
              <a:pPr/>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25/06/1431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914401"/>
            <a:ext cx="2057400" cy="5211763"/>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914401"/>
            <a:ext cx="60198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25/06/1431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25/06/1431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25/06/1431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25/06/1431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25/06/1431</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1B8ABB09-4A1D-463E-8065-109CC2B7EFAA}" type="datetimeFigureOut">
              <a:rPr lang="ar-SA" smtClean="0"/>
              <a:pPr/>
              <a:t>25/06/1431</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25/06/1431</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25/06/1431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مستطيل ذو زاوية واحدة مخدوشة ودائرية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مثلث قائم الزاوية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عنوان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عنصر نائب للنص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25/06/1431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a:xfrm>
            <a:off x="8077200" y="6356350"/>
            <a:ext cx="609600" cy="365125"/>
          </a:xfrm>
        </p:spPr>
        <p:txBody>
          <a:bodyPr/>
          <a:lstStyle/>
          <a:p>
            <a:fld id="{0B34F065-1154-456A-91E3-76DE8E75E17B}" type="slidenum">
              <a:rPr lang="ar-SA" smtClean="0"/>
              <a:pPr/>
              <a:t>‹#›</a:t>
            </a:fld>
            <a:endParaRPr lang="ar-SA"/>
          </a:p>
        </p:txBody>
      </p:sp>
      <p:sp>
        <p:nvSpPr>
          <p:cNvPr id="3" name="عنصر نائب للصورة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smtClean="0"/>
              <a:t>انقر فوق الرمز لإضافة صورة</a:t>
            </a:r>
            <a:endParaRPr kumimoji="0" lang="en-US" dirty="0"/>
          </a:p>
        </p:txBody>
      </p:sp>
      <p:sp>
        <p:nvSpPr>
          <p:cNvPr id="10" name="شكل حر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شكل حر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شكل حر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شكل حر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عنصر نائب للعنوان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عنصر نائب للنص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عنصر نائب للتاريخ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B8ABB09-4A1D-463E-8065-109CC2B7EFAA}" type="datetimeFigureOut">
              <a:rPr lang="ar-SA" smtClean="0"/>
              <a:pPr/>
              <a:t>25/06/1431</a:t>
            </a:fld>
            <a:endParaRPr lang="ar-SA"/>
          </a:p>
        </p:txBody>
      </p:sp>
      <p:sp>
        <p:nvSpPr>
          <p:cNvPr id="22" name="عنصر نائب للتذييل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SA"/>
          </a:p>
        </p:txBody>
      </p:sp>
      <p:sp>
        <p:nvSpPr>
          <p:cNvPr id="18" name="عنصر نائب لرقم الشريحة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B34F065-1154-456A-91E3-76DE8E75E17B}" type="slidenum">
              <a:rPr lang="ar-SA" smtClean="0"/>
              <a:pPr/>
              <a:t>‹#›</a:t>
            </a:fld>
            <a:endParaRPr lang="ar-SA"/>
          </a:p>
        </p:txBody>
      </p:sp>
      <p:grpSp>
        <p:nvGrpSpPr>
          <p:cNvPr id="2" name="مجموعة 1"/>
          <p:cNvGrpSpPr/>
          <p:nvPr/>
        </p:nvGrpSpPr>
        <p:grpSpPr>
          <a:xfrm>
            <a:off x="-19017" y="202408"/>
            <a:ext cx="9180548" cy="649224"/>
            <a:chOff x="-19045" y="216550"/>
            <a:chExt cx="9180548" cy="649224"/>
          </a:xfrm>
        </p:grpSpPr>
        <p:sp>
          <p:nvSpPr>
            <p:cNvPr id="12" name="شكل حر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شكل حر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357158" y="285728"/>
            <a:ext cx="8137400" cy="6286544"/>
          </a:xfrm>
        </p:spPr>
        <p:txBody>
          <a:bodyPr>
            <a:noAutofit/>
          </a:bodyPr>
          <a:lstStyle/>
          <a:p>
            <a:pPr algn="ctr"/>
            <a:r>
              <a:rPr lang="ar-SA" sz="5400" dirty="0" smtClean="0">
                <a:effectLst>
                  <a:glow rad="139700">
                    <a:schemeClr val="accent4">
                      <a:satMod val="175000"/>
                      <a:alpha val="40000"/>
                    </a:schemeClr>
                  </a:glow>
                  <a:outerShdw blurRad="38100" dist="25400" dir="5400000" algn="tl" rotWithShape="0">
                    <a:srgbClr val="000000">
                      <a:alpha val="43000"/>
                    </a:srgbClr>
                  </a:outerShdw>
                </a:effectLst>
                <a:latin typeface="Arial" pitchFamily="34" charset="0"/>
                <a:cs typeface="Arial" pitchFamily="34" charset="0"/>
              </a:rPr>
              <a:t>حقيقة الدنيا في الشريعة والدراسات </a:t>
            </a:r>
            <a:r>
              <a:rPr lang="en-US" sz="5400" dirty="0" smtClean="0">
                <a:effectLst>
                  <a:glow rad="139700">
                    <a:schemeClr val="accent4">
                      <a:satMod val="175000"/>
                      <a:alpha val="40000"/>
                    </a:schemeClr>
                  </a:glow>
                  <a:outerShdw blurRad="38100" dist="25400" dir="5400000" algn="tl" rotWithShape="0">
                    <a:srgbClr val="000000">
                      <a:alpha val="43000"/>
                    </a:srgbClr>
                  </a:outerShdw>
                </a:effectLst>
                <a:latin typeface="Arial" pitchFamily="34" charset="0"/>
                <a:cs typeface="Arial" pitchFamily="34" charset="0"/>
              </a:rPr>
              <a:t/>
            </a:r>
            <a:br>
              <a:rPr lang="en-US" sz="5400" dirty="0" smtClean="0">
                <a:effectLst>
                  <a:glow rad="139700">
                    <a:schemeClr val="accent4">
                      <a:satMod val="175000"/>
                      <a:alpha val="40000"/>
                    </a:schemeClr>
                  </a:glow>
                  <a:outerShdw blurRad="38100" dist="25400" dir="5400000" algn="tl" rotWithShape="0">
                    <a:srgbClr val="000000">
                      <a:alpha val="43000"/>
                    </a:srgbClr>
                  </a:outerShdw>
                </a:effectLst>
                <a:latin typeface="Arial" pitchFamily="34" charset="0"/>
                <a:cs typeface="Arial" pitchFamily="34" charset="0"/>
              </a:rPr>
            </a:br>
            <a:r>
              <a:rPr lang="ar-SA" sz="5400" dirty="0" smtClean="0">
                <a:effectLst>
                  <a:glow rad="139700">
                    <a:schemeClr val="accent4">
                      <a:satMod val="175000"/>
                      <a:alpha val="40000"/>
                    </a:schemeClr>
                  </a:glow>
                  <a:outerShdw blurRad="38100" dist="25400" dir="5400000" algn="tl" rotWithShape="0">
                    <a:srgbClr val="000000">
                      <a:alpha val="43000"/>
                    </a:srgbClr>
                  </a:outerShdw>
                </a:effectLst>
                <a:latin typeface="Arial" pitchFamily="34" charset="0"/>
                <a:cs typeface="Arial" pitchFamily="34" charset="0"/>
              </a:rPr>
              <a:t>العلمية </a:t>
            </a:r>
            <a:r>
              <a:rPr lang="ar-SA" sz="5400" dirty="0" smtClean="0">
                <a:effectLst>
                  <a:glow rad="139700">
                    <a:schemeClr val="accent4">
                      <a:satMod val="175000"/>
                      <a:alpha val="40000"/>
                    </a:schemeClr>
                  </a:glow>
                  <a:outerShdw blurRad="38100" dist="25400" dir="5400000" algn="tl" rotWithShape="0">
                    <a:srgbClr val="000000">
                      <a:alpha val="43000"/>
                    </a:srgbClr>
                  </a:outerShdw>
                </a:effectLst>
                <a:latin typeface="Arial" pitchFamily="34" charset="0"/>
                <a:cs typeface="Arial" pitchFamily="34" charset="0"/>
              </a:rPr>
              <a:t>الحديثة</a:t>
            </a:r>
            <a:r>
              <a:rPr lang="ar-SA" sz="4800" dirty="0" smtClean="0">
                <a:effectLst>
                  <a:glow rad="139700">
                    <a:schemeClr val="accent4">
                      <a:satMod val="175000"/>
                      <a:alpha val="40000"/>
                    </a:schemeClr>
                  </a:glow>
                  <a:outerShdw blurRad="38100" dist="25400" dir="5400000" algn="tl" rotWithShape="0">
                    <a:srgbClr val="000000">
                      <a:alpha val="43000"/>
                    </a:srgbClr>
                  </a:outerShdw>
                </a:effectLst>
              </a:rPr>
              <a:t/>
            </a:r>
            <a:br>
              <a:rPr lang="ar-SA" sz="4800" dirty="0" smtClean="0">
                <a:effectLst>
                  <a:glow rad="139700">
                    <a:schemeClr val="accent4">
                      <a:satMod val="175000"/>
                      <a:alpha val="40000"/>
                    </a:schemeClr>
                  </a:glow>
                  <a:outerShdw blurRad="38100" dist="25400" dir="5400000" algn="tl" rotWithShape="0">
                    <a:srgbClr val="000000">
                      <a:alpha val="43000"/>
                    </a:srgbClr>
                  </a:outerShdw>
                </a:effectLst>
              </a:rPr>
            </a:br>
            <a:r>
              <a:rPr lang="ar-SA" sz="4000" dirty="0" smtClean="0">
                <a:effectLst>
                  <a:glow rad="139700">
                    <a:schemeClr val="accent4">
                      <a:satMod val="175000"/>
                      <a:alpha val="40000"/>
                    </a:schemeClr>
                  </a:glow>
                  <a:outerShdw blurRad="38100" dist="25400" dir="5400000" algn="tl" rotWithShape="0">
                    <a:srgbClr val="000000">
                      <a:alpha val="43000"/>
                    </a:srgbClr>
                  </a:outerShdw>
                </a:effectLst>
              </a:rPr>
              <a:t>إ</a:t>
            </a:r>
            <a:r>
              <a:rPr lang="ar-SA" sz="4000" dirty="0" smtClean="0">
                <a:effectLst>
                  <a:glow rad="139700">
                    <a:schemeClr val="accent4">
                      <a:satMod val="175000"/>
                      <a:alpha val="40000"/>
                    </a:schemeClr>
                  </a:glow>
                  <a:outerShdw blurRad="38100" dist="25400" dir="5400000" algn="tl" rotWithShape="0">
                    <a:srgbClr val="000000">
                      <a:alpha val="43000"/>
                    </a:srgbClr>
                  </a:outerShdw>
                </a:effectLst>
                <a:latin typeface="Arial" pitchFamily="34" charset="0"/>
                <a:cs typeface="Arial" pitchFamily="34" charset="0"/>
              </a:rPr>
              <a:t>عداد </a:t>
            </a:r>
            <a:r>
              <a:rPr lang="ar-SA" sz="4000" dirty="0" smtClean="0">
                <a:effectLst>
                  <a:glow rad="139700">
                    <a:schemeClr val="accent4">
                      <a:satMod val="175000"/>
                      <a:alpha val="40000"/>
                    </a:schemeClr>
                  </a:glow>
                  <a:outerShdw blurRad="38100" dist="25400" dir="5400000" algn="tl" rotWithShape="0">
                    <a:srgbClr val="000000">
                      <a:alpha val="43000"/>
                    </a:srgbClr>
                  </a:outerShdw>
                </a:effectLst>
                <a:latin typeface="Arial" pitchFamily="34" charset="0"/>
                <a:cs typeface="Arial" pitchFamily="34" charset="0"/>
              </a:rPr>
              <a:t>الباحث</a:t>
            </a:r>
            <a:r>
              <a:rPr lang="ar-SA" sz="4000" dirty="0" smtClean="0">
                <a:effectLst>
                  <a:glow rad="139700">
                    <a:schemeClr val="accent4">
                      <a:satMod val="175000"/>
                      <a:alpha val="40000"/>
                    </a:schemeClr>
                  </a:glow>
                  <a:outerShdw blurRad="38100" dist="25400" dir="5400000" algn="tl" rotWithShape="0">
                    <a:srgbClr val="000000">
                      <a:alpha val="43000"/>
                    </a:srgbClr>
                  </a:outerShdw>
                </a:effectLst>
                <a:latin typeface="Arial" pitchFamily="34" charset="0"/>
                <a:cs typeface="Arial" pitchFamily="34" charset="0"/>
              </a:rPr>
              <a:t>:</a:t>
            </a:r>
            <a:r>
              <a:rPr lang="ar-SA" sz="4000" dirty="0" smtClean="0">
                <a:effectLst>
                  <a:glow rad="139700">
                    <a:schemeClr val="accent4">
                      <a:satMod val="175000"/>
                      <a:alpha val="40000"/>
                    </a:schemeClr>
                  </a:glow>
                  <a:outerShdw blurRad="38100" dist="25400" dir="5400000" algn="tl" rotWithShape="0">
                    <a:srgbClr val="000000">
                      <a:alpha val="43000"/>
                    </a:srgbClr>
                  </a:outerShdw>
                </a:effectLst>
                <a:latin typeface="Arial" pitchFamily="34" charset="0"/>
                <a:cs typeface="Arial" pitchFamily="34" charset="0"/>
              </a:rPr>
              <a:t/>
            </a:r>
            <a:br>
              <a:rPr lang="ar-SA" sz="4000" dirty="0" smtClean="0">
                <a:effectLst>
                  <a:glow rad="139700">
                    <a:schemeClr val="accent4">
                      <a:satMod val="175000"/>
                      <a:alpha val="40000"/>
                    </a:schemeClr>
                  </a:glow>
                  <a:outerShdw blurRad="38100" dist="25400" dir="5400000" algn="tl" rotWithShape="0">
                    <a:srgbClr val="000000">
                      <a:alpha val="43000"/>
                    </a:srgbClr>
                  </a:outerShdw>
                </a:effectLst>
                <a:latin typeface="Arial" pitchFamily="34" charset="0"/>
                <a:cs typeface="Arial" pitchFamily="34" charset="0"/>
              </a:rPr>
            </a:br>
            <a:r>
              <a:rPr lang="ar-SA" sz="4000" dirty="0" smtClean="0">
                <a:effectLst>
                  <a:glow rad="139700">
                    <a:schemeClr val="accent4">
                      <a:satMod val="175000"/>
                      <a:alpha val="40000"/>
                    </a:schemeClr>
                  </a:glow>
                  <a:outerShdw blurRad="38100" dist="25400" dir="5400000" algn="tl" rotWithShape="0">
                    <a:srgbClr val="000000">
                      <a:alpha val="43000"/>
                    </a:srgbClr>
                  </a:outerShdw>
                </a:effectLst>
                <a:latin typeface="Arial" pitchFamily="34" charset="0"/>
                <a:cs typeface="Arial" pitchFamily="34" charset="0"/>
              </a:rPr>
              <a:t>عبد الكريم علي عبده </a:t>
            </a:r>
            <a:r>
              <a:rPr lang="ar-SA" sz="4000" dirty="0" err="1" smtClean="0">
                <a:effectLst>
                  <a:glow rad="139700">
                    <a:schemeClr val="accent4">
                      <a:satMod val="175000"/>
                      <a:alpha val="40000"/>
                    </a:schemeClr>
                  </a:glow>
                  <a:outerShdw blurRad="38100" dist="25400" dir="5400000" algn="tl" rotWithShape="0">
                    <a:srgbClr val="000000">
                      <a:alpha val="43000"/>
                    </a:srgbClr>
                  </a:outerShdw>
                </a:effectLst>
                <a:latin typeface="Arial" pitchFamily="34" charset="0"/>
                <a:cs typeface="Arial" pitchFamily="34" charset="0"/>
              </a:rPr>
              <a:t>الفهدي</a:t>
            </a:r>
            <a:r>
              <a:rPr lang="ar-SA" sz="4000" dirty="0" smtClean="0">
                <a:effectLst>
                  <a:glow rad="139700">
                    <a:schemeClr val="accent4">
                      <a:satMod val="175000"/>
                      <a:alpha val="40000"/>
                    </a:schemeClr>
                  </a:glow>
                  <a:outerShdw blurRad="38100" dist="25400" dir="5400000" algn="tl" rotWithShape="0">
                    <a:srgbClr val="000000">
                      <a:alpha val="43000"/>
                    </a:srgbClr>
                  </a:outerShdw>
                </a:effectLst>
                <a:latin typeface="Arial" pitchFamily="34" charset="0"/>
                <a:cs typeface="Arial" pitchFamily="34" charset="0"/>
              </a:rPr>
              <a:t> </a:t>
            </a:r>
            <a:r>
              <a:rPr lang="ar-SA" sz="4000" dirty="0" smtClean="0">
                <a:effectLst>
                  <a:glow rad="139700">
                    <a:schemeClr val="accent4">
                      <a:satMod val="175000"/>
                      <a:alpha val="40000"/>
                    </a:schemeClr>
                  </a:glow>
                  <a:outerShdw blurRad="38100" dist="25400" dir="5400000" algn="tl" rotWithShape="0">
                    <a:srgbClr val="000000">
                      <a:alpha val="43000"/>
                    </a:srgbClr>
                  </a:outerShdw>
                </a:effectLst>
                <a:latin typeface="Arial" pitchFamily="34" charset="0"/>
                <a:cs typeface="Arial" pitchFamily="34" charset="0"/>
              </a:rPr>
              <a:t/>
            </a:r>
            <a:br>
              <a:rPr lang="ar-SA" sz="4000" dirty="0" smtClean="0">
                <a:effectLst>
                  <a:glow rad="139700">
                    <a:schemeClr val="accent4">
                      <a:satMod val="175000"/>
                      <a:alpha val="40000"/>
                    </a:schemeClr>
                  </a:glow>
                  <a:outerShdw blurRad="38100" dist="25400" dir="5400000" algn="tl" rotWithShape="0">
                    <a:srgbClr val="000000">
                      <a:alpha val="43000"/>
                    </a:srgbClr>
                  </a:outerShdw>
                </a:effectLst>
                <a:latin typeface="Arial" pitchFamily="34" charset="0"/>
                <a:cs typeface="Arial" pitchFamily="34" charset="0"/>
              </a:rPr>
            </a:br>
            <a:r>
              <a:rPr lang="en-US" sz="4000" dirty="0" smtClean="0">
                <a:effectLst>
                  <a:glow rad="139700">
                    <a:schemeClr val="accent4">
                      <a:satMod val="175000"/>
                      <a:alpha val="40000"/>
                    </a:schemeClr>
                  </a:glow>
                  <a:outerShdw blurRad="38100" dist="25400" dir="5400000" algn="tl" rotWithShape="0">
                    <a:srgbClr val="000000">
                      <a:alpha val="43000"/>
                    </a:srgbClr>
                  </a:outerShdw>
                </a:effectLst>
                <a:latin typeface="Arial" pitchFamily="34" charset="0"/>
                <a:cs typeface="Arial" pitchFamily="34" charset="0"/>
              </a:rPr>
              <a:t> abdali114@gmail.com | </a:t>
            </a:r>
            <a:r>
              <a:rPr lang="ar-SA" sz="4000" dirty="0" smtClean="0">
                <a:effectLst>
                  <a:glow rad="139700">
                    <a:schemeClr val="accent4">
                      <a:satMod val="175000"/>
                      <a:alpha val="40000"/>
                    </a:schemeClr>
                  </a:glow>
                  <a:outerShdw blurRad="38100" dist="25400" dir="5400000" algn="tl" rotWithShape="0">
                    <a:srgbClr val="000000">
                      <a:alpha val="43000"/>
                    </a:srgbClr>
                  </a:outerShdw>
                </a:effectLst>
                <a:latin typeface="Arial" pitchFamily="34" charset="0"/>
                <a:cs typeface="Arial" pitchFamily="34" charset="0"/>
              </a:rPr>
              <a:t/>
            </a:r>
            <a:br>
              <a:rPr lang="ar-SA" sz="4000" dirty="0" smtClean="0">
                <a:effectLst>
                  <a:glow rad="139700">
                    <a:schemeClr val="accent4">
                      <a:satMod val="175000"/>
                      <a:alpha val="40000"/>
                    </a:schemeClr>
                  </a:glow>
                  <a:outerShdw blurRad="38100" dist="25400" dir="5400000" algn="tl" rotWithShape="0">
                    <a:srgbClr val="000000">
                      <a:alpha val="43000"/>
                    </a:srgbClr>
                  </a:outerShdw>
                </a:effectLst>
                <a:latin typeface="Arial" pitchFamily="34" charset="0"/>
                <a:cs typeface="Arial" pitchFamily="34" charset="0"/>
              </a:rPr>
            </a:br>
            <a:r>
              <a:rPr lang="ar-SA" sz="4000" dirty="0" smtClean="0">
                <a:effectLst>
                  <a:glow rad="139700">
                    <a:schemeClr val="accent4">
                      <a:satMod val="175000"/>
                      <a:alpha val="40000"/>
                    </a:schemeClr>
                  </a:glow>
                  <a:outerShdw blurRad="38100" dist="25400" dir="5400000" algn="tl" rotWithShape="0">
                    <a:srgbClr val="000000">
                      <a:alpha val="43000"/>
                    </a:srgbClr>
                  </a:outerShdw>
                </a:effectLst>
                <a:latin typeface="Arial" pitchFamily="34" charset="0"/>
                <a:cs typeface="Arial" pitchFamily="34" charset="0"/>
              </a:rPr>
              <a:t>مراجعة:</a:t>
            </a:r>
            <a:br>
              <a:rPr lang="ar-SA" sz="4000" dirty="0" smtClean="0">
                <a:effectLst>
                  <a:glow rad="139700">
                    <a:schemeClr val="accent4">
                      <a:satMod val="175000"/>
                      <a:alpha val="40000"/>
                    </a:schemeClr>
                  </a:glow>
                  <a:outerShdw blurRad="38100" dist="25400" dir="5400000" algn="tl" rotWithShape="0">
                    <a:srgbClr val="000000">
                      <a:alpha val="43000"/>
                    </a:srgbClr>
                  </a:outerShdw>
                </a:effectLst>
                <a:latin typeface="Arial" pitchFamily="34" charset="0"/>
                <a:cs typeface="Arial" pitchFamily="34" charset="0"/>
              </a:rPr>
            </a:br>
            <a:r>
              <a:rPr lang="ar-SA" sz="4000" dirty="0" smtClean="0">
                <a:effectLst>
                  <a:glow rad="139700">
                    <a:schemeClr val="accent4">
                      <a:satMod val="175000"/>
                      <a:alpha val="40000"/>
                    </a:schemeClr>
                  </a:glow>
                  <a:outerShdw blurRad="38100" dist="25400" dir="5400000" algn="tl" rotWithShape="0">
                    <a:srgbClr val="000000">
                      <a:alpha val="43000"/>
                    </a:srgbClr>
                  </a:outerShdw>
                </a:effectLst>
                <a:latin typeface="Arial" pitchFamily="34" charset="0"/>
                <a:cs typeface="Arial" pitchFamily="34" charset="0"/>
              </a:rPr>
              <a:t>د. قسطاس إبراهيم </a:t>
            </a:r>
            <a:r>
              <a:rPr lang="ar-SA" sz="4000" dirty="0" err="1" smtClean="0">
                <a:effectLst>
                  <a:glow rad="139700">
                    <a:schemeClr val="accent4">
                      <a:satMod val="175000"/>
                      <a:alpha val="40000"/>
                    </a:schemeClr>
                  </a:glow>
                  <a:outerShdw blurRad="38100" dist="25400" dir="5400000" algn="tl" rotWithShape="0">
                    <a:srgbClr val="000000">
                      <a:alpha val="43000"/>
                    </a:srgbClr>
                  </a:outerShdw>
                </a:effectLst>
                <a:latin typeface="Arial" pitchFamily="34" charset="0"/>
                <a:cs typeface="Arial" pitchFamily="34" charset="0"/>
              </a:rPr>
              <a:t>النعيمي</a:t>
            </a:r>
            <a:r>
              <a:rPr lang="en-US" sz="4000" dirty="0" smtClean="0">
                <a:effectLst>
                  <a:glow rad="139700">
                    <a:schemeClr val="accent4">
                      <a:satMod val="175000"/>
                      <a:alpha val="40000"/>
                    </a:schemeClr>
                  </a:glow>
                  <a:outerShdw blurRad="38100" dist="25400" dir="5400000" algn="tl" rotWithShape="0">
                    <a:srgbClr val="000000">
                      <a:alpha val="43000"/>
                    </a:srgbClr>
                  </a:outerShdw>
                </a:effectLst>
                <a:latin typeface="Arial" pitchFamily="34" charset="0"/>
                <a:cs typeface="Arial" pitchFamily="34" charset="0"/>
              </a:rPr>
              <a:t/>
            </a:r>
            <a:br>
              <a:rPr lang="en-US" sz="4000" dirty="0" smtClean="0">
                <a:effectLst>
                  <a:glow rad="139700">
                    <a:schemeClr val="accent4">
                      <a:satMod val="175000"/>
                      <a:alpha val="40000"/>
                    </a:schemeClr>
                  </a:glow>
                  <a:outerShdw blurRad="38100" dist="25400" dir="5400000" algn="tl" rotWithShape="0">
                    <a:srgbClr val="000000">
                      <a:alpha val="43000"/>
                    </a:srgbClr>
                  </a:outerShdw>
                </a:effectLst>
                <a:latin typeface="Arial" pitchFamily="34" charset="0"/>
                <a:cs typeface="Arial" pitchFamily="34" charset="0"/>
              </a:rPr>
            </a:br>
            <a:endParaRPr lang="ar-YE" sz="4000" dirty="0">
              <a:effectLst>
                <a:glow rad="139700">
                  <a:schemeClr val="accent4">
                    <a:satMod val="175000"/>
                    <a:alpha val="40000"/>
                  </a:schemeClr>
                </a:glow>
                <a:outerShdw blurRad="38100" dist="25400" dir="5400000" algn="tl" rotWithShape="0">
                  <a:srgbClr val="000000">
                    <a:alpha val="43000"/>
                  </a:srgbClr>
                </a:outerShdw>
              </a:effectLst>
              <a:latin typeface="Arial" pitchFamily="34" charset="0"/>
              <a:cs typeface="Arial" pitchFamily="34" charset="0"/>
            </a:endParaRPr>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428596" y="0"/>
            <a:ext cx="8324880" cy="4429156"/>
          </a:xfrm>
        </p:spPr>
        <p:txBody>
          <a:bodyPr>
            <a:normAutofit lnSpcReduction="10000"/>
          </a:bodyPr>
          <a:lstStyle/>
          <a:p>
            <a:pPr algn="ctr"/>
            <a:r>
              <a:rPr lang="ar-YE" sz="4300" b="1" dirty="0" smtClean="0"/>
              <a:t>عن عبد الله قال : </a:t>
            </a:r>
            <a:r>
              <a:rPr lang="en-US" sz="4300" b="1" dirty="0" smtClean="0"/>
              <a:t>"</a:t>
            </a:r>
            <a:r>
              <a:rPr lang="ar-YE" sz="4300" b="1" dirty="0" smtClean="0"/>
              <a:t>نام رسول الله صلى الله عليه </a:t>
            </a:r>
            <a:r>
              <a:rPr lang="ar-YE" sz="4300" b="1" dirty="0" err="1" smtClean="0"/>
              <a:t>و</a:t>
            </a:r>
            <a:r>
              <a:rPr lang="ar-YE" sz="4300" b="1" dirty="0" smtClean="0"/>
              <a:t> سلم على حصير فقام وقد أثر في جنبه فقلنا يا رسول الله لو اتخذنا </a:t>
            </a:r>
            <a:r>
              <a:rPr lang="ar-YE" sz="4300" b="1" dirty="0" err="1" smtClean="0"/>
              <a:t>لك</a:t>
            </a:r>
            <a:r>
              <a:rPr lang="ar-YE" sz="4300" b="1" dirty="0" smtClean="0"/>
              <a:t> وطاء فقال</a:t>
            </a:r>
            <a:r>
              <a:rPr lang="ar-SA" sz="4300" b="1" dirty="0" smtClean="0"/>
              <a:t>:</a:t>
            </a:r>
          </a:p>
          <a:p>
            <a:pPr algn="ctr"/>
            <a:r>
              <a:rPr lang="ar-YE" sz="4300" b="1" dirty="0" smtClean="0"/>
              <a:t> </a:t>
            </a:r>
            <a:r>
              <a:rPr lang="ar-YE" sz="4400" b="1" dirty="0" smtClean="0">
                <a:effectLst>
                  <a:glow rad="228600">
                    <a:schemeClr val="accent2">
                      <a:satMod val="175000"/>
                      <a:alpha val="40000"/>
                    </a:schemeClr>
                  </a:glow>
                </a:effectLst>
              </a:rPr>
              <a:t>ما لي وما للدنيا ما أنا في الدنيا إلا كراكب استظل تحت شجرة ثم راح وتركها</a:t>
            </a:r>
            <a:r>
              <a:rPr lang="ar-SA" sz="4400" b="1" dirty="0" smtClean="0">
                <a:effectLst>
                  <a:glow rad="228600">
                    <a:schemeClr val="accent2">
                      <a:satMod val="175000"/>
                      <a:alpha val="40000"/>
                    </a:schemeClr>
                  </a:glow>
                </a:effectLst>
              </a:rPr>
              <a:t> </a:t>
            </a:r>
            <a:r>
              <a:rPr lang="ar-SA" sz="4300" b="1" dirty="0" smtClean="0"/>
              <a:t>-  أخرجه الترمذي في سننه، 4/588، برقم: 2377 وقال فيه حديث حسن صحيح وصححه الألباني.</a:t>
            </a:r>
            <a:endParaRPr lang="en-US" sz="4300" b="1" dirty="0" smtClean="0"/>
          </a:p>
          <a:p>
            <a:endParaRPr lang="ar-YE" dirty="0"/>
          </a:p>
        </p:txBody>
      </p:sp>
      <p:pic>
        <p:nvPicPr>
          <p:cNvPr id="4" name="Picture 3" descr="E:\مجلد جديد\camel_rider.jpg"/>
          <p:cNvPicPr>
            <a:picLocks noChangeAspect="1" noChangeArrowheads="1"/>
          </p:cNvPicPr>
          <p:nvPr/>
        </p:nvPicPr>
        <p:blipFill>
          <a:blip r:embed="rId2"/>
          <a:srcRect/>
          <a:stretch>
            <a:fillRect/>
          </a:stretch>
        </p:blipFill>
        <p:spPr bwMode="auto">
          <a:xfrm>
            <a:off x="5795970" y="4286256"/>
            <a:ext cx="3348030" cy="2571744"/>
          </a:xfrm>
          <a:prstGeom prst="rect">
            <a:avLst/>
          </a:prstGeom>
          <a:noFill/>
        </p:spPr>
      </p:pic>
      <p:pic>
        <p:nvPicPr>
          <p:cNvPr id="5" name="Picture 2" descr="E:\مجلد جديد\imagesCABILOGH.jpg"/>
          <p:cNvPicPr>
            <a:picLocks noChangeAspect="1" noChangeArrowheads="1"/>
          </p:cNvPicPr>
          <p:nvPr/>
        </p:nvPicPr>
        <p:blipFill>
          <a:blip r:embed="rId3"/>
          <a:srcRect/>
          <a:stretch>
            <a:fillRect/>
          </a:stretch>
        </p:blipFill>
        <p:spPr bwMode="auto">
          <a:xfrm>
            <a:off x="2857488" y="4286256"/>
            <a:ext cx="2952735" cy="2571744"/>
          </a:xfrm>
          <a:prstGeom prst="rect">
            <a:avLst/>
          </a:prstGeom>
          <a:noFill/>
        </p:spPr>
      </p:pic>
      <p:pic>
        <p:nvPicPr>
          <p:cNvPr id="6" name="Picture 3" descr="E:\مجلد جديد\camel_rider.jpg"/>
          <p:cNvPicPr>
            <a:picLocks noChangeAspect="1" noChangeArrowheads="1"/>
          </p:cNvPicPr>
          <p:nvPr/>
        </p:nvPicPr>
        <p:blipFill>
          <a:blip r:embed="rId2"/>
          <a:srcRect/>
          <a:stretch>
            <a:fillRect/>
          </a:stretch>
        </p:blipFill>
        <p:spPr bwMode="auto">
          <a:xfrm>
            <a:off x="0" y="4286256"/>
            <a:ext cx="2857488" cy="2571744"/>
          </a:xfrm>
          <a:prstGeom prst="rect">
            <a:avLst/>
          </a:prstGeom>
          <a:noFill/>
        </p:spPr>
      </p:pic>
    </p:spTree>
  </p:cSld>
  <p:clrMapOvr>
    <a:masterClrMapping/>
  </p:clrMapOvr>
  <p:transition>
    <p:wheel spokes="8"/>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533400" y="428604"/>
            <a:ext cx="7854696" cy="6429396"/>
          </a:xfrm>
        </p:spPr>
        <p:txBody>
          <a:bodyPr>
            <a:normAutofit/>
          </a:bodyPr>
          <a:lstStyle/>
          <a:p>
            <a:pPr algn="ctr"/>
            <a:r>
              <a:rPr lang="ar-YE" sz="4000" b="1" dirty="0" smtClean="0">
                <a:latin typeface="Arial" pitchFamily="34" charset="0"/>
                <a:cs typeface="Arial" pitchFamily="34" charset="0"/>
              </a:rPr>
              <a:t>عن </a:t>
            </a:r>
            <a:r>
              <a:rPr lang="ar-YE" sz="4000" dirty="0" smtClean="0">
                <a:latin typeface="Arial" pitchFamily="34" charset="0"/>
                <a:cs typeface="Arial" pitchFamily="34" charset="0"/>
              </a:rPr>
              <a:t>سهل بن سعد قال عَنْ جَابِرِ بْنِ عَبْدِ اللَّهِ</a:t>
            </a:r>
            <a:r>
              <a:rPr lang="ar-YE" sz="4000" b="1" dirty="0" smtClean="0">
                <a:latin typeface="Arial" pitchFamily="34" charset="0"/>
                <a:cs typeface="Arial" pitchFamily="34" charset="0"/>
              </a:rPr>
              <a:t> </a:t>
            </a:r>
            <a:r>
              <a:rPr lang="en-US" sz="4000" b="1" dirty="0" smtClean="0">
                <a:latin typeface="Arial" pitchFamily="34" charset="0"/>
                <a:cs typeface="Arial" pitchFamily="34" charset="0"/>
              </a:rPr>
              <a:t>"</a:t>
            </a:r>
            <a:r>
              <a:rPr lang="ar-YE" sz="4000" b="1" dirty="0" smtClean="0">
                <a:latin typeface="Arial" pitchFamily="34" charset="0"/>
                <a:cs typeface="Arial" pitchFamily="34" charset="0"/>
              </a:rPr>
              <a:t>أَنَّ رَسُولَ اللَّهِ صلى الله عليه وسلم مَرَّ بِالسُّوقِ دَاخِلاً مِنْ بَعْضِ الْعَالِيَةِ وَالنَّاسُ كَنَفَتَهُ فَمَرَّ بِجَدْي أَسَكَّ مَيِّتٍ فَتَنَاوَلَهُ فَأَخَذَ بِأُذُنِهِ ثُمَّ قَالَ</a:t>
            </a:r>
            <a:r>
              <a:rPr lang="ar-SA" sz="4000" b="1" dirty="0" smtClean="0">
                <a:latin typeface="Arial" pitchFamily="34" charset="0"/>
                <a:cs typeface="Arial" pitchFamily="34" charset="0"/>
              </a:rPr>
              <a:t>:</a:t>
            </a:r>
            <a:r>
              <a:rPr lang="ar-YE" sz="4000" b="1" dirty="0" smtClean="0">
                <a:latin typeface="Arial" pitchFamily="34" charset="0"/>
                <a:cs typeface="Arial" pitchFamily="34" charset="0"/>
              </a:rPr>
              <a:t>  </a:t>
            </a:r>
            <a:r>
              <a:rPr lang="ar-YE" sz="4000" b="1" dirty="0" smtClean="0">
                <a:effectLst>
                  <a:glow rad="139700">
                    <a:schemeClr val="accent6">
                      <a:satMod val="175000"/>
                      <a:alpha val="40000"/>
                    </a:schemeClr>
                  </a:glow>
                </a:effectLst>
                <a:latin typeface="Arial" pitchFamily="34" charset="0"/>
                <a:cs typeface="Arial" pitchFamily="34" charset="0"/>
              </a:rPr>
              <a:t>أَيُّكُمْ يُحِبُّ أَنَّ هَذَا لَهُ بِدِرْهَمٍ. فَقَالُوا مَا نُحِبُّ أَنَّهُ لَنَا بِشَيءٍ وَمَا نَصْنَعُ </a:t>
            </a:r>
            <a:r>
              <a:rPr lang="ar-YE" sz="4000" b="1" dirty="0" err="1" smtClean="0">
                <a:effectLst>
                  <a:glow rad="139700">
                    <a:schemeClr val="accent6">
                      <a:satMod val="175000"/>
                      <a:alpha val="40000"/>
                    </a:schemeClr>
                  </a:glow>
                </a:effectLst>
                <a:latin typeface="Arial" pitchFamily="34" charset="0"/>
                <a:cs typeface="Arial" pitchFamily="34" charset="0"/>
              </a:rPr>
              <a:t>بِهِ</a:t>
            </a:r>
            <a:r>
              <a:rPr lang="ar-YE" sz="4000" b="1" dirty="0" smtClean="0">
                <a:effectLst>
                  <a:glow rad="139700">
                    <a:schemeClr val="accent6">
                      <a:satMod val="175000"/>
                      <a:alpha val="40000"/>
                    </a:schemeClr>
                  </a:glow>
                </a:effectLst>
                <a:latin typeface="Arial" pitchFamily="34" charset="0"/>
                <a:cs typeface="Arial" pitchFamily="34" charset="0"/>
              </a:rPr>
              <a:t> قَالَ أَتُحِبُّونَ أَنَّهُ لَكُمْ. قَالُوا وَاللَّهِ لَوْ كَانَ حَيًّا كَانَ عَيْبًا فِيهِ لأَنَّهُ أَسَكُّ فَكَيْفَ وَهُوَ مَيِّتٌ </a:t>
            </a:r>
            <a:r>
              <a:rPr lang="ar-YE" sz="4000" b="1" dirty="0" smtClean="0">
                <a:latin typeface="Arial" pitchFamily="34" charset="0"/>
                <a:cs typeface="Arial" pitchFamily="34" charset="0"/>
              </a:rPr>
              <a:t>فَقَالَ: </a:t>
            </a:r>
            <a:r>
              <a:rPr lang="ar-YE" sz="4400" b="1" dirty="0" smtClean="0">
                <a:effectLst>
                  <a:glow rad="228600">
                    <a:schemeClr val="accent2">
                      <a:satMod val="175000"/>
                      <a:alpha val="40000"/>
                    </a:schemeClr>
                  </a:glow>
                </a:effectLst>
                <a:latin typeface="Arial" pitchFamily="34" charset="0"/>
                <a:cs typeface="Arial" pitchFamily="34" charset="0"/>
              </a:rPr>
              <a:t>فَوَ</a:t>
            </a:r>
            <a:r>
              <a:rPr lang="ar-SA" sz="4400" b="1" dirty="0" smtClean="0">
                <a:effectLst>
                  <a:glow rad="228600">
                    <a:schemeClr val="accent2">
                      <a:satMod val="175000"/>
                      <a:alpha val="40000"/>
                    </a:schemeClr>
                  </a:glow>
                </a:effectLst>
                <a:latin typeface="Arial" pitchFamily="34" charset="0"/>
                <a:cs typeface="Arial" pitchFamily="34" charset="0"/>
              </a:rPr>
              <a:t> </a:t>
            </a:r>
            <a:r>
              <a:rPr lang="ar-YE" sz="4400" b="1" dirty="0" smtClean="0">
                <a:effectLst>
                  <a:glow rad="228600">
                    <a:schemeClr val="accent2">
                      <a:satMod val="175000"/>
                      <a:alpha val="40000"/>
                    </a:schemeClr>
                  </a:glow>
                </a:effectLst>
                <a:latin typeface="Arial" pitchFamily="34" charset="0"/>
                <a:cs typeface="Arial" pitchFamily="34" charset="0"/>
              </a:rPr>
              <a:t>اللَّهِ لَلدُّنْيَا أَهْوَنُ عَلَى اللَّهِ مِنْ هَذَا عَلَيْكُمْ</a:t>
            </a:r>
            <a:r>
              <a:rPr lang="ar-YE" sz="4400" b="1" dirty="0" smtClean="0">
                <a:latin typeface="Arial" pitchFamily="34" charset="0"/>
                <a:cs typeface="Arial" pitchFamily="34" charset="0"/>
              </a:rPr>
              <a:t> </a:t>
            </a:r>
            <a:r>
              <a:rPr lang="ar-YE" sz="4000" b="1" dirty="0" smtClean="0">
                <a:latin typeface="Arial" pitchFamily="34" charset="0"/>
                <a:cs typeface="Arial" pitchFamily="34" charset="0"/>
              </a:rPr>
              <a:t> </a:t>
            </a:r>
            <a:r>
              <a:rPr lang="ar-SA" sz="4000" dirty="0" smtClean="0">
                <a:latin typeface="Arial" pitchFamily="34" charset="0"/>
                <a:cs typeface="Arial" pitchFamily="34" charset="0"/>
              </a:rPr>
              <a:t>-  أخرجه مسلم في </a:t>
            </a:r>
            <a:r>
              <a:rPr lang="ar-SA" sz="4000" dirty="0" err="1" smtClean="0">
                <a:latin typeface="Arial" pitchFamily="34" charset="0"/>
                <a:cs typeface="Arial" pitchFamily="34" charset="0"/>
              </a:rPr>
              <a:t>صحيحه</a:t>
            </a:r>
            <a:r>
              <a:rPr lang="ar-SA" sz="4000" dirty="0" smtClean="0">
                <a:latin typeface="Arial" pitchFamily="34" charset="0"/>
                <a:cs typeface="Arial" pitchFamily="34" charset="0"/>
              </a:rPr>
              <a:t>، 8/ 210 برقم: 7607.</a:t>
            </a:r>
            <a:endParaRPr lang="en-US" sz="4000" dirty="0" smtClean="0">
              <a:latin typeface="Arial" pitchFamily="34" charset="0"/>
              <a:cs typeface="Arial" pitchFamily="34" charset="0"/>
            </a:endParaRPr>
          </a:p>
          <a:p>
            <a:pPr algn="ctr"/>
            <a:endParaRPr lang="ar-YE" sz="4000" dirty="0">
              <a:latin typeface="Arial" pitchFamily="34" charset="0"/>
              <a:cs typeface="Arial" pitchFamily="34" charset="0"/>
            </a:endParaRPr>
          </a:p>
        </p:txBody>
      </p:sp>
    </p:spTree>
  </p:cSld>
  <p:clrMapOvr>
    <a:masterClrMapping/>
  </p:clrMapOvr>
  <p:transition>
    <p:strips dir="l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فرعي 3"/>
          <p:cNvSpPr>
            <a:spLocks noGrp="1"/>
          </p:cNvSpPr>
          <p:nvPr>
            <p:ph type="subTitle" idx="1"/>
          </p:nvPr>
        </p:nvSpPr>
        <p:spPr>
          <a:xfrm>
            <a:off x="285720" y="357166"/>
            <a:ext cx="8501122" cy="1428760"/>
          </a:xfrm>
        </p:spPr>
        <p:txBody>
          <a:bodyPr>
            <a:normAutofit lnSpcReduction="10000"/>
          </a:bodyPr>
          <a:lstStyle/>
          <a:p>
            <a:pPr algn="ctr"/>
            <a:r>
              <a:rPr lang="ar-SA" sz="4400" b="1" spc="50" dirty="0" smtClean="0">
                <a:ln w="11430"/>
                <a:solidFill>
                  <a:schemeClr val="tx1">
                    <a:lumMod val="95000"/>
                  </a:schemeClr>
                </a:solidFill>
                <a:effectLst>
                  <a:glow rad="228600">
                    <a:schemeClr val="accent5">
                      <a:satMod val="175000"/>
                      <a:alpha val="40000"/>
                    </a:schemeClr>
                  </a:glow>
                  <a:outerShdw blurRad="76200" dist="50800" dir="5400000" algn="tl" rotWithShape="0">
                    <a:srgbClr val="000000">
                      <a:alpha val="65000"/>
                    </a:srgbClr>
                  </a:outerShdw>
                </a:effectLst>
                <a:latin typeface="Arial" pitchFamily="34" charset="0"/>
                <a:ea typeface="+mj-ea"/>
                <a:cs typeface="Arial" pitchFamily="34" charset="0"/>
              </a:rPr>
              <a:t>مقارنة الأرض التي يعيش عليها الإنسان بغيرها </a:t>
            </a:r>
            <a:endParaRPr lang="ar-YE" sz="4400" b="1" spc="50" dirty="0" smtClean="0">
              <a:ln w="11430"/>
              <a:solidFill>
                <a:schemeClr val="tx1">
                  <a:lumMod val="95000"/>
                </a:schemeClr>
              </a:solidFill>
              <a:effectLst>
                <a:glow rad="228600">
                  <a:schemeClr val="accent5">
                    <a:satMod val="175000"/>
                    <a:alpha val="40000"/>
                  </a:schemeClr>
                </a:glow>
                <a:outerShdw blurRad="76200" dist="50800" dir="5400000" algn="tl" rotWithShape="0">
                  <a:srgbClr val="000000">
                    <a:alpha val="65000"/>
                  </a:srgbClr>
                </a:outerShdw>
              </a:effectLst>
              <a:latin typeface="Arial" pitchFamily="34" charset="0"/>
              <a:ea typeface="+mj-ea"/>
              <a:cs typeface="Arial" pitchFamily="34" charset="0"/>
            </a:endParaRPr>
          </a:p>
        </p:txBody>
      </p:sp>
      <p:pic>
        <p:nvPicPr>
          <p:cNvPr id="1026" name="Picture 2" descr="L:\مجلد جديد\نتيجة بحث Google عن الصور حول http--img138_imageshack_us-img138-7321-showletterl3ya_png_files\showthread_files\13av.png"/>
          <p:cNvPicPr>
            <a:picLocks noChangeAspect="1" noChangeArrowheads="1"/>
          </p:cNvPicPr>
          <p:nvPr/>
        </p:nvPicPr>
        <p:blipFill>
          <a:blip r:embed="rId2"/>
          <a:srcRect/>
          <a:stretch>
            <a:fillRect/>
          </a:stretch>
        </p:blipFill>
        <p:spPr bwMode="auto">
          <a:xfrm>
            <a:off x="0" y="1928803"/>
            <a:ext cx="9144000" cy="4929198"/>
          </a:xfrm>
          <a:prstGeom prst="rect">
            <a:avLst/>
          </a:prstGeom>
          <a:noFill/>
        </p:spPr>
      </p:pic>
    </p:spTree>
  </p:cSld>
  <p:clrMapOvr>
    <a:masterClrMapping/>
  </p:clrMapOvr>
  <p:transition>
    <p:strips dir="l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p:txBody>
          <a:bodyPr/>
          <a:lstStyle/>
          <a:p>
            <a:endParaRPr lang="ar-YE" dirty="0"/>
          </a:p>
        </p:txBody>
      </p:sp>
      <p:pic>
        <p:nvPicPr>
          <p:cNvPr id="2050" name="Picture 2" descr="L:\مجلد جديد\نتيجة بحث Google عن الصور حول http--img138_imageshack_us-img138-7321-showletterl3ya_png_files\showthread_files\28rh.png"/>
          <p:cNvPicPr>
            <a:picLocks noChangeAspect="1" noChangeArrowheads="1"/>
          </p:cNvPicPr>
          <p:nvPr/>
        </p:nvPicPr>
        <p:blipFill>
          <a:blip r:embed="rId2"/>
          <a:srcRect/>
          <a:stretch>
            <a:fillRect/>
          </a:stretch>
        </p:blipFill>
        <p:spPr bwMode="auto">
          <a:xfrm>
            <a:off x="1" y="0"/>
            <a:ext cx="9144000" cy="6857999"/>
          </a:xfrm>
          <a:prstGeom prst="rect">
            <a:avLst/>
          </a:prstGeom>
          <a:noFill/>
        </p:spPr>
      </p:pic>
    </p:spTree>
  </p:cSld>
  <p:clrMapOvr>
    <a:masterClrMapping/>
  </p:clrMapOvr>
  <p:transition>
    <p:wheel spokes="8"/>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p:txBody>
          <a:bodyPr/>
          <a:lstStyle/>
          <a:p>
            <a:endParaRPr lang="ar-YE" dirty="0"/>
          </a:p>
        </p:txBody>
      </p:sp>
      <p:pic>
        <p:nvPicPr>
          <p:cNvPr id="3074" name="Picture 2" descr="L:\مجلد جديد\نتيجة بحث Google عن الصور حول http--img138_imageshack_us-img138-7321-showletterl3ya_png_files\showthread_files\showletterl3ya.p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p:wheel spokes="8"/>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صورة 11" descr="http://www.kaheel7.com/userimages/universe_stars_galaxy.JPG"/>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عنوان فرعي 2"/>
          <p:cNvSpPr>
            <a:spLocks noGrp="1"/>
          </p:cNvSpPr>
          <p:nvPr>
            <p:ph type="subTitle" idx="1"/>
          </p:nvPr>
        </p:nvSpPr>
        <p:spPr>
          <a:xfrm>
            <a:off x="0" y="0"/>
            <a:ext cx="9144000" cy="3500438"/>
          </a:xfrm>
        </p:spPr>
        <p:txBody>
          <a:bodyPr>
            <a:noAutofit/>
          </a:bodyPr>
          <a:lstStyle/>
          <a:p>
            <a:r>
              <a:rPr lang="ar-SA" sz="3200" b="1" dirty="0" smtClean="0">
                <a:latin typeface="Arial" pitchFamily="34" charset="0"/>
                <a:cs typeface="Arial" pitchFamily="34" charset="0"/>
              </a:rPr>
              <a:t>هذه الصورة لجزء صغير من مجرتنا درب التبانة لمنطقة تسمى </a:t>
            </a:r>
            <a:r>
              <a:rPr lang="en-US" sz="3200" b="1" dirty="0" smtClean="0">
                <a:latin typeface="Arial" pitchFamily="34" charset="0"/>
                <a:cs typeface="Arial" pitchFamily="34" charset="0"/>
              </a:rPr>
              <a:t>M13 </a:t>
            </a:r>
            <a:r>
              <a:rPr lang="ar-SY" sz="3200" b="1" dirty="0" smtClean="0">
                <a:latin typeface="Arial" pitchFamily="34" charset="0"/>
                <a:cs typeface="Arial" pitchFamily="34" charset="0"/>
              </a:rPr>
              <a:t>  وهي عبارة عن تجمع للنجوم يحوي أكثر من 100000 نجم، ويبعد عنا 25000 سنة ضوئية. وهذا التجمع هو واحد من 150 تجمعاً في مجرتنا. إن كل نجم من هذه النجوم هو شمس كشمسنا أو أكبر منها.</a:t>
            </a:r>
            <a:endParaRPr lang="en-US" sz="3200" b="1" dirty="0" smtClean="0">
              <a:latin typeface="Arial" pitchFamily="34" charset="0"/>
              <a:cs typeface="Arial" pitchFamily="34" charset="0"/>
            </a:endParaRPr>
          </a:p>
          <a:p>
            <a:r>
              <a:rPr lang="ar-SA" sz="3200" b="1" dirty="0" smtClean="0">
                <a:latin typeface="Arial" pitchFamily="34" charset="0"/>
                <a:cs typeface="Arial" pitchFamily="34" charset="0"/>
              </a:rPr>
              <a:t>وكما سبق أن الكون </a:t>
            </a:r>
            <a:r>
              <a:rPr lang="ar-YE" sz="3200" b="1" dirty="0" smtClean="0">
                <a:latin typeface="Arial" pitchFamily="34" charset="0"/>
                <a:cs typeface="Arial" pitchFamily="34" charset="0"/>
              </a:rPr>
              <a:t> يحوي مئات البلايين!! وبالرغم من ذلك لا تشكل إلا أقل من 5 بالمائة من البناء الكوني، أما </a:t>
            </a:r>
            <a:r>
              <a:rPr lang="ar-YE" sz="3200" b="1" dirty="0" err="1" smtClean="0">
                <a:latin typeface="Arial" pitchFamily="34" charset="0"/>
                <a:cs typeface="Arial" pitchFamily="34" charset="0"/>
              </a:rPr>
              <a:t>الـ</a:t>
            </a:r>
            <a:r>
              <a:rPr lang="ar-YE" sz="3200" b="1" dirty="0" smtClean="0">
                <a:latin typeface="Arial" pitchFamily="34" charset="0"/>
                <a:cs typeface="Arial" pitchFamily="34" charset="0"/>
              </a:rPr>
              <a:t> 95 بالمائة الباقية فهي مادة مظلمة لا تُرى</a:t>
            </a:r>
            <a:r>
              <a:rPr lang="en-US" sz="3200" b="1" dirty="0" smtClean="0">
                <a:latin typeface="Arial" pitchFamily="34" charset="0"/>
                <a:cs typeface="Arial" pitchFamily="34" charset="0"/>
              </a:rPr>
              <a:t> </a:t>
            </a:r>
          </a:p>
          <a:p>
            <a:endParaRPr lang="ar-YE" sz="3200" b="1" dirty="0"/>
          </a:p>
        </p:txBody>
      </p:sp>
      <p:sp>
        <p:nvSpPr>
          <p:cNvPr id="11" name="مربع نص 10"/>
          <p:cNvSpPr txBox="1"/>
          <p:nvPr/>
        </p:nvSpPr>
        <p:spPr>
          <a:xfrm>
            <a:off x="2643174" y="1000108"/>
            <a:ext cx="5214974" cy="369332"/>
          </a:xfrm>
          <a:prstGeom prst="rect">
            <a:avLst/>
          </a:prstGeom>
          <a:noFill/>
        </p:spPr>
        <p:txBody>
          <a:bodyPr wrap="square" rtlCol="1">
            <a:spAutoFit/>
          </a:bodyPr>
          <a:lstStyle/>
          <a:p>
            <a:endParaRPr lang="ar-YE" dirty="0"/>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42910" y="285728"/>
            <a:ext cx="7851648" cy="6000792"/>
          </a:xfrm>
        </p:spPr>
        <p:txBody>
          <a:bodyPr>
            <a:noAutofit/>
          </a:bodyPr>
          <a:lstStyle/>
          <a:p>
            <a:pPr algn="ctr"/>
            <a:r>
              <a:rPr lang="ar-SA" sz="4800" dirty="0" smtClean="0">
                <a:effectLst>
                  <a:glow rad="139700">
                    <a:schemeClr val="accent4">
                      <a:satMod val="175000"/>
                      <a:alpha val="40000"/>
                    </a:schemeClr>
                  </a:glow>
                  <a:outerShdw blurRad="38100" dist="25400" dir="5400000" algn="tl" rotWithShape="0">
                    <a:srgbClr val="000000">
                      <a:alpha val="43000"/>
                    </a:srgbClr>
                  </a:outerShdw>
                </a:effectLst>
              </a:rPr>
              <a:t>إ</a:t>
            </a:r>
            <a:r>
              <a:rPr lang="ar-SA" sz="4800" dirty="0" smtClean="0">
                <a:effectLst>
                  <a:glow rad="139700">
                    <a:schemeClr val="accent4">
                      <a:satMod val="175000"/>
                      <a:alpha val="40000"/>
                    </a:schemeClr>
                  </a:glow>
                  <a:outerShdw blurRad="38100" dist="25400" dir="5400000" algn="tl" rotWithShape="0">
                    <a:srgbClr val="000000">
                      <a:alpha val="43000"/>
                    </a:srgbClr>
                  </a:outerShdw>
                </a:effectLst>
                <a:latin typeface="Arial" pitchFamily="34" charset="0"/>
                <a:cs typeface="Arial" pitchFamily="34" charset="0"/>
              </a:rPr>
              <a:t>عداد الباحث:</a:t>
            </a:r>
            <a:br>
              <a:rPr lang="ar-SA" sz="4800" dirty="0" smtClean="0">
                <a:effectLst>
                  <a:glow rad="139700">
                    <a:schemeClr val="accent4">
                      <a:satMod val="175000"/>
                      <a:alpha val="40000"/>
                    </a:schemeClr>
                  </a:glow>
                  <a:outerShdw blurRad="38100" dist="25400" dir="5400000" algn="tl" rotWithShape="0">
                    <a:srgbClr val="000000">
                      <a:alpha val="43000"/>
                    </a:srgbClr>
                  </a:outerShdw>
                </a:effectLst>
                <a:latin typeface="Arial" pitchFamily="34" charset="0"/>
                <a:cs typeface="Arial" pitchFamily="34" charset="0"/>
              </a:rPr>
            </a:br>
            <a:r>
              <a:rPr lang="ar-SA" sz="4800" dirty="0" smtClean="0">
                <a:effectLst>
                  <a:glow rad="139700">
                    <a:schemeClr val="accent4">
                      <a:satMod val="175000"/>
                      <a:alpha val="40000"/>
                    </a:schemeClr>
                  </a:glow>
                  <a:outerShdw blurRad="38100" dist="25400" dir="5400000" algn="tl" rotWithShape="0">
                    <a:srgbClr val="000000">
                      <a:alpha val="43000"/>
                    </a:srgbClr>
                  </a:outerShdw>
                </a:effectLst>
                <a:latin typeface="Arial" pitchFamily="34" charset="0"/>
                <a:cs typeface="Arial" pitchFamily="34" charset="0"/>
              </a:rPr>
              <a:t>عبد الكريم علي عبده </a:t>
            </a:r>
            <a:r>
              <a:rPr lang="ar-SA" sz="4800" dirty="0" err="1" smtClean="0">
                <a:effectLst>
                  <a:glow rad="139700">
                    <a:schemeClr val="accent4">
                      <a:satMod val="175000"/>
                      <a:alpha val="40000"/>
                    </a:schemeClr>
                  </a:glow>
                  <a:outerShdw blurRad="38100" dist="25400" dir="5400000" algn="tl" rotWithShape="0">
                    <a:srgbClr val="000000">
                      <a:alpha val="43000"/>
                    </a:srgbClr>
                  </a:outerShdw>
                </a:effectLst>
                <a:latin typeface="Arial" pitchFamily="34" charset="0"/>
                <a:cs typeface="Arial" pitchFamily="34" charset="0"/>
              </a:rPr>
              <a:t>الفهدي</a:t>
            </a:r>
            <a:r>
              <a:rPr lang="ar-SA" sz="4800" dirty="0" smtClean="0">
                <a:effectLst>
                  <a:glow rad="139700">
                    <a:schemeClr val="accent4">
                      <a:satMod val="175000"/>
                      <a:alpha val="40000"/>
                    </a:schemeClr>
                  </a:glow>
                  <a:outerShdw blurRad="38100" dist="25400" dir="5400000" algn="tl" rotWithShape="0">
                    <a:srgbClr val="000000">
                      <a:alpha val="43000"/>
                    </a:srgbClr>
                  </a:outerShdw>
                </a:effectLst>
                <a:latin typeface="Arial" pitchFamily="34" charset="0"/>
                <a:cs typeface="Arial" pitchFamily="34" charset="0"/>
              </a:rPr>
              <a:t> </a:t>
            </a:r>
            <a:br>
              <a:rPr lang="ar-SA" sz="4800" dirty="0" smtClean="0">
                <a:effectLst>
                  <a:glow rad="139700">
                    <a:schemeClr val="accent4">
                      <a:satMod val="175000"/>
                      <a:alpha val="40000"/>
                    </a:schemeClr>
                  </a:glow>
                  <a:outerShdw blurRad="38100" dist="25400" dir="5400000" algn="tl" rotWithShape="0">
                    <a:srgbClr val="000000">
                      <a:alpha val="43000"/>
                    </a:srgbClr>
                  </a:outerShdw>
                </a:effectLst>
                <a:latin typeface="Arial" pitchFamily="34" charset="0"/>
                <a:cs typeface="Arial" pitchFamily="34" charset="0"/>
              </a:rPr>
            </a:br>
            <a:r>
              <a:rPr lang="ar-SA" sz="4800" dirty="0" smtClean="0">
                <a:effectLst>
                  <a:glow rad="139700">
                    <a:schemeClr val="accent4">
                      <a:satMod val="175000"/>
                      <a:alpha val="40000"/>
                    </a:schemeClr>
                  </a:glow>
                  <a:outerShdw blurRad="38100" dist="25400" dir="5400000" algn="tl" rotWithShape="0">
                    <a:srgbClr val="000000">
                      <a:alpha val="43000"/>
                    </a:srgbClr>
                  </a:outerShdw>
                </a:effectLst>
                <a:latin typeface="Arial" pitchFamily="34" charset="0"/>
                <a:cs typeface="Arial" pitchFamily="34" charset="0"/>
              </a:rPr>
              <a:t>مراجعة:</a:t>
            </a:r>
            <a:br>
              <a:rPr lang="ar-SA" sz="4800" dirty="0" smtClean="0">
                <a:effectLst>
                  <a:glow rad="139700">
                    <a:schemeClr val="accent4">
                      <a:satMod val="175000"/>
                      <a:alpha val="40000"/>
                    </a:schemeClr>
                  </a:glow>
                  <a:outerShdw blurRad="38100" dist="25400" dir="5400000" algn="tl" rotWithShape="0">
                    <a:srgbClr val="000000">
                      <a:alpha val="43000"/>
                    </a:srgbClr>
                  </a:outerShdw>
                </a:effectLst>
                <a:latin typeface="Arial" pitchFamily="34" charset="0"/>
                <a:cs typeface="Arial" pitchFamily="34" charset="0"/>
              </a:rPr>
            </a:br>
            <a:r>
              <a:rPr lang="ar-SA" sz="4800" dirty="0" smtClean="0">
                <a:effectLst>
                  <a:glow rad="139700">
                    <a:schemeClr val="accent4">
                      <a:satMod val="175000"/>
                      <a:alpha val="40000"/>
                    </a:schemeClr>
                  </a:glow>
                  <a:outerShdw blurRad="38100" dist="25400" dir="5400000" algn="tl" rotWithShape="0">
                    <a:srgbClr val="000000">
                      <a:alpha val="43000"/>
                    </a:srgbClr>
                  </a:outerShdw>
                </a:effectLst>
                <a:latin typeface="Arial" pitchFamily="34" charset="0"/>
                <a:cs typeface="Arial" pitchFamily="34" charset="0"/>
              </a:rPr>
              <a:t>د. قسطاس إبراهيم </a:t>
            </a:r>
            <a:r>
              <a:rPr lang="ar-SA" sz="4800" dirty="0" err="1" smtClean="0">
                <a:effectLst>
                  <a:glow rad="139700">
                    <a:schemeClr val="accent4">
                      <a:satMod val="175000"/>
                      <a:alpha val="40000"/>
                    </a:schemeClr>
                  </a:glow>
                  <a:outerShdw blurRad="38100" dist="25400" dir="5400000" algn="tl" rotWithShape="0">
                    <a:srgbClr val="000000">
                      <a:alpha val="43000"/>
                    </a:srgbClr>
                  </a:outerShdw>
                </a:effectLst>
                <a:latin typeface="Arial" pitchFamily="34" charset="0"/>
                <a:cs typeface="Arial" pitchFamily="34" charset="0"/>
              </a:rPr>
              <a:t>النعيمي</a:t>
            </a:r>
            <a:r>
              <a:rPr lang="en-US" sz="4800" dirty="0" smtClean="0">
                <a:effectLst>
                  <a:glow rad="139700">
                    <a:schemeClr val="accent4">
                      <a:satMod val="175000"/>
                      <a:alpha val="40000"/>
                    </a:schemeClr>
                  </a:glow>
                  <a:outerShdw blurRad="38100" dist="25400" dir="5400000" algn="tl" rotWithShape="0">
                    <a:srgbClr val="000000">
                      <a:alpha val="43000"/>
                    </a:srgbClr>
                  </a:outerShdw>
                </a:effectLst>
                <a:latin typeface="Arial" pitchFamily="34" charset="0"/>
                <a:cs typeface="Arial" pitchFamily="34" charset="0"/>
              </a:rPr>
              <a:t/>
            </a:r>
            <a:br>
              <a:rPr lang="en-US" sz="4800" dirty="0" smtClean="0">
                <a:effectLst>
                  <a:glow rad="139700">
                    <a:schemeClr val="accent4">
                      <a:satMod val="175000"/>
                      <a:alpha val="40000"/>
                    </a:schemeClr>
                  </a:glow>
                  <a:outerShdw blurRad="38100" dist="25400" dir="5400000" algn="tl" rotWithShape="0">
                    <a:srgbClr val="000000">
                      <a:alpha val="43000"/>
                    </a:srgbClr>
                  </a:outerShdw>
                </a:effectLst>
                <a:latin typeface="Arial" pitchFamily="34" charset="0"/>
                <a:cs typeface="Arial" pitchFamily="34" charset="0"/>
              </a:rPr>
            </a:br>
            <a:r>
              <a:rPr lang="ar-SA" sz="4800" dirty="0" smtClean="0">
                <a:effectLst>
                  <a:glow rad="139700">
                    <a:schemeClr val="accent4">
                      <a:satMod val="175000"/>
                      <a:alpha val="40000"/>
                    </a:schemeClr>
                  </a:glow>
                  <a:outerShdw blurRad="38100" dist="25400" dir="5400000" algn="tl" rotWithShape="0">
                    <a:srgbClr val="000000">
                      <a:alpha val="43000"/>
                    </a:srgbClr>
                  </a:outerShdw>
                </a:effectLst>
                <a:latin typeface="Arial" pitchFamily="34" charset="0"/>
                <a:cs typeface="Arial" pitchFamily="34" charset="0"/>
              </a:rPr>
              <a:t>للاطلاع على التفاصيل انظر بحث بعنوان حقيقة الدنيا في الشريعة والدراسات العلمية الحديثة في موقع جامعة الإيمان</a:t>
            </a:r>
            <a:endParaRPr lang="ar-YE" sz="4800" dirty="0">
              <a:effectLst>
                <a:glow rad="139700">
                  <a:schemeClr val="accent4">
                    <a:satMod val="175000"/>
                    <a:alpha val="40000"/>
                  </a:schemeClr>
                </a:glow>
                <a:outerShdw blurRad="38100" dist="25400" dir="5400000" algn="tl" rotWithShape="0">
                  <a:srgbClr val="000000">
                    <a:alpha val="43000"/>
                  </a:srgbClr>
                </a:outerShdw>
              </a:effectLst>
              <a:latin typeface="Arial" pitchFamily="34" charset="0"/>
              <a:cs typeface="Arial" pitchFamily="34" charset="0"/>
            </a:endParaRPr>
          </a:p>
        </p:txBody>
      </p:sp>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714348" y="857232"/>
            <a:ext cx="7851648" cy="1200160"/>
          </a:xfrm>
        </p:spPr>
        <p:style>
          <a:lnRef idx="3">
            <a:schemeClr val="lt1"/>
          </a:lnRef>
          <a:fillRef idx="1">
            <a:schemeClr val="accent6"/>
          </a:fillRef>
          <a:effectRef idx="1">
            <a:schemeClr val="accent6"/>
          </a:effectRef>
          <a:fontRef idx="minor">
            <a:schemeClr val="lt1"/>
          </a:fontRef>
        </p:style>
        <p:txBody>
          <a:bodyPr>
            <a:noAutofit/>
          </a:bodyPr>
          <a:lstStyle/>
          <a:p>
            <a:pPr algn="ctr"/>
            <a:r>
              <a:rPr lang="ar-SA" sz="7200" dirty="0" smtClean="0">
                <a:effectLst>
                  <a:glow rad="228600">
                    <a:schemeClr val="accent2">
                      <a:satMod val="175000"/>
                      <a:alpha val="40000"/>
                    </a:schemeClr>
                  </a:glow>
                  <a:outerShdw blurRad="38100" dist="25400" dir="5400000" algn="tl" rotWithShape="0">
                    <a:srgbClr val="000000">
                      <a:alpha val="43000"/>
                    </a:srgbClr>
                  </a:outerShdw>
                </a:effectLst>
                <a:latin typeface="Arial" pitchFamily="34" charset="0"/>
                <a:cs typeface="Arial" pitchFamily="34" charset="0"/>
              </a:rPr>
              <a:t>الحياة الدنيا</a:t>
            </a:r>
            <a:endParaRPr lang="ar-YE" sz="7200" dirty="0">
              <a:effectLst>
                <a:glow rad="228600">
                  <a:schemeClr val="accent2">
                    <a:satMod val="175000"/>
                    <a:alpha val="40000"/>
                  </a:schemeClr>
                </a:glow>
                <a:outerShdw blurRad="38100" dist="25400" dir="5400000" algn="tl" rotWithShape="0">
                  <a:srgbClr val="000000">
                    <a:alpha val="43000"/>
                  </a:srgbClr>
                </a:outerShdw>
              </a:effectLst>
              <a:latin typeface="Arial" pitchFamily="34" charset="0"/>
              <a:cs typeface="Arial" pitchFamily="34" charset="0"/>
            </a:endParaRPr>
          </a:p>
        </p:txBody>
      </p:sp>
      <p:sp>
        <p:nvSpPr>
          <p:cNvPr id="6" name="عنوان 1"/>
          <p:cNvSpPr txBox="1">
            <a:spLocks/>
          </p:cNvSpPr>
          <p:nvPr/>
        </p:nvSpPr>
        <p:spPr>
          <a:xfrm>
            <a:off x="500034" y="4714884"/>
            <a:ext cx="7851648" cy="12001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ar-SA" sz="7200" b="1" i="0" u="none" strike="noStrike" kern="1200" cap="none" spc="0" normalizeH="0" baseline="0" noProof="0" dirty="0" smtClean="0">
                <a:ln>
                  <a:noFill/>
                </a:ln>
                <a:solidFill>
                  <a:schemeClr val="accent3">
                    <a:tint val="90000"/>
                    <a:satMod val="120000"/>
                  </a:schemeClr>
                </a:solidFill>
                <a:effectLst>
                  <a:glow rad="228600">
                    <a:schemeClr val="accent2">
                      <a:satMod val="175000"/>
                      <a:alpha val="40000"/>
                    </a:schemeClr>
                  </a:glow>
                  <a:outerShdw blurRad="38100" dist="25400" dir="5400000" algn="tl" rotWithShape="0">
                    <a:srgbClr val="000000">
                      <a:alpha val="43000"/>
                    </a:srgbClr>
                  </a:outerShdw>
                </a:effectLst>
                <a:uLnTx/>
                <a:uFillTx/>
                <a:latin typeface="Arial" pitchFamily="34" charset="0"/>
                <a:ea typeface="+mj-ea"/>
                <a:cs typeface="Arial" pitchFamily="34" charset="0"/>
              </a:rPr>
              <a:t>الحياة الدنيا</a:t>
            </a:r>
            <a:endParaRPr kumimoji="0" lang="ar-YE" sz="7200" b="1" i="0" u="none" strike="noStrike" kern="1200" cap="none" spc="0" normalizeH="0" baseline="0" noProof="0" dirty="0">
              <a:ln>
                <a:noFill/>
              </a:ln>
              <a:solidFill>
                <a:schemeClr val="accent3">
                  <a:tint val="90000"/>
                  <a:satMod val="120000"/>
                </a:schemeClr>
              </a:solidFill>
              <a:effectLst>
                <a:glow rad="228600">
                  <a:schemeClr val="accent2">
                    <a:satMod val="175000"/>
                    <a:alpha val="40000"/>
                  </a:schemeClr>
                </a:glow>
                <a:outerShdw blurRad="38100" dist="25400" dir="5400000" algn="tl" rotWithShape="0">
                  <a:srgbClr val="000000">
                    <a:alpha val="43000"/>
                  </a:srgbClr>
                </a:outerShdw>
              </a:effectLst>
              <a:uLnTx/>
              <a:uFillTx/>
              <a:latin typeface="Arial" pitchFamily="34" charset="0"/>
              <a:ea typeface="+mj-ea"/>
              <a:cs typeface="Arial" pitchFamily="34" charset="0"/>
            </a:endParaRPr>
          </a:p>
        </p:txBody>
      </p:sp>
      <p:sp>
        <p:nvSpPr>
          <p:cNvPr id="7" name="عنوان 1"/>
          <p:cNvSpPr>
            <a:spLocks noGrp="1"/>
          </p:cNvSpPr>
          <p:nvPr>
            <p:ph type="subTitle" idx="1"/>
          </p:nvPr>
        </p:nvSpPr>
        <p:spPr>
          <a:xfrm>
            <a:off x="571472" y="2571744"/>
            <a:ext cx="7854696" cy="1214446"/>
          </a:xfrm>
        </p:spPr>
        <p:style>
          <a:lnRef idx="2">
            <a:schemeClr val="accent4">
              <a:shade val="50000"/>
            </a:schemeClr>
          </a:lnRef>
          <a:fillRef idx="1">
            <a:schemeClr val="accent4"/>
          </a:fillRef>
          <a:effectRef idx="0">
            <a:schemeClr val="accent4"/>
          </a:effectRef>
          <a:fontRef idx="minor">
            <a:schemeClr val="lt1"/>
          </a:fontRef>
        </p:style>
        <p:txBody>
          <a:bodyPr>
            <a:noAutofit/>
          </a:bodyPr>
          <a:lstStyle/>
          <a:p>
            <a:pPr algn="ctr"/>
            <a:r>
              <a:rPr lang="ar-SA" sz="7200" dirty="0" smtClean="0">
                <a:effectLst>
                  <a:glow rad="228600">
                    <a:schemeClr val="accent2">
                      <a:satMod val="175000"/>
                      <a:alpha val="40000"/>
                    </a:schemeClr>
                  </a:glow>
                  <a:outerShdw blurRad="38100" dist="25400" dir="5400000" algn="tl" rotWithShape="0">
                    <a:srgbClr val="000000">
                      <a:alpha val="43000"/>
                    </a:srgbClr>
                  </a:outerShdw>
                </a:effectLst>
                <a:latin typeface="Arial" pitchFamily="34" charset="0"/>
                <a:cs typeface="Arial" pitchFamily="34" charset="0"/>
              </a:rPr>
              <a:t>الحياة الدنيا</a:t>
            </a:r>
            <a:endParaRPr lang="ar-YE" sz="7200" dirty="0">
              <a:effectLst>
                <a:glow rad="228600">
                  <a:schemeClr val="accent2">
                    <a:satMod val="175000"/>
                    <a:alpha val="40000"/>
                  </a:schemeClr>
                </a:glow>
                <a:outerShdw blurRad="38100" dist="25400" dir="5400000" algn="tl" rotWithShape="0">
                  <a:srgbClr val="000000">
                    <a:alpha val="43000"/>
                  </a:srgbClr>
                </a:outerShdw>
              </a:effectLst>
              <a:latin typeface="Arial" pitchFamily="34" charset="0"/>
              <a:cs typeface="Arial" pitchFamily="34"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7">
                                            <p:bg/>
                                          </p:spTgt>
                                        </p:tgtEl>
                                        <p:attrNameLst>
                                          <p:attrName>style.visibility</p:attrName>
                                        </p:attrNameLst>
                                      </p:cBhvr>
                                      <p:to>
                                        <p:strVal val="visible"/>
                                      </p:to>
                                    </p:set>
                                    <p:animEffect transition="in" filter="fade">
                                      <p:cBhvr>
                                        <p:cTn id="11" dur="2000"/>
                                        <p:tgtEl>
                                          <p:spTgt spid="7">
                                            <p:bg/>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2000"/>
                                        <p:tgtEl>
                                          <p:spTgt spid="7">
                                            <p:txEl>
                                              <p:pRg st="0" end="0"/>
                                            </p:txEl>
                                          </p:spTgt>
                                        </p:tgtEl>
                                      </p:cBhvr>
                                    </p:animEffect>
                                  </p:childTnLst>
                                </p:cTn>
                              </p:par>
                              <p:par>
                                <p:cTn id="15" presetID="2" presetClass="entr" presetSubtype="4"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uiExpand="1" build="allAtOnce"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0" y="428604"/>
            <a:ext cx="9144000" cy="5201424"/>
          </a:xfrm>
          <a:prstGeom prst="rect">
            <a:avLst/>
          </a:prstGeom>
        </p:spPr>
        <p:txBody>
          <a:bodyPr wrap="square">
            <a:spAutoFit/>
          </a:bodyPr>
          <a:lstStyle/>
          <a:p>
            <a:pPr algn="ctr"/>
            <a:r>
              <a:rPr lang="ar-SA" sz="4400" b="1" dirty="0" smtClean="0">
                <a:effectLst>
                  <a:glow rad="228600">
                    <a:schemeClr val="accent2">
                      <a:satMod val="175000"/>
                      <a:alpha val="40000"/>
                    </a:schemeClr>
                  </a:glow>
                </a:effectLst>
                <a:latin typeface="Arial" pitchFamily="34" charset="0"/>
                <a:cs typeface="Arial" pitchFamily="34" charset="0"/>
              </a:rPr>
              <a:t>الحياة الدنيا</a:t>
            </a:r>
          </a:p>
          <a:p>
            <a:pPr algn="ctr"/>
            <a:endParaRPr lang="ar-SA" sz="3600" b="1" dirty="0" smtClean="0">
              <a:effectLst>
                <a:glow rad="63500">
                  <a:schemeClr val="accent2">
                    <a:satMod val="175000"/>
                    <a:alpha val="40000"/>
                  </a:schemeClr>
                </a:glow>
              </a:effectLst>
              <a:cs typeface="+mj-cs"/>
            </a:endParaRPr>
          </a:p>
          <a:p>
            <a:r>
              <a:rPr lang="ar-YE" sz="3600" b="1" dirty="0" smtClean="0">
                <a:effectLst>
                  <a:glow rad="63500">
                    <a:schemeClr val="accent2">
                      <a:satMod val="175000"/>
                      <a:alpha val="40000"/>
                    </a:schemeClr>
                  </a:glow>
                </a:effectLst>
                <a:latin typeface="Arial" pitchFamily="34" charset="0"/>
                <a:cs typeface="Arial" pitchFamily="34" charset="0"/>
              </a:rPr>
              <a:t>قال الله تعالى﴿يَا أَيُّهَا النَّاسُ إِنَّ وَعْدَ اللَّهِ حَقٌّ فَلَا تَغُرَّنَّكُمُ الْحَيَاةُ الدُّنْيَا [فاطر: 5]َ</a:t>
            </a:r>
            <a:r>
              <a:rPr lang="ar-SA" sz="3600" b="1" dirty="0" smtClean="0">
                <a:effectLst>
                  <a:glow rad="63500">
                    <a:schemeClr val="accent2">
                      <a:satMod val="175000"/>
                      <a:alpha val="40000"/>
                    </a:schemeClr>
                  </a:glow>
                </a:effectLst>
                <a:latin typeface="Arial" pitchFamily="34" charset="0"/>
                <a:cs typeface="Arial" pitchFamily="34" charset="0"/>
              </a:rPr>
              <a:t> </a:t>
            </a:r>
            <a:r>
              <a:rPr lang="ar-YE" sz="3600" b="1" dirty="0" smtClean="0">
                <a:effectLst>
                  <a:glow rad="63500">
                    <a:schemeClr val="accent2">
                      <a:satMod val="175000"/>
                      <a:alpha val="40000"/>
                    </a:schemeClr>
                  </a:glow>
                </a:effectLst>
                <a:latin typeface="Arial" pitchFamily="34" charset="0"/>
                <a:cs typeface="Arial" pitchFamily="34" charset="0"/>
              </a:rPr>
              <a:t>وقال تعالى ﴿يَا </a:t>
            </a:r>
            <a:r>
              <a:rPr lang="ar-YE" sz="3600" b="1" dirty="0" err="1" smtClean="0">
                <a:effectLst>
                  <a:glow rad="63500">
                    <a:schemeClr val="accent2">
                      <a:satMod val="175000"/>
                      <a:alpha val="40000"/>
                    </a:schemeClr>
                  </a:glow>
                </a:effectLst>
                <a:latin typeface="Arial" pitchFamily="34" charset="0"/>
                <a:cs typeface="Arial" pitchFamily="34" charset="0"/>
              </a:rPr>
              <a:t>لَيْتَنِي</a:t>
            </a:r>
            <a:r>
              <a:rPr lang="ar-YE" sz="3600" b="1" dirty="0" smtClean="0">
                <a:effectLst>
                  <a:glow rad="63500">
                    <a:schemeClr val="accent2">
                      <a:satMod val="175000"/>
                      <a:alpha val="40000"/>
                    </a:schemeClr>
                  </a:glow>
                </a:effectLst>
                <a:latin typeface="Arial" pitchFamily="34" charset="0"/>
                <a:cs typeface="Arial" pitchFamily="34" charset="0"/>
              </a:rPr>
              <a:t> قَدَّمْتُ لِحَيَاتِي﴾[الفجر: 24] فأخبر أن الدنيا حياة والآخرة حياة ثم أضاف الفانية إلى الدنيا لفنائها وأضاف الباقية إلى الأخرى لبقائها وإنما سميت الدنيا دنيا لدنوها من الخلق والآخرة آخرة لتأخرها إلى أن تفنى الدنيا </a:t>
            </a:r>
            <a:r>
              <a:rPr lang="ar-YE" sz="3600" b="1" dirty="0" smtClean="0">
                <a:effectLst>
                  <a:glow rad="228600">
                    <a:schemeClr val="accent2">
                      <a:satMod val="175000"/>
                      <a:alpha val="40000"/>
                    </a:schemeClr>
                  </a:glow>
                </a:effectLst>
                <a:latin typeface="Arial" pitchFamily="34" charset="0"/>
                <a:cs typeface="Arial" pitchFamily="34" charset="0"/>
              </a:rPr>
              <a:t>فكل ما هو فانٍ أو سيفنى يوماً من الخلق والأمر كائناً ما كان فهو دنيا وكل ما هو غير فان فهو من الآخرة </a:t>
            </a:r>
            <a:endParaRPr lang="ar-YE" sz="3600" b="1" dirty="0">
              <a:effectLst>
                <a:glow rad="228600">
                  <a:schemeClr val="accent2">
                    <a:satMod val="175000"/>
                    <a:alpha val="40000"/>
                  </a:schemeClr>
                </a:glow>
              </a:effectLst>
              <a:latin typeface="Arial" pitchFamily="34" charset="0"/>
              <a:cs typeface="Arial" pitchFamily="34" charset="0"/>
            </a:endParaRPr>
          </a:p>
        </p:txBody>
      </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0" y="642918"/>
            <a:ext cx="9144000" cy="5201424"/>
          </a:xfrm>
          <a:prstGeom prst="rect">
            <a:avLst/>
          </a:prstGeom>
        </p:spPr>
        <p:txBody>
          <a:bodyPr wrap="square">
            <a:spAutoFit/>
          </a:bodyPr>
          <a:lstStyle/>
          <a:p>
            <a:pPr algn="ctr"/>
            <a:r>
              <a:rPr lang="ar-SA" sz="4400" b="1" dirty="0" smtClean="0">
                <a:effectLst>
                  <a:glow rad="228600">
                    <a:schemeClr val="accent2">
                      <a:satMod val="175000"/>
                      <a:alpha val="40000"/>
                    </a:schemeClr>
                  </a:glow>
                </a:effectLst>
                <a:latin typeface="Arial" pitchFamily="34" charset="0"/>
                <a:cs typeface="Arial" pitchFamily="34" charset="0"/>
              </a:rPr>
              <a:t>الدنيا في القرآن الكريم</a:t>
            </a:r>
          </a:p>
          <a:p>
            <a:pPr algn="just"/>
            <a:endParaRPr lang="ar-SA" sz="3600" b="1" dirty="0" smtClean="0">
              <a:effectLst>
                <a:glow rad="63500">
                  <a:schemeClr val="accent2">
                    <a:satMod val="175000"/>
                    <a:alpha val="40000"/>
                  </a:schemeClr>
                </a:glow>
              </a:effectLst>
              <a:cs typeface="+mj-cs"/>
            </a:endParaRPr>
          </a:p>
          <a:p>
            <a:pPr algn="just"/>
            <a:r>
              <a:rPr lang="ar-SA" sz="3600" b="1" dirty="0" smtClean="0"/>
              <a:t> قال تعالى:﴿يَا أَيُّهَا النَّاسُ إِنَّ وَعْدَ اللَّهِ حَقٌّ فَلَا تَغُرَّنَّكُمُ الْحَيَاةُ الدُّنْيَا وَلَا يَغُرَّنَّكُم بِاللَّهِ الْغَرُورُ﴾[فاطر: 5]</a:t>
            </a:r>
          </a:p>
          <a:p>
            <a:pPr algn="just"/>
            <a:r>
              <a:rPr lang="ar-SA" sz="3600" b="1" dirty="0" smtClean="0"/>
              <a:t>وقال تعالى:﴿وَما الْحَيَاةُ الدُّنْيَا إِلاَّ مَتَاعُ الْغُرُورِ﴾[آل عمران:185] وقال تعالى:﴿وَمَا الْحَيَاةُ الدُّنْيَا إِلاَّ لَعِبٌ وَلَهْوٌ وَلَلدَّارُ الآخِرَةُ خَيْرٌ لِّلَّذِينَ يَتَّقُونَ أَفَلاَ تَعْقِلُونَ﴾[الأنعام: 32]  وقال تعالى:﴿وَفَرِحُواْ بِالْحَيَاةِ الدُّنْيَا وَمَا الْحَيَاةُ الدُّنْيَا فِي الآخِرَةِ إِلاَّ مَتَاعٌ﴾[الرعد: 26]</a:t>
            </a:r>
            <a:endParaRPr lang="ar-YE" sz="3600" b="1" dirty="0">
              <a:effectLst>
                <a:glow rad="228600">
                  <a:schemeClr val="accent2">
                    <a:satMod val="175000"/>
                    <a:alpha val="40000"/>
                  </a:schemeClr>
                </a:glow>
              </a:effectLst>
              <a:latin typeface="Arial" pitchFamily="34" charset="0"/>
              <a:cs typeface="Arial" pitchFamily="34" charset="0"/>
            </a:endParaRPr>
          </a:p>
        </p:txBody>
      </p:sp>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142876" y="56162"/>
            <a:ext cx="8858280" cy="5632311"/>
          </a:xfrm>
          <a:prstGeom prst="rect">
            <a:avLst/>
          </a:prstGeom>
        </p:spPr>
        <p:txBody>
          <a:bodyPr wrap="square">
            <a:spAutoFit/>
          </a:bodyPr>
          <a:lstStyle/>
          <a:p>
            <a:pPr algn="ctr"/>
            <a:endParaRPr lang="ar-SA" sz="4400" b="1" dirty="0" smtClean="0">
              <a:effectLst>
                <a:glow rad="228600">
                  <a:schemeClr val="accent2">
                    <a:satMod val="175000"/>
                    <a:alpha val="40000"/>
                  </a:schemeClr>
                </a:glow>
              </a:effectLst>
              <a:latin typeface="Arial" pitchFamily="34" charset="0"/>
              <a:cs typeface="Arial" pitchFamily="34" charset="0"/>
            </a:endParaRPr>
          </a:p>
          <a:p>
            <a:pPr algn="ctr"/>
            <a:r>
              <a:rPr lang="ar-SA" sz="4400" b="1" dirty="0" smtClean="0">
                <a:effectLst>
                  <a:glow rad="228600">
                    <a:schemeClr val="accent2">
                      <a:satMod val="175000"/>
                      <a:alpha val="40000"/>
                    </a:schemeClr>
                  </a:glow>
                </a:effectLst>
                <a:latin typeface="Arial" pitchFamily="34" charset="0"/>
                <a:cs typeface="Arial" pitchFamily="34" charset="0"/>
              </a:rPr>
              <a:t>أمثلة عن الدنيا في القرآن الكريم</a:t>
            </a:r>
          </a:p>
          <a:p>
            <a:pPr algn="justLow"/>
            <a:endParaRPr lang="ar-SA" sz="3200" b="1" dirty="0" smtClean="0">
              <a:effectLst>
                <a:glow rad="63500">
                  <a:schemeClr val="accent2">
                    <a:satMod val="175000"/>
                    <a:alpha val="40000"/>
                  </a:schemeClr>
                </a:glow>
              </a:effectLst>
              <a:cs typeface="+mj-cs"/>
            </a:endParaRPr>
          </a:p>
          <a:p>
            <a:pPr algn="justLow"/>
            <a:r>
              <a:rPr lang="ar-SA" sz="3200" b="1" dirty="0" smtClean="0"/>
              <a:t> </a:t>
            </a:r>
            <a:r>
              <a:rPr lang="ar-SA" sz="4000" b="1" dirty="0" smtClean="0"/>
              <a:t>قال تعالى:﴿اعْلَمُوا أَنَّمَا الْحَيَاةُ الدُّنْيَا </a:t>
            </a:r>
            <a:r>
              <a:rPr lang="ar-SA" sz="4000" b="1" dirty="0" smtClean="0">
                <a:effectLst>
                  <a:glow rad="228600">
                    <a:schemeClr val="accent2">
                      <a:satMod val="175000"/>
                      <a:alpha val="40000"/>
                    </a:schemeClr>
                  </a:glow>
                </a:effectLst>
              </a:rPr>
              <a:t>لَعِبٌ وَلَهْوٌ وَزِينَةٌ وَتَفَاخُرٌ بَيْنَكُمْ وَتَكَاثُرٌ فِي الْأَمْوَالِ وَالْأَوْلَادِ </a:t>
            </a:r>
          </a:p>
          <a:p>
            <a:pPr algn="justLow"/>
            <a:r>
              <a:rPr lang="ar-SA" sz="4000" b="1" dirty="0" smtClean="0"/>
              <a:t>كَمَثَلِ غَيْثٍ أَعْجَبَ الْكُفَّارَ نَبَاتُهُ ثُمَّ يَهِيجُ فَتَرَاهُ مُصْفَرّاً ثُمَّ يَكُونُ حُطَاماً وَفِي الْآخِرَةِ عَذَابٌ شَدِيدٌ وَمَغْفِرَةٌ مِّنَ اللَّهِ وَرِضْوَانٌ وَمَا الْحَيَاةُ الدُّنْيَا إِلَّا مَتَاعُ الْغُرُورِ﴾[الحديد:20]</a:t>
            </a:r>
            <a:endParaRPr lang="ar-YE" sz="3600" b="1" dirty="0">
              <a:effectLst>
                <a:glow rad="228600">
                  <a:schemeClr val="accent2">
                    <a:satMod val="175000"/>
                    <a:alpha val="40000"/>
                  </a:schemeClr>
                </a:glow>
              </a:effectLst>
              <a:latin typeface="Arial" pitchFamily="34" charset="0"/>
              <a:cs typeface="Arial" pitchFamily="34" charset="0"/>
            </a:endParaRPr>
          </a:p>
        </p:txBody>
      </p:sp>
    </p:spTree>
  </p:cSld>
  <p:clrMapOvr>
    <a:masterClrMapping/>
  </p:clrMapOvr>
  <p:transition>
    <p:pull dir="l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533400" y="1785926"/>
            <a:ext cx="7854696" cy="3195210"/>
          </a:xfrm>
        </p:spPr>
        <p:txBody>
          <a:bodyPr anchor="ctr">
            <a:noAutofit/>
          </a:bodyPr>
          <a:lstStyle/>
          <a:p>
            <a:pPr algn="ctr"/>
            <a:r>
              <a:rPr lang="ar-SA" sz="4400" b="1" dirty="0" smtClean="0">
                <a:effectLst>
                  <a:glow rad="101600">
                    <a:schemeClr val="accent5">
                      <a:satMod val="175000"/>
                      <a:alpha val="40000"/>
                    </a:schemeClr>
                  </a:glow>
                </a:effectLst>
                <a:latin typeface="Arial" pitchFamily="34" charset="0"/>
                <a:cs typeface="Arial" pitchFamily="34" charset="0"/>
              </a:rPr>
              <a:t>وقال تعالى:</a:t>
            </a:r>
          </a:p>
          <a:p>
            <a:pPr algn="ctr"/>
            <a:r>
              <a:rPr lang="ar-SA" sz="4400" b="1" dirty="0" smtClean="0">
                <a:effectLst>
                  <a:glow rad="101600">
                    <a:schemeClr val="accent5">
                      <a:satMod val="175000"/>
                      <a:alpha val="40000"/>
                    </a:schemeClr>
                  </a:glow>
                </a:effectLst>
                <a:latin typeface="Arial" pitchFamily="34" charset="0"/>
                <a:cs typeface="Arial" pitchFamily="34" charset="0"/>
              </a:rPr>
              <a:t> </a:t>
            </a:r>
            <a:r>
              <a:rPr lang="ar-SA" sz="4400" b="1" dirty="0" smtClean="0">
                <a:effectLst>
                  <a:glow rad="228600">
                    <a:schemeClr val="accent5">
                      <a:satMod val="175000"/>
                      <a:alpha val="40000"/>
                    </a:schemeClr>
                  </a:glow>
                </a:effectLst>
                <a:latin typeface="Arial" pitchFamily="34" charset="0"/>
                <a:cs typeface="Arial" pitchFamily="34" charset="0"/>
              </a:rPr>
              <a:t>﴿وَاضْرِبْ لَهُم مَّثَلَ الْحَيَاةِ الدُّنْيَا كَمَاء أَنزَلْنَاهُ مِنَ السَّمَاءِ فَاخْتَلَطَ </a:t>
            </a:r>
            <a:r>
              <a:rPr lang="ar-SA" sz="4400" b="1" dirty="0" err="1" smtClean="0">
                <a:effectLst>
                  <a:glow rad="228600">
                    <a:schemeClr val="accent5">
                      <a:satMod val="175000"/>
                      <a:alpha val="40000"/>
                    </a:schemeClr>
                  </a:glow>
                </a:effectLst>
                <a:latin typeface="Arial" pitchFamily="34" charset="0"/>
                <a:cs typeface="Arial" pitchFamily="34" charset="0"/>
              </a:rPr>
              <a:t>بِهِ</a:t>
            </a:r>
            <a:r>
              <a:rPr lang="ar-SA" sz="4400" b="1" dirty="0" smtClean="0">
                <a:effectLst>
                  <a:glow rad="228600">
                    <a:schemeClr val="accent5">
                      <a:satMod val="175000"/>
                      <a:alpha val="40000"/>
                    </a:schemeClr>
                  </a:glow>
                </a:effectLst>
                <a:latin typeface="Arial" pitchFamily="34" charset="0"/>
                <a:cs typeface="Arial" pitchFamily="34" charset="0"/>
              </a:rPr>
              <a:t> نَبَاتُ الْأَرْضِ فَأَصْبَحَ هَشِيماً تَذْرُوهُ الرِّيَاحُ وَكَانَ اللَّهُ عَلَى كُلِّ شَيْءٍ مُّقْتَدِراً﴾[الكهف:45]</a:t>
            </a:r>
            <a:endParaRPr lang="ar-YE" sz="4400" b="1" dirty="0" smtClean="0">
              <a:effectLst>
                <a:glow rad="228600">
                  <a:schemeClr val="accent5">
                    <a:satMod val="175000"/>
                    <a:alpha val="40000"/>
                  </a:schemeClr>
                </a:glow>
              </a:effectLst>
              <a:latin typeface="Arial" pitchFamily="34" charset="0"/>
              <a:cs typeface="Arial" pitchFamily="34" charset="0"/>
            </a:endParaRPr>
          </a:p>
        </p:txBody>
      </p:sp>
    </p:spTree>
  </p:cSld>
  <p:clrMapOvr>
    <a:masterClrMapping/>
  </p:clrMapOvr>
  <p:transition>
    <p:zoom dir="in"/>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eontarionow.com/images/Rain.jpg"/>
          <p:cNvPicPr>
            <a:picLocks noChangeAspect="1" noChangeArrowheads="1"/>
          </p:cNvPicPr>
          <p:nvPr/>
        </p:nvPicPr>
        <p:blipFill>
          <a:blip r:embed="rId3"/>
          <a:srcRect/>
          <a:stretch>
            <a:fillRect/>
          </a:stretch>
        </p:blipFill>
        <p:spPr bwMode="auto">
          <a:xfrm>
            <a:off x="4572000" y="0"/>
            <a:ext cx="4572000" cy="3714752"/>
          </a:xfrm>
          <a:prstGeom prst="rect">
            <a:avLst/>
          </a:prstGeom>
          <a:noFill/>
        </p:spPr>
      </p:pic>
      <p:pic>
        <p:nvPicPr>
          <p:cNvPr id="1026" name="Picture 2" descr="E:\مجلد جديد\untitled.bmp"/>
          <p:cNvPicPr>
            <a:picLocks noChangeAspect="1" noChangeArrowheads="1"/>
          </p:cNvPicPr>
          <p:nvPr/>
        </p:nvPicPr>
        <p:blipFill>
          <a:blip r:embed="rId4" cstate="print"/>
          <a:srcRect/>
          <a:stretch>
            <a:fillRect/>
          </a:stretch>
        </p:blipFill>
        <p:spPr bwMode="auto">
          <a:xfrm>
            <a:off x="0" y="28572"/>
            <a:ext cx="4572000" cy="3471866"/>
          </a:xfrm>
          <a:prstGeom prst="rect">
            <a:avLst/>
          </a:prstGeom>
          <a:noFill/>
        </p:spPr>
      </p:pic>
      <p:pic>
        <p:nvPicPr>
          <p:cNvPr id="1027" name="Picture 3" descr="E:\مجلد جديد\264240.jpg"/>
          <p:cNvPicPr>
            <a:picLocks noChangeAspect="1" noChangeArrowheads="1"/>
          </p:cNvPicPr>
          <p:nvPr/>
        </p:nvPicPr>
        <p:blipFill>
          <a:blip r:embed="rId5"/>
          <a:srcRect/>
          <a:stretch>
            <a:fillRect/>
          </a:stretch>
        </p:blipFill>
        <p:spPr bwMode="auto">
          <a:xfrm>
            <a:off x="4572000" y="3500438"/>
            <a:ext cx="4572000" cy="3357562"/>
          </a:xfrm>
          <a:prstGeom prst="rect">
            <a:avLst/>
          </a:prstGeom>
          <a:noFill/>
        </p:spPr>
      </p:pic>
      <p:pic>
        <p:nvPicPr>
          <p:cNvPr id="1028" name="Picture 4" descr="E:\مجلد جديد\ع255020.jpg"/>
          <p:cNvPicPr>
            <a:picLocks noChangeAspect="1" noChangeArrowheads="1"/>
          </p:cNvPicPr>
          <p:nvPr/>
        </p:nvPicPr>
        <p:blipFill>
          <a:blip r:embed="rId6"/>
          <a:srcRect/>
          <a:stretch>
            <a:fillRect/>
          </a:stretch>
        </p:blipFill>
        <p:spPr bwMode="auto">
          <a:xfrm>
            <a:off x="0" y="3500438"/>
            <a:ext cx="4571999" cy="3357562"/>
          </a:xfrm>
          <a:prstGeom prst="rect">
            <a:avLst/>
          </a:prstGeom>
          <a:noFill/>
        </p:spPr>
      </p:pic>
      <p:sp>
        <p:nvSpPr>
          <p:cNvPr id="6" name="مربع نص 5"/>
          <p:cNvSpPr txBox="1"/>
          <p:nvPr/>
        </p:nvSpPr>
        <p:spPr>
          <a:xfrm>
            <a:off x="4786314" y="2571744"/>
            <a:ext cx="571504" cy="830997"/>
          </a:xfrm>
          <a:prstGeom prst="rect">
            <a:avLst/>
          </a:prstGeom>
          <a:noFill/>
        </p:spPr>
        <p:txBody>
          <a:bodyPr wrap="square" rtlCol="1">
            <a:spAutoFit/>
          </a:bodyPr>
          <a:lstStyle/>
          <a:p>
            <a:pPr algn="ctr"/>
            <a:r>
              <a:rPr lang="ar-SA" sz="4800" dirty="0" smtClean="0">
                <a:solidFill>
                  <a:sysClr val="windowText" lastClr="000000"/>
                </a:solidFill>
              </a:rPr>
              <a:t>1</a:t>
            </a:r>
            <a:endParaRPr lang="ar-YE" sz="4800" dirty="0">
              <a:solidFill>
                <a:sysClr val="windowText" lastClr="000000"/>
              </a:solidFill>
            </a:endParaRPr>
          </a:p>
        </p:txBody>
      </p:sp>
      <p:sp>
        <p:nvSpPr>
          <p:cNvPr id="7" name="مربع نص 6"/>
          <p:cNvSpPr txBox="1"/>
          <p:nvPr/>
        </p:nvSpPr>
        <p:spPr>
          <a:xfrm>
            <a:off x="3714744" y="2500306"/>
            <a:ext cx="571504" cy="830997"/>
          </a:xfrm>
          <a:prstGeom prst="rect">
            <a:avLst/>
          </a:prstGeom>
          <a:noFill/>
        </p:spPr>
        <p:txBody>
          <a:bodyPr wrap="square" rtlCol="1">
            <a:spAutoFit/>
          </a:bodyPr>
          <a:lstStyle/>
          <a:p>
            <a:pPr algn="ctr"/>
            <a:r>
              <a:rPr lang="ar-SA" sz="4800" dirty="0" smtClean="0"/>
              <a:t>2</a:t>
            </a:r>
            <a:endParaRPr lang="ar-YE" sz="4800" dirty="0"/>
          </a:p>
        </p:txBody>
      </p:sp>
      <p:sp>
        <p:nvSpPr>
          <p:cNvPr id="8" name="مربع نص 7"/>
          <p:cNvSpPr txBox="1"/>
          <p:nvPr/>
        </p:nvSpPr>
        <p:spPr>
          <a:xfrm>
            <a:off x="4857752" y="3571876"/>
            <a:ext cx="571504" cy="830997"/>
          </a:xfrm>
          <a:prstGeom prst="rect">
            <a:avLst/>
          </a:prstGeom>
          <a:noFill/>
        </p:spPr>
        <p:txBody>
          <a:bodyPr wrap="square" rtlCol="1">
            <a:spAutoFit/>
          </a:bodyPr>
          <a:lstStyle/>
          <a:p>
            <a:pPr algn="ctr"/>
            <a:r>
              <a:rPr lang="ar-SA" sz="4800" dirty="0" smtClean="0">
                <a:ln>
                  <a:solidFill>
                    <a:srgbClr val="FF0000"/>
                  </a:solidFill>
                </a:ln>
                <a:effectLst>
                  <a:glow rad="228600">
                    <a:schemeClr val="accent2">
                      <a:satMod val="175000"/>
                      <a:alpha val="40000"/>
                    </a:schemeClr>
                  </a:glow>
                </a:effectLst>
              </a:rPr>
              <a:t>3</a:t>
            </a:r>
            <a:endParaRPr lang="ar-YE" sz="4800" dirty="0">
              <a:ln>
                <a:solidFill>
                  <a:srgbClr val="FF0000"/>
                </a:solidFill>
              </a:ln>
              <a:effectLst>
                <a:glow rad="228600">
                  <a:schemeClr val="accent2">
                    <a:satMod val="175000"/>
                    <a:alpha val="40000"/>
                  </a:schemeClr>
                </a:glow>
              </a:effectLst>
            </a:endParaRPr>
          </a:p>
        </p:txBody>
      </p:sp>
      <p:sp>
        <p:nvSpPr>
          <p:cNvPr id="9" name="مربع نص 8"/>
          <p:cNvSpPr txBox="1"/>
          <p:nvPr/>
        </p:nvSpPr>
        <p:spPr>
          <a:xfrm>
            <a:off x="3786182" y="3643314"/>
            <a:ext cx="571504" cy="830997"/>
          </a:xfrm>
          <a:prstGeom prst="rect">
            <a:avLst/>
          </a:prstGeom>
          <a:noFill/>
        </p:spPr>
        <p:txBody>
          <a:bodyPr wrap="square" rtlCol="1">
            <a:spAutoFit/>
          </a:bodyPr>
          <a:lstStyle/>
          <a:p>
            <a:pPr algn="ctr"/>
            <a:r>
              <a:rPr lang="ar-SA" sz="4800" dirty="0" smtClean="0">
                <a:ln>
                  <a:solidFill>
                    <a:srgbClr val="FF0000"/>
                  </a:solidFill>
                </a:ln>
                <a:effectLst>
                  <a:glow rad="228600">
                    <a:schemeClr val="accent2">
                      <a:satMod val="175000"/>
                      <a:alpha val="40000"/>
                    </a:schemeClr>
                  </a:glow>
                </a:effectLst>
              </a:rPr>
              <a:t>4</a:t>
            </a:r>
            <a:endParaRPr lang="ar-YE" sz="4800" dirty="0">
              <a:ln>
                <a:solidFill>
                  <a:srgbClr val="FF0000"/>
                </a:solidFill>
              </a:ln>
              <a:effectLst>
                <a:glow rad="228600">
                  <a:schemeClr val="accent2">
                    <a:satMod val="175000"/>
                    <a:alpha val="40000"/>
                  </a:schemeClr>
                </a:glow>
              </a:effectLst>
            </a:endParaRPr>
          </a:p>
        </p:txBody>
      </p:sp>
    </p:spTree>
  </p:cSld>
  <p:clrMapOvr>
    <a:masterClrMapping/>
  </p:clrMapOvr>
  <p:transition>
    <p:wheel spokes="3"/>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0" y="642918"/>
            <a:ext cx="9144000" cy="707886"/>
          </a:xfrm>
          <a:prstGeom prst="rect">
            <a:avLst/>
          </a:prstGeom>
        </p:spPr>
        <p:txBody>
          <a:bodyPr wrap="square">
            <a:spAutoFit/>
          </a:bodyPr>
          <a:lstStyle/>
          <a:p>
            <a:pPr algn="ctr"/>
            <a:endParaRPr lang="ar-YE" sz="4000" b="1" dirty="0">
              <a:effectLst>
                <a:glow rad="228600">
                  <a:schemeClr val="accent2">
                    <a:satMod val="175000"/>
                    <a:alpha val="40000"/>
                  </a:schemeClr>
                </a:glow>
              </a:effectLst>
              <a:latin typeface="Arial" pitchFamily="34" charset="0"/>
              <a:cs typeface="Arial" pitchFamily="34" charset="0"/>
            </a:endParaRPr>
          </a:p>
        </p:txBody>
      </p:sp>
      <p:sp>
        <p:nvSpPr>
          <p:cNvPr id="7" name="عنوان 6"/>
          <p:cNvSpPr>
            <a:spLocks noGrp="1"/>
          </p:cNvSpPr>
          <p:nvPr>
            <p:ph type="ctrTitle"/>
          </p:nvPr>
        </p:nvSpPr>
        <p:spPr>
          <a:xfrm>
            <a:off x="571472" y="357166"/>
            <a:ext cx="7851648" cy="1000132"/>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SA" sz="44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منزلة الدنيا في السنة النبوية</a:t>
            </a:r>
            <a:endParaRPr lang="ar-YE" sz="44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p:txBody>
      </p:sp>
      <p:sp>
        <p:nvSpPr>
          <p:cNvPr id="8" name="عنوان فرعي 7"/>
          <p:cNvSpPr>
            <a:spLocks noGrp="1"/>
          </p:cNvSpPr>
          <p:nvPr>
            <p:ph type="subTitle" idx="1"/>
          </p:nvPr>
        </p:nvSpPr>
        <p:spPr>
          <a:xfrm>
            <a:off x="357158" y="1357298"/>
            <a:ext cx="8429684" cy="3000396"/>
          </a:xfrm>
        </p:spPr>
        <p:txBody>
          <a:bodyPr>
            <a:normAutofit/>
          </a:bodyPr>
          <a:lstStyle/>
          <a:p>
            <a:r>
              <a:rPr lang="ar-SA" sz="4000" b="1" dirty="0" smtClean="0">
                <a:effectLst>
                  <a:glow rad="101600">
                    <a:schemeClr val="accent5">
                      <a:satMod val="175000"/>
                      <a:alpha val="40000"/>
                    </a:schemeClr>
                  </a:glow>
                </a:effectLst>
                <a:latin typeface="Arial" pitchFamily="34" charset="0"/>
                <a:cs typeface="Arial" pitchFamily="34" charset="0"/>
              </a:rPr>
              <a:t>ق</a:t>
            </a:r>
            <a:r>
              <a:rPr lang="ar-YE" sz="4000" b="1" dirty="0" err="1" smtClean="0">
                <a:effectLst>
                  <a:glow rad="101600">
                    <a:schemeClr val="accent5">
                      <a:satMod val="175000"/>
                      <a:alpha val="40000"/>
                    </a:schemeClr>
                  </a:glow>
                </a:effectLst>
                <a:latin typeface="Arial" pitchFamily="34" charset="0"/>
                <a:cs typeface="Arial" pitchFamily="34" charset="0"/>
              </a:rPr>
              <a:t>ال</a:t>
            </a:r>
            <a:r>
              <a:rPr lang="ar-YE" sz="4000" b="1" dirty="0" smtClean="0">
                <a:effectLst>
                  <a:glow rad="101600">
                    <a:schemeClr val="accent5">
                      <a:satMod val="175000"/>
                      <a:alpha val="40000"/>
                    </a:schemeClr>
                  </a:glow>
                </a:effectLst>
                <a:latin typeface="Arial" pitchFamily="34" charset="0"/>
                <a:cs typeface="Arial" pitchFamily="34" charset="0"/>
              </a:rPr>
              <a:t> صلى الله عليه وسلم </a:t>
            </a:r>
            <a:endParaRPr lang="ar-SA" sz="4000" b="1" dirty="0" smtClean="0">
              <a:effectLst>
                <a:glow rad="101600">
                  <a:schemeClr val="accent5">
                    <a:satMod val="175000"/>
                    <a:alpha val="40000"/>
                  </a:schemeClr>
                </a:glow>
              </a:effectLst>
              <a:latin typeface="Arial" pitchFamily="34" charset="0"/>
              <a:cs typeface="Arial" pitchFamily="34" charset="0"/>
            </a:endParaRPr>
          </a:p>
          <a:p>
            <a:pPr algn="ctr"/>
            <a:r>
              <a:rPr lang="ar-YE" sz="4000" b="1" dirty="0" smtClean="0">
                <a:latin typeface="Arial" pitchFamily="34" charset="0"/>
                <a:cs typeface="Arial" pitchFamily="34" charset="0"/>
              </a:rPr>
              <a:t>"</a:t>
            </a:r>
            <a:r>
              <a:rPr lang="ar-YE" sz="4000" b="1" dirty="0" smtClean="0">
                <a:effectLst>
                  <a:glow rad="139700">
                    <a:schemeClr val="accent4">
                      <a:satMod val="175000"/>
                      <a:alpha val="40000"/>
                    </a:schemeClr>
                  </a:glow>
                </a:effectLst>
                <a:latin typeface="Arial" pitchFamily="34" charset="0"/>
                <a:cs typeface="Arial" pitchFamily="34" charset="0"/>
              </a:rPr>
              <a:t>لو كانت الدنيا تعدل عند الله جناح بعوضة ما سقى كافرا منها شربة ماء</a:t>
            </a:r>
            <a:r>
              <a:rPr lang="ar-YE" sz="4000" b="1" dirty="0" smtClean="0">
                <a:latin typeface="Arial" pitchFamily="34" charset="0"/>
                <a:cs typeface="Arial" pitchFamily="34" charset="0"/>
              </a:rPr>
              <a:t>"</a:t>
            </a:r>
            <a:r>
              <a:rPr lang="ar-SA" sz="4000" b="1" dirty="0" smtClean="0">
                <a:latin typeface="Arial" pitchFamily="34" charset="0"/>
                <a:cs typeface="Arial" pitchFamily="34" charset="0"/>
              </a:rPr>
              <a:t> -  أخرجه الترمذي في سننه، 4/560، برقم: 2320. وصححه الألباني</a:t>
            </a:r>
            <a:endParaRPr lang="en-US" sz="4000" b="1" dirty="0" smtClean="0">
              <a:latin typeface="Arial" pitchFamily="34" charset="0"/>
              <a:cs typeface="Arial" pitchFamily="34" charset="0"/>
            </a:endParaRPr>
          </a:p>
          <a:p>
            <a:endParaRPr lang="ar-YE" dirty="0"/>
          </a:p>
        </p:txBody>
      </p:sp>
      <p:pic>
        <p:nvPicPr>
          <p:cNvPr id="3074" name="Picture 2" descr="E:\مجلد جديد\3147.jpg"/>
          <p:cNvPicPr>
            <a:picLocks noChangeAspect="1" noChangeArrowheads="1"/>
          </p:cNvPicPr>
          <p:nvPr/>
        </p:nvPicPr>
        <p:blipFill>
          <a:blip r:embed="rId3"/>
          <a:srcRect/>
          <a:stretch>
            <a:fillRect/>
          </a:stretch>
        </p:blipFill>
        <p:spPr bwMode="auto">
          <a:xfrm>
            <a:off x="4786314" y="3929066"/>
            <a:ext cx="4357686" cy="2928934"/>
          </a:xfrm>
          <a:prstGeom prst="rect">
            <a:avLst/>
          </a:prstGeom>
          <a:noFill/>
        </p:spPr>
      </p:pic>
      <p:pic>
        <p:nvPicPr>
          <p:cNvPr id="3075" name="Picture 3" descr="E:\مجلد جديد\f43200cc90913d1a5cd14ec766f756b2_lm.jpg"/>
          <p:cNvPicPr>
            <a:picLocks noChangeAspect="1" noChangeArrowheads="1"/>
          </p:cNvPicPr>
          <p:nvPr/>
        </p:nvPicPr>
        <p:blipFill>
          <a:blip r:embed="rId4"/>
          <a:srcRect/>
          <a:stretch>
            <a:fillRect/>
          </a:stretch>
        </p:blipFill>
        <p:spPr bwMode="auto">
          <a:xfrm>
            <a:off x="0" y="3952875"/>
            <a:ext cx="4786314" cy="2905125"/>
          </a:xfrm>
          <a:prstGeom prst="rect">
            <a:avLst/>
          </a:prstGeom>
          <a:noFill/>
        </p:spPr>
      </p:pic>
    </p:spTree>
  </p:cSld>
  <p:clrMapOvr>
    <a:masterClrMapping/>
  </p:clrMapOvr>
  <p:transition>
    <p:wheel spokes="8"/>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مجلد جديد\%D8%AC%D8%AB%D8%A9-%D8%B9%D9%84%D9%89-%D8%A7%D9%84%D8%A8%D8%AD%D8%B1.jpg"/>
          <p:cNvPicPr>
            <a:picLocks noChangeAspect="1" noChangeArrowheads="1"/>
          </p:cNvPicPr>
          <p:nvPr/>
        </p:nvPicPr>
        <p:blipFill>
          <a:blip r:embed="rId2"/>
          <a:srcRect/>
          <a:stretch>
            <a:fillRect/>
          </a:stretch>
        </p:blipFill>
        <p:spPr bwMode="auto">
          <a:xfrm>
            <a:off x="0" y="2571750"/>
            <a:ext cx="9144000" cy="4286250"/>
          </a:xfrm>
          <a:prstGeom prst="rect">
            <a:avLst/>
          </a:prstGeom>
          <a:noFill/>
        </p:spPr>
      </p:pic>
      <p:sp>
        <p:nvSpPr>
          <p:cNvPr id="5" name="مستطيل 4"/>
          <p:cNvSpPr/>
          <p:nvPr/>
        </p:nvSpPr>
        <p:spPr>
          <a:xfrm>
            <a:off x="0" y="642918"/>
            <a:ext cx="9144000" cy="707886"/>
          </a:xfrm>
          <a:prstGeom prst="rect">
            <a:avLst/>
          </a:prstGeom>
        </p:spPr>
        <p:txBody>
          <a:bodyPr wrap="square">
            <a:spAutoFit/>
          </a:bodyPr>
          <a:lstStyle/>
          <a:p>
            <a:pPr algn="ctr"/>
            <a:endParaRPr lang="ar-YE" sz="4000" b="1" dirty="0">
              <a:effectLst>
                <a:glow rad="228600">
                  <a:schemeClr val="accent2">
                    <a:satMod val="175000"/>
                    <a:alpha val="40000"/>
                  </a:schemeClr>
                </a:glow>
              </a:effectLst>
              <a:latin typeface="Arial" pitchFamily="34" charset="0"/>
              <a:cs typeface="Arial" pitchFamily="34" charset="0"/>
            </a:endParaRPr>
          </a:p>
        </p:txBody>
      </p:sp>
      <p:sp>
        <p:nvSpPr>
          <p:cNvPr id="10" name="عنوان فرعي 9"/>
          <p:cNvSpPr>
            <a:spLocks noGrp="1"/>
          </p:cNvSpPr>
          <p:nvPr>
            <p:ph type="subTitle" idx="1"/>
          </p:nvPr>
        </p:nvSpPr>
        <p:spPr>
          <a:xfrm>
            <a:off x="0" y="285728"/>
            <a:ext cx="8858280" cy="3214734"/>
          </a:xfrm>
        </p:spPr>
        <p:txBody>
          <a:bodyPr>
            <a:normAutofit fontScale="92500" lnSpcReduction="10000"/>
          </a:bodyPr>
          <a:lstStyle/>
          <a:p>
            <a:pPr algn="ctr"/>
            <a:r>
              <a:rPr lang="ar-YE" sz="4700" b="1" dirty="0" smtClean="0"/>
              <a:t>قال رسول الله </a:t>
            </a:r>
            <a:r>
              <a:rPr lang="ar-YE" sz="4000" b="1" dirty="0" smtClean="0">
                <a:latin typeface="Arial" pitchFamily="34" charset="0"/>
                <a:cs typeface="Arial" pitchFamily="34" charset="0"/>
              </a:rPr>
              <a:t>صلى</a:t>
            </a:r>
            <a:r>
              <a:rPr lang="ar-YE" sz="4700" b="1" dirty="0" smtClean="0"/>
              <a:t> الله عليه </a:t>
            </a:r>
            <a:r>
              <a:rPr lang="ar-YE" sz="4700" b="1" dirty="0" err="1" smtClean="0"/>
              <a:t>و</a:t>
            </a:r>
            <a:r>
              <a:rPr lang="ar-YE" sz="4700" b="1" dirty="0" smtClean="0"/>
              <a:t> سلم "ما الدنيا إلا مثل ما يجعل أحدكم إصبعه في اليم فلينظر بماذا يرجع</a:t>
            </a:r>
            <a:r>
              <a:rPr lang="en-US" sz="4700" b="1" dirty="0" smtClean="0"/>
              <a:t>"</a:t>
            </a:r>
            <a:r>
              <a:rPr lang="ar-SA" sz="4700" b="1" dirty="0" smtClean="0"/>
              <a:t> -  أخرجه الترمذي في سننه، 4/561، برقم: 2323وقال فيه حديث حسن صحيح، وصححه الألباني.</a:t>
            </a:r>
            <a:endParaRPr lang="en-US" sz="4700" b="1" dirty="0" smtClean="0"/>
          </a:p>
          <a:p>
            <a:endParaRPr lang="ar-YE" dirty="0"/>
          </a:p>
        </p:txBody>
      </p:sp>
    </p:spTree>
  </p:cSld>
  <p:clrMapOvr>
    <a:masterClrMapping/>
  </p:clrMapOvr>
  <p:transition>
    <p:wheel spokes="3"/>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حقيقة الدنيا">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حقيقة الدنيا</Template>
  <TotalTime>5</TotalTime>
  <Words>602</Words>
  <PresentationFormat>عرض على الشاشة (3:4)‏</PresentationFormat>
  <Paragraphs>35</Paragraphs>
  <Slides>16</Slides>
  <Notes>2</Notes>
  <HiddenSlides>0</HiddenSlides>
  <MMClips>0</MMClips>
  <ScaleCrop>false</ScaleCrop>
  <HeadingPairs>
    <vt:vector size="4" baseType="variant">
      <vt:variant>
        <vt:lpstr>سمة</vt:lpstr>
      </vt:variant>
      <vt:variant>
        <vt:i4>1</vt:i4>
      </vt:variant>
      <vt:variant>
        <vt:lpstr>عناوين الشرائح</vt:lpstr>
      </vt:variant>
      <vt:variant>
        <vt:i4>16</vt:i4>
      </vt:variant>
    </vt:vector>
  </HeadingPairs>
  <TitlesOfParts>
    <vt:vector size="17" baseType="lpstr">
      <vt:lpstr>حقيقة الدنيا</vt:lpstr>
      <vt:lpstr>حقيقة الدنيا في الشريعة والدراسات  العلمية الحديثة إعداد الباحث: عبد الكريم علي عبده الفهدي   abdali114@gmail.com |  مراجعة: د. قسطاس إبراهيم النعيمي </vt:lpstr>
      <vt:lpstr>الحياة الدنيا</vt:lpstr>
      <vt:lpstr>الشريحة 3</vt:lpstr>
      <vt:lpstr>الشريحة 4</vt:lpstr>
      <vt:lpstr>الشريحة 5</vt:lpstr>
      <vt:lpstr>الشريحة 6</vt:lpstr>
      <vt:lpstr>الشريحة 7</vt:lpstr>
      <vt:lpstr>منزلة الدنيا في السنة النبوية</vt:lpstr>
      <vt:lpstr>الشريحة 9</vt:lpstr>
      <vt:lpstr>الشريحة 10</vt:lpstr>
      <vt:lpstr>الشريحة 11</vt:lpstr>
      <vt:lpstr>الشريحة 12</vt:lpstr>
      <vt:lpstr>الشريحة 13</vt:lpstr>
      <vt:lpstr>الشريحة 14</vt:lpstr>
      <vt:lpstr>الشريحة 15</vt:lpstr>
      <vt:lpstr>إعداد الباحث: عبد الكريم علي عبده الفهدي  مراجعة: د. قسطاس إبراهيم النعيمي للاطلاع على التفاصيل انظر بحث بعنوان حقيقة الدنيا في الشريعة والدراسات العلمية الحديثة في موقع جامعة الإيمان</vt:lpstr>
    </vt:vector>
  </TitlesOfParts>
  <Company>unv jameat aleman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حقيقة الدنيا في الشريعة والدراسات  العلمية الحديثة إعداد الباحث: عبد الكريم علي عبده الفهدي   abdali114@gmail.com |  مراجعة: د. قسطاس إبراهيم النعيمي </dc:title>
  <dc:creator>pc</dc:creator>
  <cp:lastModifiedBy>pc</cp:lastModifiedBy>
  <cp:revision>1</cp:revision>
  <dcterms:created xsi:type="dcterms:W3CDTF">2010-06-07T14:22:18Z</dcterms:created>
  <dcterms:modified xsi:type="dcterms:W3CDTF">2010-06-07T14:27:24Z</dcterms:modified>
  <cp:contentStatus>نهائي</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