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13E5-5056-4166-AF66-25E7114309A3}" type="datetimeFigureOut">
              <a:rPr lang="ar-SA" smtClean="0"/>
              <a:pPr/>
              <a:t>05/01/1431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7980D-D7E2-44D1-B20A-7EBBFC2F893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642918"/>
            <a:ext cx="8715436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>
                <a:solidFill>
                  <a:srgbClr val="C00000"/>
                </a:solidFill>
                <a:cs typeface="AL-Mateen" pitchFamily="2" charset="-78"/>
              </a:rPr>
              <a:t>السبب التاسع: المهاجرة في سبيل الله</a:t>
            </a:r>
          </a:p>
          <a:p>
            <a:pPr algn="ctr"/>
            <a:r>
              <a:rPr lang="ar-SA" sz="3200" dirty="0">
                <a:cs typeface="AL-Mateen" pitchFamily="2" charset="-78"/>
              </a:rPr>
              <a:t>قال تعالى : </a:t>
            </a:r>
            <a:r>
              <a:rPr lang="ar-SA" sz="3200" dirty="0" smtClean="0">
                <a:cs typeface="AL-Mateen" pitchFamily="2" charset="-78"/>
              </a:rPr>
              <a:t>(وَمَنْ </a:t>
            </a:r>
            <a:r>
              <a:rPr lang="ar-SA" sz="3200" dirty="0">
                <a:cs typeface="AL-Mateen" pitchFamily="2" charset="-78"/>
              </a:rPr>
              <a:t>يُهَاجِرْ فِي سَبِيلِ اللَّهِ يَجِدْ فِي </a:t>
            </a:r>
            <a:r>
              <a:rPr lang="ar-SA" sz="3200" dirty="0" smtClean="0">
                <a:cs typeface="AL-Mateen" pitchFamily="2" charset="-78"/>
              </a:rPr>
              <a:t>الْأَرْضِ </a:t>
            </a:r>
            <a:r>
              <a:rPr lang="ar-SA" sz="3200" dirty="0">
                <a:cs typeface="AL-Mateen" pitchFamily="2" charset="-78"/>
              </a:rPr>
              <a:t>مُرَاغَماً كَثِيراً </a:t>
            </a:r>
            <a:r>
              <a:rPr lang="ar-SA" sz="3200" dirty="0" smtClean="0">
                <a:cs typeface="AL-Mateen" pitchFamily="2" charset="-78"/>
              </a:rPr>
              <a:t>وَسَعَةً) </a:t>
            </a:r>
            <a:r>
              <a:rPr lang="ar-SA" sz="2000" dirty="0">
                <a:cs typeface="AL-Mateen" pitchFamily="2" charset="-78"/>
              </a:rPr>
              <a:t>[النساء:100] </a:t>
            </a:r>
            <a:r>
              <a:rPr lang="ar-SA" sz="2000" dirty="0" smtClean="0">
                <a:cs typeface="AL-Mateen" pitchFamily="2" charset="-78"/>
              </a:rPr>
              <a:t>.</a:t>
            </a:r>
          </a:p>
          <a:p>
            <a:pPr algn="ctr"/>
            <a:endParaRPr lang="ar-SA" sz="2000" dirty="0">
              <a:cs typeface="AL-Mateen" pitchFamily="2" charset="-78"/>
            </a:endParaRPr>
          </a:p>
          <a:p>
            <a:pPr algn="ctr"/>
            <a:r>
              <a:rPr lang="ar-SA" sz="4400" dirty="0">
                <a:solidFill>
                  <a:srgbClr val="C00000"/>
                </a:solidFill>
                <a:cs typeface="AL-Mateen" pitchFamily="2" charset="-78"/>
              </a:rPr>
              <a:t>السبب العاشر: الجهاد في سبيل الله تعالى</a:t>
            </a:r>
          </a:p>
          <a:p>
            <a:pPr algn="ctr"/>
            <a:r>
              <a:rPr lang="ar-SA" sz="3200" dirty="0" smtClean="0">
                <a:cs typeface="AL-Mateen" pitchFamily="2" charset="-78"/>
              </a:rPr>
              <a:t>قال </a:t>
            </a:r>
            <a:r>
              <a:rPr lang="ar-SA" sz="3200" dirty="0">
                <a:cs typeface="AL-Mateen" pitchFamily="2" charset="-78"/>
              </a:rPr>
              <a:t>صلى الله عليه وسلم : </a:t>
            </a:r>
            <a:r>
              <a:rPr lang="ar-SA" sz="3200" dirty="0" smtClean="0">
                <a:cs typeface="AL-Mateen" pitchFamily="2" charset="-78"/>
              </a:rPr>
              <a:t>(... </a:t>
            </a:r>
            <a:r>
              <a:rPr lang="ar-SA" sz="3200" dirty="0">
                <a:cs typeface="AL-Mateen" pitchFamily="2" charset="-78"/>
              </a:rPr>
              <a:t>وجُعل رزقي تحت ظل </a:t>
            </a:r>
            <a:r>
              <a:rPr lang="ar-SA" sz="3200" dirty="0" smtClean="0">
                <a:cs typeface="AL-Mateen" pitchFamily="2" charset="-78"/>
              </a:rPr>
              <a:t>رمحي) </a:t>
            </a:r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رواه أحمد]. </a:t>
            </a:r>
            <a:endParaRPr lang="ar-SA" sz="2000" dirty="0" smtClean="0">
              <a:cs typeface="AL-Mateen" pitchFamily="2" charset="-78"/>
            </a:endParaRPr>
          </a:p>
          <a:p>
            <a:pPr algn="ctr"/>
            <a:endParaRPr lang="ar-SA" sz="2000" dirty="0">
              <a:cs typeface="AL-Mateen" pitchFamily="2" charset="-78"/>
            </a:endParaRPr>
          </a:p>
          <a:p>
            <a:pPr algn="ctr"/>
            <a:r>
              <a:rPr lang="ar-SA" sz="4400" dirty="0">
                <a:solidFill>
                  <a:srgbClr val="C00000"/>
                </a:solidFill>
                <a:cs typeface="AL-Mateen" pitchFamily="2" charset="-78"/>
              </a:rPr>
              <a:t>السبب الحادي عشر: شكر الله تعالى</a:t>
            </a:r>
          </a:p>
          <a:p>
            <a:pPr algn="ctr"/>
            <a:r>
              <a:rPr lang="ar-SA" sz="3200" dirty="0" smtClean="0">
                <a:cs typeface="AL-Mateen" pitchFamily="2" charset="-78"/>
              </a:rPr>
              <a:t>قال </a:t>
            </a:r>
            <a:r>
              <a:rPr lang="ar-SA" sz="3200" dirty="0">
                <a:cs typeface="AL-Mateen" pitchFamily="2" charset="-78"/>
              </a:rPr>
              <a:t>تعالى: </a:t>
            </a:r>
            <a:r>
              <a:rPr lang="ar-SA" sz="3200" dirty="0" smtClean="0">
                <a:cs typeface="AL-Mateen" pitchFamily="2" charset="-78"/>
              </a:rPr>
              <a:t>(وَإِذْ </a:t>
            </a:r>
            <a:r>
              <a:rPr lang="ar-SA" sz="3200" dirty="0">
                <a:cs typeface="AL-Mateen" pitchFamily="2" charset="-78"/>
              </a:rPr>
              <a:t>تَأَذَّنَ رَبُّكُمْ </a:t>
            </a:r>
            <a:r>
              <a:rPr lang="ar-SA" sz="3200" dirty="0" smtClean="0">
                <a:cs typeface="AL-Mateen" pitchFamily="2" charset="-78"/>
              </a:rPr>
              <a:t>لَئِــنْ </a:t>
            </a:r>
            <a:r>
              <a:rPr lang="ar-SA" sz="3200" dirty="0">
                <a:cs typeface="AL-Mateen" pitchFamily="2" charset="-78"/>
              </a:rPr>
              <a:t>شَكَرْتُمْ لَأَزِيدَنَّكُمْ وَلَئِنْ </a:t>
            </a:r>
            <a:r>
              <a:rPr lang="ar-SA" sz="3200" dirty="0" smtClean="0">
                <a:cs typeface="AL-Mateen" pitchFamily="2" charset="-78"/>
              </a:rPr>
              <a:t>كَفَـرْتُمْ </a:t>
            </a:r>
            <a:r>
              <a:rPr lang="ar-SA" sz="3200" dirty="0">
                <a:cs typeface="AL-Mateen" pitchFamily="2" charset="-78"/>
              </a:rPr>
              <a:t>إِنَّ </a:t>
            </a:r>
            <a:r>
              <a:rPr lang="ar-SA" sz="3200" dirty="0" smtClean="0">
                <a:cs typeface="AL-Mateen" pitchFamily="2" charset="-78"/>
              </a:rPr>
              <a:t>عَــذَابِي لَشَدِيدٌ) </a:t>
            </a:r>
          </a:p>
          <a:p>
            <a:pPr algn="ctr"/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إبراهيم:7]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335420"/>
            <a:ext cx="8715436" cy="60939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solidFill>
                  <a:srgbClr val="C00000"/>
                </a:solidFill>
                <a:cs typeface="AL-Mateen" pitchFamily="2" charset="-78"/>
              </a:rPr>
              <a:t>السبب الثاني عشر: الزواج</a:t>
            </a:r>
          </a:p>
          <a:p>
            <a:pPr algn="ctr">
              <a:lnSpc>
                <a:spcPct val="150000"/>
              </a:lnSpc>
            </a:pPr>
            <a:r>
              <a:rPr lang="ar-SA" sz="2800" dirty="0" smtClean="0">
                <a:cs typeface="AL-Mateen" pitchFamily="2" charset="-78"/>
              </a:rPr>
              <a:t>قال </a:t>
            </a:r>
            <a:r>
              <a:rPr lang="ar-SA" sz="2800" dirty="0">
                <a:cs typeface="AL-Mateen" pitchFamily="2" charset="-78"/>
              </a:rPr>
              <a:t>تعالى: (</a:t>
            </a:r>
            <a:r>
              <a:rPr lang="ar-SA" sz="2800" dirty="0" err="1">
                <a:cs typeface="AL-Mateen" pitchFamily="2" charset="-78"/>
              </a:rPr>
              <a:t>وَأَنْكِحُوا</a:t>
            </a:r>
            <a:r>
              <a:rPr lang="ar-SA" sz="2800" dirty="0">
                <a:cs typeface="AL-Mateen" pitchFamily="2" charset="-78"/>
              </a:rPr>
              <a:t> الْأَيَامَى مِنْكُمْ وَالصَّالِحِينَ مِنْ عِبَادِكُمْ وَإِمَائِكُمْ إِنْ يَكُونُوا فُقَرَاءَ </a:t>
            </a:r>
            <a:r>
              <a:rPr lang="ar-SA" sz="2800" dirty="0" err="1">
                <a:cs typeface="AL-Mateen" pitchFamily="2" charset="-78"/>
              </a:rPr>
              <a:t>يُغْنِهِمُ</a:t>
            </a:r>
            <a:r>
              <a:rPr lang="ar-SA" sz="2800" dirty="0">
                <a:cs typeface="AL-Mateen" pitchFamily="2" charset="-78"/>
              </a:rPr>
              <a:t> اللَّهُ مِنْ فَضْلِهِ وَاللَّهُ وَاسِعٌ عَلِيمٌ ) </a:t>
            </a:r>
            <a:r>
              <a:rPr lang="ar-SA" dirty="0">
                <a:cs typeface="AL-Mateen" pitchFamily="2" charset="-78"/>
              </a:rPr>
              <a:t>[النور:32].</a:t>
            </a:r>
          </a:p>
          <a:p>
            <a:pPr algn="ctr"/>
            <a:endParaRPr lang="ar-SA" dirty="0">
              <a:cs typeface="AL-Mateen" pitchFamily="2" charset="-78"/>
            </a:endParaRPr>
          </a:p>
          <a:p>
            <a:pPr algn="ctr"/>
            <a:r>
              <a:rPr lang="ar-SA" sz="3600" dirty="0">
                <a:solidFill>
                  <a:srgbClr val="C00000"/>
                </a:solidFill>
                <a:cs typeface="AL-Mateen" pitchFamily="2" charset="-78"/>
              </a:rPr>
              <a:t>السبب الثالث عشر: اللجوء إلى الله عند الفاقة</a:t>
            </a:r>
          </a:p>
          <a:p>
            <a:pPr algn="ctr">
              <a:lnSpc>
                <a:spcPct val="150000"/>
              </a:lnSpc>
            </a:pPr>
            <a:r>
              <a:rPr lang="ar-SA" sz="2800" smtClean="0">
                <a:cs typeface="AL-Mateen" pitchFamily="2" charset="-78"/>
              </a:rPr>
              <a:t>قال </a:t>
            </a:r>
            <a:r>
              <a:rPr lang="ar-SA" sz="2800" dirty="0" smtClean="0">
                <a:cs typeface="AL-Mateen" pitchFamily="2" charset="-78"/>
              </a:rPr>
              <a:t>صلى الله عليه وسلم </a:t>
            </a:r>
            <a:r>
              <a:rPr lang="ar-SA" sz="2800" dirty="0">
                <a:cs typeface="AL-Mateen" pitchFamily="2" charset="-78"/>
              </a:rPr>
              <a:t>: (</a:t>
            </a:r>
            <a:r>
              <a:rPr lang="ar-SA" sz="2800" dirty="0" smtClean="0">
                <a:cs typeface="AL-Mateen" pitchFamily="2" charset="-78"/>
              </a:rPr>
              <a:t>من </a:t>
            </a:r>
            <a:r>
              <a:rPr lang="ar-SA" sz="2800" dirty="0">
                <a:cs typeface="AL-Mateen" pitchFamily="2" charset="-78"/>
              </a:rPr>
              <a:t>نزلت </a:t>
            </a:r>
            <a:r>
              <a:rPr lang="ar-SA" sz="2800" dirty="0" err="1">
                <a:cs typeface="AL-Mateen" pitchFamily="2" charset="-78"/>
              </a:rPr>
              <a:t>به</a:t>
            </a:r>
            <a:r>
              <a:rPr lang="ar-SA" sz="2800" dirty="0">
                <a:cs typeface="AL-Mateen" pitchFamily="2" charset="-78"/>
              </a:rPr>
              <a:t> فاقةٌ فأنزلها بالناس لم تسد فاقته، ومن نزلت </a:t>
            </a:r>
            <a:r>
              <a:rPr lang="ar-SA" sz="2800" dirty="0" err="1">
                <a:cs typeface="AL-Mateen" pitchFamily="2" charset="-78"/>
              </a:rPr>
              <a:t>به</a:t>
            </a:r>
            <a:r>
              <a:rPr lang="ar-SA" sz="2800" dirty="0">
                <a:cs typeface="AL-Mateen" pitchFamily="2" charset="-78"/>
              </a:rPr>
              <a:t> فاقة فأنزلها بالله فيوشك الله له برزق عاجل أو آجل </a:t>
            </a:r>
            <a:r>
              <a:rPr lang="ar-SA" sz="2800" dirty="0" smtClean="0">
                <a:cs typeface="AL-Mateen" pitchFamily="2" charset="-78"/>
              </a:rPr>
              <a:t>) </a:t>
            </a:r>
            <a:r>
              <a:rPr lang="ar-SA" dirty="0">
                <a:cs typeface="AL-Mateen" pitchFamily="2" charset="-78"/>
              </a:rPr>
              <a:t>[رواه الترمذي وصححه الألباني]. </a:t>
            </a:r>
          </a:p>
          <a:p>
            <a:pPr algn="ctr"/>
            <a:endParaRPr lang="ar-SA" dirty="0">
              <a:cs typeface="AL-Mateen" pitchFamily="2" charset="-78"/>
            </a:endParaRPr>
          </a:p>
          <a:p>
            <a:pPr algn="ctr"/>
            <a:r>
              <a:rPr lang="ar-SA" sz="3600" dirty="0">
                <a:solidFill>
                  <a:srgbClr val="C00000"/>
                </a:solidFill>
                <a:cs typeface="AL-Mateen" pitchFamily="2" charset="-78"/>
              </a:rPr>
              <a:t>السبب الرابع عشر: ترك المعاصي والاستقامة على دين الله والعمل بالطاعة</a:t>
            </a:r>
          </a:p>
          <a:p>
            <a:pPr algn="ctr">
              <a:lnSpc>
                <a:spcPct val="150000"/>
              </a:lnSpc>
            </a:pPr>
            <a:r>
              <a:rPr lang="ar-SA" sz="2800" dirty="0">
                <a:cs typeface="AL-Mateen" pitchFamily="2" charset="-78"/>
              </a:rPr>
              <a:t>قال تعالى : (وَأَلَّوِ اسْتَقَامُوا عَلَى الطَّرِيقَةِ </a:t>
            </a:r>
            <a:r>
              <a:rPr lang="ar-SA" sz="2800" dirty="0" err="1">
                <a:cs typeface="AL-Mateen" pitchFamily="2" charset="-78"/>
              </a:rPr>
              <a:t>لَأَسْقَيْنَاهُمْ</a:t>
            </a:r>
            <a:r>
              <a:rPr lang="ar-SA" sz="2800" dirty="0">
                <a:cs typeface="AL-Mateen" pitchFamily="2" charset="-78"/>
              </a:rPr>
              <a:t> مَاءً </a:t>
            </a:r>
            <a:r>
              <a:rPr lang="ar-SA" sz="2800" dirty="0" err="1">
                <a:cs typeface="AL-Mateen" pitchFamily="2" charset="-78"/>
              </a:rPr>
              <a:t>غَدَقاً</a:t>
            </a:r>
            <a:r>
              <a:rPr lang="ar-SA" sz="2800" dirty="0">
                <a:cs typeface="AL-Mateen" pitchFamily="2" charset="-78"/>
              </a:rPr>
              <a:t> ) </a:t>
            </a:r>
            <a:r>
              <a:rPr lang="ar-SA" dirty="0">
                <a:cs typeface="AL-Mateen" pitchFamily="2" charset="-78"/>
              </a:rPr>
              <a:t>[الجن:16]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714356"/>
            <a:ext cx="8715436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5400" dirty="0" smtClean="0">
                <a:solidFill>
                  <a:srgbClr val="C00000"/>
                </a:solidFill>
                <a:cs typeface="AL-Mateen" pitchFamily="2" charset="-78"/>
              </a:rPr>
              <a:t>السبب الأول: تقوى الله تعالى</a:t>
            </a:r>
            <a:endParaRPr lang="en-US" sz="5400" dirty="0" smtClean="0">
              <a:solidFill>
                <a:srgbClr val="C00000"/>
              </a:solidFill>
              <a:cs typeface="AL-Mateen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ar-SA" sz="3600" dirty="0" smtClean="0">
                <a:cs typeface="AL-Mateen" pitchFamily="2" charset="-78"/>
              </a:rPr>
              <a:t>قال تعالى: (وَمَنْ يَتَّقِ اللَّهَ يَجْعَلْ لَهُ مَخْرَجاً (2) وَيَرْزُقْهُ مِنْ حَيْثُ لا يَحْتَسِبُ)</a:t>
            </a:r>
          </a:p>
          <a:p>
            <a:pPr algn="ctr"/>
            <a:r>
              <a:rPr lang="ar-SA" sz="4000" dirty="0" smtClean="0">
                <a:cs typeface="AL-Mateen" pitchFamily="2" charset="-78"/>
              </a:rPr>
              <a:t> </a:t>
            </a:r>
            <a:r>
              <a:rPr lang="ar-SA" sz="2000" dirty="0">
                <a:cs typeface="AL-Mateen" pitchFamily="2" charset="-78"/>
              </a:rPr>
              <a:t>[الطلاق:3،2]</a:t>
            </a:r>
            <a:endParaRPr lang="en-US" sz="2000" dirty="0">
              <a:cs typeface="AL-Mateen" pitchFamily="2" charset="-78"/>
            </a:endParaRPr>
          </a:p>
          <a:p>
            <a:endParaRPr lang="ar-S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571480"/>
            <a:ext cx="8715436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الثاني: الاستغفار والتوبة</a:t>
            </a:r>
          </a:p>
          <a:p>
            <a:pPr algn="ctr">
              <a:lnSpc>
                <a:spcPct val="150000"/>
              </a:lnSpc>
            </a:pPr>
            <a:r>
              <a:rPr lang="ar-SA" sz="3200" dirty="0">
                <a:cs typeface="AL-Mateen" pitchFamily="2" charset="-78"/>
              </a:rPr>
              <a:t>قال تعالى : (فَقُلْتُ اسْتَغْفِرُوا رَبَّكُمْ إِنَّهُ كَانَ غَفَّاراً </a:t>
            </a:r>
            <a:r>
              <a:rPr lang="ar-SA" sz="2400" dirty="0">
                <a:cs typeface="AL-Mateen" pitchFamily="2" charset="-78"/>
              </a:rPr>
              <a:t>(10) </a:t>
            </a:r>
            <a:r>
              <a:rPr lang="ar-SA" sz="3200" dirty="0">
                <a:cs typeface="AL-Mateen" pitchFamily="2" charset="-78"/>
              </a:rPr>
              <a:t>يُرْسِلِ السَّمَاءَ عَلَيْكُمْ مِدْرَاراً </a:t>
            </a:r>
            <a:r>
              <a:rPr lang="ar-SA" sz="2400" dirty="0">
                <a:cs typeface="AL-Mateen" pitchFamily="2" charset="-78"/>
              </a:rPr>
              <a:t>(11) </a:t>
            </a:r>
            <a:r>
              <a:rPr lang="ar-SA" sz="3200" dirty="0">
                <a:cs typeface="AL-Mateen" pitchFamily="2" charset="-78"/>
              </a:rPr>
              <a:t>وَيُمْدِدْكُمْ بِأَمْوَالٍ وَبَنِينَ وَيَجْعَلْ لَكُمْ جَنَّاتٍ وَيَجْعَلْ لَكُمْ أَنْهَاراً</a:t>
            </a:r>
            <a:r>
              <a:rPr lang="ar-SA" sz="3200" dirty="0" smtClean="0">
                <a:cs typeface="AL-Mateen" pitchFamily="2" charset="-78"/>
              </a:rPr>
              <a:t>)</a:t>
            </a:r>
          </a:p>
          <a:p>
            <a:pPr algn="ctr"/>
            <a:r>
              <a:rPr lang="ar-SA" sz="2000" dirty="0" smtClean="0">
                <a:cs typeface="AL-Mateen" pitchFamily="2" charset="-78"/>
              </a:rPr>
              <a:t> </a:t>
            </a:r>
            <a:r>
              <a:rPr lang="ar-SA" sz="2000" dirty="0">
                <a:cs typeface="AL-Mateen" pitchFamily="2" charset="-78"/>
              </a:rPr>
              <a:t>[نوح:10-12</a:t>
            </a:r>
            <a:r>
              <a:rPr lang="ar-SA" sz="2000" dirty="0" smtClean="0">
                <a:cs typeface="AL-Mateen" pitchFamily="2" charset="-78"/>
              </a:rPr>
              <a:t>]</a:t>
            </a:r>
            <a:r>
              <a:rPr lang="ar-SA" sz="3600" dirty="0" smtClean="0">
                <a:cs typeface="AL-Mateen" pitchFamily="2" charset="-78"/>
              </a:rPr>
              <a:t>.</a:t>
            </a:r>
          </a:p>
          <a:p>
            <a:pPr algn="ctr"/>
            <a:endParaRPr lang="ar-SA" sz="2800" dirty="0"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600" dirty="0">
                <a:cs typeface="AL-Mateen" pitchFamily="2" charset="-78"/>
              </a:rPr>
              <a:t>وقال صلى الله عليه وسلم : </a:t>
            </a:r>
            <a:r>
              <a:rPr lang="ar-SA" sz="3600" dirty="0" smtClean="0">
                <a:cs typeface="AL-Mateen" pitchFamily="2" charset="-78"/>
              </a:rPr>
              <a:t>(مَن </a:t>
            </a:r>
            <a:r>
              <a:rPr lang="ar-SA" sz="3600" dirty="0">
                <a:cs typeface="AL-Mateen" pitchFamily="2" charset="-78"/>
              </a:rPr>
              <a:t>أكثر الاستغفار جعل الله له من كل همَّ فرجاً، ومن كل ضيق مخرجاً، ورزقه من حيث لا </a:t>
            </a:r>
            <a:r>
              <a:rPr lang="ar-SA" sz="3600" dirty="0" smtClean="0">
                <a:cs typeface="AL-Mateen" pitchFamily="2" charset="-78"/>
              </a:rPr>
              <a:t>يحتسب) </a:t>
            </a:r>
          </a:p>
          <a:p>
            <a:pPr algn="ctr">
              <a:lnSpc>
                <a:spcPct val="150000"/>
              </a:lnSpc>
            </a:pPr>
            <a:r>
              <a:rPr lang="ar-SA" sz="2000" dirty="0">
                <a:cs typeface="AL-Mateen" pitchFamily="2" charset="-78"/>
              </a:rPr>
              <a:t>[رواه أحمد وأبو داود وصحح إسناده الشيخ أحمد شاكر</a:t>
            </a:r>
            <a:r>
              <a:rPr lang="ar-SA" sz="2000" dirty="0" smtClean="0">
                <a:cs typeface="AL-Mateen" pitchFamily="2" charset="-78"/>
              </a:rPr>
              <a:t>]</a:t>
            </a:r>
            <a:endParaRPr lang="ar-SA" sz="2000" dirty="0">
              <a:cs typeface="AL-Matee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714356"/>
            <a:ext cx="8715436" cy="57369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الثالث: التوكل على الله </a:t>
            </a:r>
            <a:r>
              <a:rPr lang="ar-SA" sz="5400" dirty="0" smtClean="0">
                <a:solidFill>
                  <a:srgbClr val="C00000"/>
                </a:solidFill>
                <a:cs typeface="AL-Mateen" pitchFamily="2" charset="-78"/>
              </a:rPr>
              <a:t>تعالى</a:t>
            </a:r>
          </a:p>
          <a:p>
            <a:pPr algn="ctr"/>
            <a:endParaRPr lang="ar-SA" sz="2400" dirty="0">
              <a:solidFill>
                <a:srgbClr val="C00000"/>
              </a:solidFill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>
                <a:cs typeface="AL-Mateen" pitchFamily="2" charset="-78"/>
              </a:rPr>
              <a:t>يقول </a:t>
            </a:r>
            <a:r>
              <a:rPr lang="ar-SA" sz="3200" dirty="0" smtClean="0">
                <a:cs typeface="AL-Mateen" pitchFamily="2" charset="-78"/>
              </a:rPr>
              <a:t>الله تعالى: (وَيَرْزُقْهُ </a:t>
            </a:r>
            <a:r>
              <a:rPr lang="ar-SA" sz="3200" dirty="0">
                <a:cs typeface="AL-Mateen" pitchFamily="2" charset="-78"/>
              </a:rPr>
              <a:t>مِنْ حَيْثُ لا يَحْتَسِبُ وَمَنْ يَتَوَكَّلْ عَلَى اللَّهِ فَهُوَ حَسْبُهُ إِنَّ </a:t>
            </a:r>
            <a:r>
              <a:rPr lang="ar-SA" sz="3200" dirty="0" smtClean="0">
                <a:cs typeface="AL-Mateen" pitchFamily="2" charset="-78"/>
              </a:rPr>
              <a:t>اللَّهَ </a:t>
            </a:r>
            <a:r>
              <a:rPr lang="ar-SA" sz="3200" dirty="0">
                <a:cs typeface="AL-Mateen" pitchFamily="2" charset="-78"/>
              </a:rPr>
              <a:t>بَالِغُ أَمْرِهِ قَدْ جَعَلَ اللَّهُ لِكُلِّ شَيْءٍ </a:t>
            </a:r>
            <a:r>
              <a:rPr lang="ar-SA" sz="3200" dirty="0" smtClean="0">
                <a:cs typeface="AL-Mateen" pitchFamily="2" charset="-78"/>
              </a:rPr>
              <a:t>قَدْراً)</a:t>
            </a:r>
          </a:p>
          <a:p>
            <a:pPr algn="ctr"/>
            <a:r>
              <a:rPr lang="ar-SA" sz="3200" dirty="0" smtClean="0">
                <a:cs typeface="AL-Mateen" pitchFamily="2" charset="-78"/>
              </a:rPr>
              <a:t> </a:t>
            </a:r>
            <a:r>
              <a:rPr lang="ar-SA" sz="2000" dirty="0">
                <a:cs typeface="AL-Mateen" pitchFamily="2" charset="-78"/>
              </a:rPr>
              <a:t>[الطلاق:3]</a:t>
            </a:r>
          </a:p>
          <a:p>
            <a:pPr algn="ctr">
              <a:lnSpc>
                <a:spcPct val="200000"/>
              </a:lnSpc>
            </a:pPr>
            <a:r>
              <a:rPr lang="ar-SA" sz="3200" dirty="0" smtClean="0">
                <a:cs typeface="AL-Mateen" pitchFamily="2" charset="-78"/>
              </a:rPr>
              <a:t>ويقول النبي صلى الله عليه وسلم :</a:t>
            </a:r>
          </a:p>
          <a:p>
            <a:pPr algn="ctr">
              <a:lnSpc>
                <a:spcPct val="120000"/>
              </a:lnSpc>
            </a:pPr>
            <a:r>
              <a:rPr lang="ar-SA" sz="3200" dirty="0" smtClean="0">
                <a:cs typeface="AL-Mateen" pitchFamily="2" charset="-78"/>
              </a:rPr>
              <a:t> (لو أنكم توكلون على الله حق توكله لرزقكم كما يرزق الطير، تغدو </a:t>
            </a:r>
            <a:r>
              <a:rPr lang="ar-SA" sz="3200" dirty="0" err="1" smtClean="0">
                <a:cs typeface="AL-Mateen" pitchFamily="2" charset="-78"/>
              </a:rPr>
              <a:t>خماصاً</a:t>
            </a:r>
            <a:r>
              <a:rPr lang="ar-SA" sz="3200" dirty="0" smtClean="0">
                <a:cs typeface="AL-Mateen" pitchFamily="2" charset="-78"/>
              </a:rPr>
              <a:t>، وتروح </a:t>
            </a:r>
            <a:r>
              <a:rPr lang="ar-SA" sz="3200" dirty="0" err="1" smtClean="0">
                <a:cs typeface="AL-Mateen" pitchFamily="2" charset="-78"/>
              </a:rPr>
              <a:t>بطاناً</a:t>
            </a:r>
            <a:r>
              <a:rPr lang="ar-SA" sz="3200" dirty="0" smtClean="0">
                <a:cs typeface="AL-Mateen" pitchFamily="2" charset="-78"/>
              </a:rPr>
              <a:t> ) </a:t>
            </a:r>
          </a:p>
          <a:p>
            <a:pPr algn="ctr"/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رواه أحمد والترمذي وصححه الألباني].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1432687"/>
            <a:ext cx="8715436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السببُ الرابع: صلة الرحم</a:t>
            </a:r>
          </a:p>
          <a:p>
            <a:pPr algn="ctr">
              <a:lnSpc>
                <a:spcPct val="200000"/>
              </a:lnSpc>
            </a:pPr>
            <a:r>
              <a:rPr lang="ar-SA" sz="3200" dirty="0">
                <a:cs typeface="AL-Mateen" pitchFamily="2" charset="-78"/>
              </a:rPr>
              <a:t>عن أبي </a:t>
            </a:r>
            <a:r>
              <a:rPr lang="ar-SA" sz="3200" dirty="0" smtClean="0">
                <a:cs typeface="AL-Mateen" pitchFamily="2" charset="-78"/>
              </a:rPr>
              <a:t>هريرة رضي الله عنه </a:t>
            </a:r>
            <a:r>
              <a:rPr lang="ar-SA" sz="3200" dirty="0">
                <a:cs typeface="AL-Mateen" pitchFamily="2" charset="-78"/>
              </a:rPr>
              <a:t>قال: سمعت رسول الله </a:t>
            </a:r>
            <a:r>
              <a:rPr lang="ar-SA" sz="3200" dirty="0" smtClean="0">
                <a:cs typeface="AL-Mateen" pitchFamily="2" charset="-78"/>
              </a:rPr>
              <a:t>صلى الله عليه وسلم يقول</a:t>
            </a:r>
            <a:r>
              <a:rPr lang="ar-SA" sz="3200" dirty="0">
                <a:cs typeface="AL-Mateen" pitchFamily="2" charset="-78"/>
              </a:rPr>
              <a:t>: </a:t>
            </a:r>
            <a:r>
              <a:rPr lang="ar-SA" sz="3200" dirty="0" smtClean="0">
                <a:cs typeface="AL-Mateen" pitchFamily="2" charset="-78"/>
              </a:rPr>
              <a:t>(مَنْ </a:t>
            </a:r>
            <a:r>
              <a:rPr lang="ar-SA" sz="3200" dirty="0">
                <a:cs typeface="AL-Mateen" pitchFamily="2" charset="-78"/>
              </a:rPr>
              <a:t>سَرَّه أن يبسط له في رزقه، </a:t>
            </a:r>
            <a:r>
              <a:rPr lang="ar-SA" sz="3200" dirty="0" smtClean="0">
                <a:cs typeface="AL-Mateen" pitchFamily="2" charset="-78"/>
              </a:rPr>
              <a:t>وأن </a:t>
            </a:r>
            <a:r>
              <a:rPr lang="ar-SA" sz="3200" dirty="0">
                <a:cs typeface="AL-Mateen" pitchFamily="2" charset="-78"/>
              </a:rPr>
              <a:t>ينسأ له في أثره؛ فليصل رحمه </a:t>
            </a:r>
            <a:r>
              <a:rPr lang="ar-SA" sz="3200" dirty="0" smtClean="0">
                <a:cs typeface="AL-Mateen" pitchFamily="2" charset="-78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 </a:t>
            </a:r>
            <a:r>
              <a:rPr lang="ar-SA" sz="2000" dirty="0">
                <a:cs typeface="AL-Mateen" pitchFamily="2" charset="-78"/>
              </a:rPr>
              <a:t>[رواه البخاري].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214290"/>
            <a:ext cx="8715436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الخامس: الإنفاق في سبيل الله </a:t>
            </a:r>
            <a:r>
              <a:rPr lang="ar-SA" sz="5400" dirty="0" smtClean="0">
                <a:solidFill>
                  <a:srgbClr val="C00000"/>
                </a:solidFill>
                <a:cs typeface="AL-Mateen" pitchFamily="2" charset="-78"/>
              </a:rPr>
              <a:t>تعالى</a:t>
            </a:r>
          </a:p>
          <a:p>
            <a:endParaRPr lang="ar-SA" sz="2800" dirty="0">
              <a:solidFill>
                <a:srgbClr val="C00000"/>
              </a:solidFill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قال </a:t>
            </a:r>
            <a:r>
              <a:rPr lang="ar-SA" sz="3200" dirty="0">
                <a:cs typeface="AL-Mateen" pitchFamily="2" charset="-78"/>
              </a:rPr>
              <a:t>تعالى: </a:t>
            </a:r>
            <a:r>
              <a:rPr lang="ar-SA" sz="3200" dirty="0" smtClean="0">
                <a:cs typeface="AL-Mateen" pitchFamily="2" charset="-78"/>
              </a:rPr>
              <a:t>(قُلْ </a:t>
            </a:r>
            <a:r>
              <a:rPr lang="ar-SA" sz="3200" dirty="0">
                <a:cs typeface="AL-Mateen" pitchFamily="2" charset="-78"/>
              </a:rPr>
              <a:t>إِنَّ رَبِّي يَبْسُطُ الرِّزْقَ لِمَنْ يَشَاءُ مِنْ عِبَادِهِ وَيَقْدِرُ لَهُ وَمَا </a:t>
            </a:r>
            <a:endParaRPr lang="ar-SA" sz="3200" dirty="0" smtClean="0">
              <a:cs typeface="AL-Mateen" pitchFamily="2" charset="-78"/>
            </a:endParaRPr>
          </a:p>
          <a:p>
            <a:pPr algn="ctr"/>
            <a:r>
              <a:rPr lang="ar-SA" sz="3200" dirty="0" smtClean="0">
                <a:cs typeface="AL-Mateen" pitchFamily="2" charset="-78"/>
              </a:rPr>
              <a:t>أَنْفَقْتُمْ </a:t>
            </a:r>
            <a:r>
              <a:rPr lang="ar-SA" sz="3200" dirty="0">
                <a:cs typeface="AL-Mateen" pitchFamily="2" charset="-78"/>
              </a:rPr>
              <a:t>مِنْ شَيْءٍ فَهُوَ يُخْلِفُهُ وَهُوَ خَيْرُ </a:t>
            </a:r>
            <a:r>
              <a:rPr lang="ar-SA" sz="3200" dirty="0" smtClean="0">
                <a:cs typeface="AL-Mateen" pitchFamily="2" charset="-78"/>
              </a:rPr>
              <a:t>الرَّازِقِينَ)</a:t>
            </a:r>
          </a:p>
          <a:p>
            <a:pPr algn="ctr">
              <a:lnSpc>
                <a:spcPct val="150000"/>
              </a:lnSpc>
            </a:pPr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سبأ:39</a:t>
            </a:r>
            <a:r>
              <a:rPr lang="ar-SA" sz="2000" dirty="0" smtClean="0">
                <a:cs typeface="AL-Mateen" pitchFamily="2" charset="-78"/>
              </a:rPr>
              <a:t>]</a:t>
            </a:r>
          </a:p>
          <a:p>
            <a:pPr algn="ctr">
              <a:lnSpc>
                <a:spcPct val="150000"/>
              </a:lnSpc>
            </a:pPr>
            <a:endParaRPr lang="ar-SA" sz="1600" dirty="0"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ويقول صلى الله عليه وسلم </a:t>
            </a:r>
            <a:r>
              <a:rPr lang="ar-SA" sz="3200" dirty="0">
                <a:cs typeface="AL-Mateen" pitchFamily="2" charset="-78"/>
              </a:rPr>
              <a:t>: </a:t>
            </a:r>
            <a:endParaRPr lang="ar-SA" sz="3200" dirty="0" smtClean="0"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(ما </a:t>
            </a:r>
            <a:r>
              <a:rPr lang="ar-SA" sz="3200" dirty="0">
                <a:cs typeface="AL-Mateen" pitchFamily="2" charset="-78"/>
              </a:rPr>
              <a:t>من يوم يصبح العباد فيه إلا ملكان ينزلان فيقول أحدهما: اللهم </a:t>
            </a:r>
            <a:r>
              <a:rPr lang="ar-SA" sz="3200" dirty="0" smtClean="0">
                <a:cs typeface="AL-Mateen" pitchFamily="2" charset="-78"/>
              </a:rPr>
              <a:t>أعط </a:t>
            </a:r>
            <a:r>
              <a:rPr lang="ar-SA" sz="3200" dirty="0">
                <a:cs typeface="AL-Mateen" pitchFamily="2" charset="-78"/>
              </a:rPr>
              <a:t>منفقاً خلفاً، ويقول الآخر: اللهم أعط ممسكاً </a:t>
            </a:r>
            <a:r>
              <a:rPr lang="ar-SA" sz="3200" dirty="0" smtClean="0">
                <a:cs typeface="AL-Mateen" pitchFamily="2" charset="-78"/>
              </a:rPr>
              <a:t>تلفا)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 </a:t>
            </a:r>
            <a:r>
              <a:rPr lang="ar-SA" sz="2000" dirty="0">
                <a:cs typeface="AL-Mateen" pitchFamily="2" charset="-78"/>
              </a:rPr>
              <a:t>[رواه البخاري</a:t>
            </a:r>
            <a:r>
              <a:rPr lang="ar-SA" sz="2000" dirty="0" smtClean="0">
                <a:cs typeface="AL-Mateen" pitchFamily="2" charset="-78"/>
              </a:rPr>
              <a:t>] </a:t>
            </a:r>
            <a:endParaRPr lang="ar-SA" sz="2000" dirty="0">
              <a:cs typeface="AL-Matee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1264398"/>
            <a:ext cx="8715436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السادس: المتابعة بين الحج </a:t>
            </a:r>
            <a:r>
              <a:rPr lang="ar-SA" sz="5400" dirty="0" smtClean="0">
                <a:solidFill>
                  <a:srgbClr val="C00000"/>
                </a:solidFill>
                <a:cs typeface="AL-Mateen" pitchFamily="2" charset="-78"/>
              </a:rPr>
              <a:t>والعمرة</a:t>
            </a:r>
          </a:p>
          <a:p>
            <a:pPr algn="ctr"/>
            <a:endParaRPr lang="ar-SA" sz="3200" dirty="0">
              <a:solidFill>
                <a:srgbClr val="C00000"/>
              </a:solidFill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>
                <a:cs typeface="AL-Mateen" pitchFamily="2" charset="-78"/>
              </a:rPr>
              <a:t>عن ابن </a:t>
            </a:r>
            <a:r>
              <a:rPr lang="ar-SA" sz="3200" dirty="0" smtClean="0">
                <a:cs typeface="AL-Mateen" pitchFamily="2" charset="-78"/>
              </a:rPr>
              <a:t>مسعود رضي الله عنهما </a:t>
            </a:r>
            <a:r>
              <a:rPr lang="ar-SA" sz="3200" dirty="0">
                <a:cs typeface="AL-Mateen" pitchFamily="2" charset="-78"/>
              </a:rPr>
              <a:t>قال: قال رسول </a:t>
            </a:r>
            <a:r>
              <a:rPr lang="ar-SA" sz="3200" dirty="0" smtClean="0">
                <a:cs typeface="AL-Mateen" pitchFamily="2" charset="-78"/>
              </a:rPr>
              <a:t>الله صلى الله عليه وسلم </a:t>
            </a:r>
            <a:r>
              <a:rPr lang="ar-SA" sz="3200" dirty="0">
                <a:cs typeface="AL-Mateen" pitchFamily="2" charset="-78"/>
              </a:rPr>
              <a:t>: </a:t>
            </a:r>
            <a:r>
              <a:rPr lang="ar-SA" sz="3200" dirty="0" smtClean="0">
                <a:cs typeface="AL-Mateen" pitchFamily="2" charset="-78"/>
              </a:rPr>
              <a:t>(تابعوا </a:t>
            </a:r>
            <a:r>
              <a:rPr lang="ar-SA" sz="3200" dirty="0">
                <a:cs typeface="AL-Mateen" pitchFamily="2" charset="-78"/>
              </a:rPr>
              <a:t>بين الحج والعمرة، فإنهما ينفيان الفقر </a:t>
            </a:r>
            <a:r>
              <a:rPr lang="ar-SA" sz="3200" dirty="0" err="1">
                <a:cs typeface="AL-Mateen" pitchFamily="2" charset="-78"/>
              </a:rPr>
              <a:t>والذنبوب</a:t>
            </a:r>
            <a:r>
              <a:rPr lang="ar-SA" sz="3200" dirty="0">
                <a:cs typeface="AL-Mateen" pitchFamily="2" charset="-78"/>
              </a:rPr>
              <a:t> كما ينفي الكير خبث الحديد والذهب والفضة، وليس للحجة المبرورة ثواب إلا الجنة </a:t>
            </a:r>
            <a:r>
              <a:rPr lang="ar-SA" sz="3200" dirty="0" smtClean="0">
                <a:cs typeface="AL-Mateen" pitchFamily="2" charset="-78"/>
              </a:rPr>
              <a:t>) </a:t>
            </a:r>
          </a:p>
          <a:p>
            <a:pPr algn="ctr"/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رواه الترمذي والنسائي وصححه الألباني].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1423934"/>
            <a:ext cx="8715436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السابع: الإحسان إلى الضعفاء</a:t>
            </a:r>
          </a:p>
          <a:p>
            <a:pPr algn="ctr">
              <a:lnSpc>
                <a:spcPct val="150000"/>
              </a:lnSpc>
            </a:pPr>
            <a:r>
              <a:rPr lang="ar-SA" sz="3200" dirty="0">
                <a:cs typeface="AL-Mateen" pitchFamily="2" charset="-78"/>
              </a:rPr>
              <a:t>عن مصعب بن سعد قال: رأى سعد أن له فضلاً على من دونه، فقال رسول </a:t>
            </a:r>
            <a:r>
              <a:rPr lang="ar-SA" sz="3200" dirty="0" smtClean="0">
                <a:cs typeface="AL-Mateen" pitchFamily="2" charset="-78"/>
              </a:rPr>
              <a:t>الله صلى الله عليه وسلم </a:t>
            </a:r>
            <a:r>
              <a:rPr lang="ar-SA" sz="3200" dirty="0">
                <a:cs typeface="AL-Mateen" pitchFamily="2" charset="-78"/>
              </a:rPr>
              <a:t>: </a:t>
            </a:r>
            <a:endParaRPr lang="ar-SA" sz="3200" dirty="0" smtClean="0"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(هل </a:t>
            </a:r>
            <a:r>
              <a:rPr lang="ar-SA" sz="3200" dirty="0">
                <a:cs typeface="AL-Mateen" pitchFamily="2" charset="-78"/>
              </a:rPr>
              <a:t>تنصرون وترزقون إلا </a:t>
            </a:r>
            <a:r>
              <a:rPr lang="ar-SA" sz="3200" dirty="0" smtClean="0">
                <a:cs typeface="AL-Mateen" pitchFamily="2" charset="-78"/>
              </a:rPr>
              <a:t>بضعفائكم)</a:t>
            </a:r>
          </a:p>
          <a:p>
            <a:pPr algn="ctr">
              <a:lnSpc>
                <a:spcPct val="150000"/>
              </a:lnSpc>
            </a:pPr>
            <a:r>
              <a:rPr lang="ar-SA" sz="2000" dirty="0" smtClean="0">
                <a:cs typeface="AL-Mateen" pitchFamily="2" charset="-78"/>
              </a:rPr>
              <a:t>[</a:t>
            </a:r>
            <a:r>
              <a:rPr lang="ar-SA" sz="2000" dirty="0">
                <a:cs typeface="AL-Mateen" pitchFamily="2" charset="-78"/>
              </a:rPr>
              <a:t>رواه البخاري].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14282" y="1071546"/>
            <a:ext cx="8715436" cy="44319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>
                <a:solidFill>
                  <a:srgbClr val="C00000"/>
                </a:solidFill>
                <a:cs typeface="AL-Mateen" pitchFamily="2" charset="-78"/>
              </a:rPr>
              <a:t>السبب الثامن: التفرغ </a:t>
            </a:r>
            <a:r>
              <a:rPr lang="ar-SA" sz="5400" dirty="0" smtClean="0">
                <a:solidFill>
                  <a:srgbClr val="C00000"/>
                </a:solidFill>
                <a:cs typeface="AL-Mateen" pitchFamily="2" charset="-78"/>
              </a:rPr>
              <a:t>للعبادة</a:t>
            </a:r>
          </a:p>
          <a:p>
            <a:pPr algn="ctr"/>
            <a:endParaRPr lang="ar-SA" sz="5400" dirty="0">
              <a:solidFill>
                <a:srgbClr val="C00000"/>
              </a:solidFill>
              <a:cs typeface="AL-Mateen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>
                <a:cs typeface="AL-Mateen" pitchFamily="2" charset="-78"/>
              </a:rPr>
              <a:t>عن أبي هريرة </a:t>
            </a:r>
            <a:r>
              <a:rPr lang="ar-SA" sz="3200" dirty="0" smtClean="0">
                <a:cs typeface="AL-Mateen" pitchFamily="2" charset="-78"/>
              </a:rPr>
              <a:t>رضي الله عنه عن النبي صلى الله عليه وسلم </a:t>
            </a:r>
            <a:r>
              <a:rPr lang="ar-SA" sz="3200" dirty="0">
                <a:cs typeface="AL-Mateen" pitchFamily="2" charset="-78"/>
              </a:rPr>
              <a:t>قال</a:t>
            </a:r>
            <a:r>
              <a:rPr lang="ar-SA" sz="3200" dirty="0" smtClean="0">
                <a:cs typeface="AL-Mateen" pitchFamily="2" charset="-78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AL-Mateen" pitchFamily="2" charset="-78"/>
              </a:rPr>
              <a:t> (إن </a:t>
            </a:r>
            <a:r>
              <a:rPr lang="ar-SA" sz="3200" dirty="0">
                <a:cs typeface="AL-Mateen" pitchFamily="2" charset="-78"/>
              </a:rPr>
              <a:t>الله تعالى </a:t>
            </a:r>
            <a:r>
              <a:rPr lang="ar-SA" sz="3200" dirty="0" smtClean="0">
                <a:cs typeface="AL-Mateen" pitchFamily="2" charset="-78"/>
              </a:rPr>
              <a:t>يقـــول</a:t>
            </a:r>
            <a:r>
              <a:rPr lang="ar-SA" sz="3200" dirty="0">
                <a:cs typeface="AL-Mateen" pitchFamily="2" charset="-78"/>
              </a:rPr>
              <a:t>: يا </a:t>
            </a:r>
            <a:r>
              <a:rPr lang="ar-SA" sz="3200" dirty="0" smtClean="0">
                <a:cs typeface="AL-Mateen" pitchFamily="2" charset="-78"/>
              </a:rPr>
              <a:t>ابــن </a:t>
            </a:r>
            <a:r>
              <a:rPr lang="ar-SA" sz="3200" dirty="0">
                <a:cs typeface="AL-Mateen" pitchFamily="2" charset="-78"/>
              </a:rPr>
              <a:t>آدم، </a:t>
            </a:r>
            <a:r>
              <a:rPr lang="ar-SA" sz="3200" dirty="0" smtClean="0">
                <a:cs typeface="AL-Mateen" pitchFamily="2" charset="-78"/>
              </a:rPr>
              <a:t>تفــــرغ </a:t>
            </a:r>
            <a:r>
              <a:rPr lang="ar-SA" sz="3200" dirty="0">
                <a:cs typeface="AL-Mateen" pitchFamily="2" charset="-78"/>
              </a:rPr>
              <a:t>لعبادتي أملاً صدرك غنى، </a:t>
            </a:r>
            <a:r>
              <a:rPr lang="ar-SA" sz="3200" dirty="0" err="1" smtClean="0">
                <a:cs typeface="AL-Mateen" pitchFamily="2" charset="-78"/>
              </a:rPr>
              <a:t>واسـد</a:t>
            </a:r>
            <a:r>
              <a:rPr lang="ar-SA" sz="3200" dirty="0" smtClean="0">
                <a:cs typeface="AL-Mateen" pitchFamily="2" charset="-78"/>
              </a:rPr>
              <a:t> </a:t>
            </a:r>
            <a:r>
              <a:rPr lang="ar-SA" sz="3200" dirty="0">
                <a:cs typeface="AL-Mateen" pitchFamily="2" charset="-78"/>
              </a:rPr>
              <a:t>فقرك، وإن لا </a:t>
            </a:r>
            <a:r>
              <a:rPr lang="ar-SA" sz="3200" dirty="0" smtClean="0">
                <a:cs typeface="AL-Mateen" pitchFamily="2" charset="-78"/>
              </a:rPr>
              <a:t>تفعـل مـلأت </a:t>
            </a:r>
            <a:r>
              <a:rPr lang="ar-SA" sz="3200" dirty="0">
                <a:cs typeface="AL-Mateen" pitchFamily="2" charset="-78"/>
              </a:rPr>
              <a:t>يدك شغلاً، ولم أسد </a:t>
            </a:r>
            <a:r>
              <a:rPr lang="ar-SA" sz="3200" dirty="0" smtClean="0">
                <a:cs typeface="AL-Mateen" pitchFamily="2" charset="-78"/>
              </a:rPr>
              <a:t>فقرك) </a:t>
            </a:r>
          </a:p>
          <a:p>
            <a:pPr algn="ctr">
              <a:lnSpc>
                <a:spcPct val="150000"/>
              </a:lnSpc>
            </a:pPr>
            <a:r>
              <a:rPr lang="ar-SA" sz="2000" dirty="0">
                <a:cs typeface="AL-Mateen" pitchFamily="2" charset="-78"/>
              </a:rPr>
              <a:t>[رواه الترمذي وابن ماجه وصححه الألباني].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632</Words>
  <Application>Microsoft Office PowerPoint</Application>
  <PresentationFormat>عرض على الشاشة (3:4)‏</PresentationFormat>
  <Paragraphs>58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Company>الهيئة العالمية للتعريف بالإسلام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الهيئة العالمية للتعريف بالإسلام</dc:creator>
  <cp:lastModifiedBy>الهيئة العالمية للتعريف بالإسلام</cp:lastModifiedBy>
  <cp:revision>20</cp:revision>
  <dcterms:created xsi:type="dcterms:W3CDTF">2009-12-19T14:32:56Z</dcterms:created>
  <dcterms:modified xsi:type="dcterms:W3CDTF">2009-12-21T07:13:17Z</dcterms:modified>
</cp:coreProperties>
</file>