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68" r:id="rId3"/>
    <p:sldId id="269" r:id="rId4"/>
    <p:sldId id="257" r:id="rId5"/>
    <p:sldId id="260" r:id="rId6"/>
    <p:sldId id="267" r:id="rId7"/>
    <p:sldId id="266" r:id="rId8"/>
    <p:sldId id="265" r:id="rId9"/>
    <p:sldId id="264" r:id="rId10"/>
    <p:sldId id="263" r:id="rId11"/>
    <p:sldId id="262" r:id="rId12"/>
    <p:sldId id="283" r:id="rId13"/>
    <p:sldId id="282" r:id="rId14"/>
    <p:sldId id="281" r:id="rId15"/>
    <p:sldId id="280" r:id="rId16"/>
    <p:sldId id="279" r:id="rId17"/>
    <p:sldId id="278" r:id="rId18"/>
    <p:sldId id="277" r:id="rId19"/>
    <p:sldId id="276" r:id="rId20"/>
    <p:sldId id="274" r:id="rId21"/>
    <p:sldId id="291" r:id="rId22"/>
    <p:sldId id="290" r:id="rId23"/>
    <p:sldId id="289" r:id="rId24"/>
    <p:sldId id="288" r:id="rId25"/>
    <p:sldId id="287" r:id="rId26"/>
    <p:sldId id="286" r:id="rId27"/>
    <p:sldId id="285" r:id="rId28"/>
    <p:sldId id="284" r:id="rId29"/>
    <p:sldId id="275" r:id="rId30"/>
    <p:sldId id="304" r:id="rId31"/>
    <p:sldId id="303" r:id="rId32"/>
    <p:sldId id="302" r:id="rId33"/>
    <p:sldId id="301" r:id="rId34"/>
    <p:sldId id="300" r:id="rId35"/>
    <p:sldId id="299" r:id="rId36"/>
    <p:sldId id="298" r:id="rId37"/>
    <p:sldId id="297" r:id="rId38"/>
    <p:sldId id="296" r:id="rId39"/>
    <p:sldId id="295" r:id="rId40"/>
    <p:sldId id="294" r:id="rId4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0000"/>
    <a:srgbClr val="0000CC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3842B-1127-4923-B201-7D8D32BD49D5}" type="datetimeFigureOut">
              <a:rPr lang="ar-SA" smtClean="0"/>
              <a:pPr/>
              <a:t>04/03/1431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3DEB9-A25D-45AA-97F4-60CA049EFC0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jjaabryy@yaho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مربع نص 8"/>
          <p:cNvSpPr txBox="1"/>
          <p:nvPr/>
        </p:nvSpPr>
        <p:spPr>
          <a:xfrm>
            <a:off x="0" y="2643182"/>
            <a:ext cx="8786842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11500" b="1" dirty="0" smtClean="0">
                <a:solidFill>
                  <a:srgbClr val="FFC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محاورة في المولد </a:t>
            </a:r>
            <a:endParaRPr lang="ar-SA" sz="33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93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 الله: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بلغه لأمته.</a:t>
            </a:r>
            <a:endParaRPr kumimoji="0" lang="ar-SA" sz="115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843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1357298"/>
            <a:ext cx="716574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 الرحمن</a:t>
            </a: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أين الدليل من كتاب الله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أو من سنة رسوله </a:t>
            </a: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</a:t>
            </a: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.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AGA Arabesque" pitchFamily="2" charset="2"/>
            </a:endParaRPr>
          </a:p>
        </p:txBody>
      </p:sp>
    </p:spTree>
  </p:cSld>
  <p:clrMapOvr>
    <a:masterClrMapping/>
  </p:clrMapOvr>
  <p:transition advTm="318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-6" y="1500174"/>
            <a:ext cx="914400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فكر عبد الله ثم قال: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الصحيح؛ أنه لا يوجد دليل </a:t>
            </a:r>
            <a:r>
              <a:rPr kumimoji="0" lang="ar-SA" sz="6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لا حتى ضعيف صريح.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لكن</a:t>
            </a:r>
            <a:r>
              <a:rPr kumimoji="0" lang="ar-SA" sz="6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توجد أدلة تدل على الاهتمام بيوم مولده.</a:t>
            </a:r>
            <a:endParaRPr kumimoji="0" lang="ar-SA" sz="5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621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500034" y="1214422"/>
            <a:ext cx="8072494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b="1" dirty="0" smtClean="0">
                <a:solidFill>
                  <a:srgbClr val="0000CC"/>
                </a:solidFill>
              </a:rPr>
              <a:t>عبد الرحمن:</a:t>
            </a:r>
          </a:p>
          <a:p>
            <a:endParaRPr lang="ar-SA" sz="7200" b="1" dirty="0" smtClean="0"/>
          </a:p>
          <a:p>
            <a:r>
              <a:rPr lang="ar-SA" sz="8000" b="1" dirty="0" smtClean="0">
                <a:solidFill>
                  <a:srgbClr val="FFFF00"/>
                </a:solidFill>
              </a:rPr>
              <a:t>هات أقوى دليل لديك؟</a:t>
            </a:r>
            <a:endParaRPr lang="ar-SA" sz="8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031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0" y="1214422"/>
            <a:ext cx="9144000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b="1" dirty="0" smtClean="0">
                <a:solidFill>
                  <a:srgbClr val="FF0000"/>
                </a:solidFill>
              </a:rPr>
              <a:t>عبد الله:</a:t>
            </a:r>
          </a:p>
          <a:p>
            <a:endParaRPr lang="ar-SA" sz="5400" b="1" dirty="0" smtClean="0"/>
          </a:p>
          <a:p>
            <a:r>
              <a:rPr lang="ar-SA" sz="5400" b="1" dirty="0" smtClean="0">
                <a:solidFill>
                  <a:srgbClr val="FFFF00"/>
                </a:solidFill>
              </a:rPr>
              <a:t>سئل النبي 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 </a:t>
            </a:r>
            <a:r>
              <a:rPr lang="ar-SA" sz="54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</a:t>
            </a:r>
            <a:r>
              <a:rPr lang="ar-SA" sz="5400" b="1" dirty="0" smtClean="0">
                <a:solidFill>
                  <a:srgbClr val="FFFF00"/>
                </a:solidFill>
              </a:rPr>
              <a:t>عن صيام يوم الاثنين؟</a:t>
            </a:r>
          </a:p>
          <a:p>
            <a:r>
              <a:rPr lang="ar-SA" sz="5400" b="1" dirty="0" smtClean="0">
                <a:solidFill>
                  <a:srgbClr val="FFFF00"/>
                </a:solidFill>
              </a:rPr>
              <a:t>فقال: ذاك يوم ولدت فيه. </a:t>
            </a:r>
            <a:r>
              <a:rPr lang="ar-SA" sz="2800" b="1" dirty="0" smtClean="0">
                <a:solidFill>
                  <a:srgbClr val="FF0000"/>
                </a:solidFill>
              </a:rPr>
              <a:t>رواه مسلم</a:t>
            </a:r>
          </a:p>
          <a:p>
            <a:r>
              <a:rPr lang="ar-SA" sz="5400" b="1" dirty="0" smtClean="0">
                <a:solidFill>
                  <a:srgbClr val="FFFF00"/>
                </a:solidFill>
              </a:rPr>
              <a:t>فدل هذا على مشروعية الاحتفال بمولده.</a:t>
            </a:r>
            <a:endParaRPr lang="ar-SA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482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0" y="1643050"/>
            <a:ext cx="9144000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b="1" dirty="0" smtClean="0">
                <a:solidFill>
                  <a:srgbClr val="0000CC"/>
                </a:solidFill>
              </a:rPr>
              <a:t>عبد الرحمن:</a:t>
            </a:r>
          </a:p>
          <a:p>
            <a:r>
              <a:rPr lang="ar-SA" sz="5400" b="1" dirty="0" smtClean="0">
                <a:solidFill>
                  <a:srgbClr val="FFFF00"/>
                </a:solidFill>
              </a:rPr>
              <a:t>سأسلك سؤالين:</a:t>
            </a:r>
          </a:p>
          <a:p>
            <a:r>
              <a:rPr lang="ar-SA" sz="5400" b="1" dirty="0" smtClean="0">
                <a:solidFill>
                  <a:srgbClr val="FFFF00"/>
                </a:solidFill>
              </a:rPr>
              <a:t>1- هل أنتم تحتفلوا بمولده في كل يوم </a:t>
            </a:r>
            <a:r>
              <a:rPr lang="ar-SA" sz="5400" b="1" dirty="0" smtClean="0">
                <a:solidFill>
                  <a:srgbClr val="FFFF00"/>
                </a:solidFill>
              </a:rPr>
              <a:t>اثنين، </a:t>
            </a:r>
            <a:r>
              <a:rPr lang="ar-SA" sz="5400" b="1" dirty="0" smtClean="0">
                <a:solidFill>
                  <a:srgbClr val="FFFF00"/>
                </a:solidFill>
              </a:rPr>
              <a:t>أم تحتفلون في اليوم 12 من ربيع الأول لو لم يوافق يوم الاثنين.</a:t>
            </a:r>
            <a:endParaRPr lang="ar-SA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7625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0" y="1214422"/>
            <a:ext cx="9144000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b="1" dirty="0" smtClean="0">
                <a:solidFill>
                  <a:srgbClr val="FF0000"/>
                </a:solidFill>
              </a:rPr>
              <a:t>عبد الله:</a:t>
            </a:r>
          </a:p>
          <a:p>
            <a:r>
              <a:rPr lang="ar-SA" sz="8000" b="1" dirty="0" smtClean="0">
                <a:solidFill>
                  <a:srgbClr val="FFFF00"/>
                </a:solidFill>
              </a:rPr>
              <a:t>الحق أننا خالفنا الحديث فنحن نحتفل بـ12 من ربيع الأول.</a:t>
            </a:r>
            <a:endParaRPr lang="ar-SA" sz="8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3547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0" y="1643050"/>
            <a:ext cx="914400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b="1" dirty="0" smtClean="0">
                <a:solidFill>
                  <a:srgbClr val="0000CC"/>
                </a:solidFill>
              </a:rPr>
              <a:t>عبد الرحمن:</a:t>
            </a:r>
          </a:p>
          <a:p>
            <a:r>
              <a:rPr lang="ar-SA" sz="4800" b="1" dirty="0" smtClean="0">
                <a:solidFill>
                  <a:srgbClr val="00B0F0"/>
                </a:solidFill>
              </a:rPr>
              <a:t>الحمد لله أنك اعترفت بمخالفتك للحديث.</a:t>
            </a:r>
          </a:p>
          <a:p>
            <a:r>
              <a:rPr lang="ar-SA" sz="4800" b="1" dirty="0" smtClean="0">
                <a:solidFill>
                  <a:srgbClr val="00B0F0"/>
                </a:solidFill>
              </a:rPr>
              <a:t>السؤال الثاني:</a:t>
            </a:r>
          </a:p>
          <a:p>
            <a:r>
              <a:rPr lang="ar-SA" sz="4800" b="1" dirty="0" smtClean="0">
                <a:solidFill>
                  <a:srgbClr val="00B0F0"/>
                </a:solidFill>
              </a:rPr>
              <a:t>هل قال النبي </a:t>
            </a:r>
            <a:r>
              <a:rPr lang="en-US" sz="48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:</a:t>
            </a:r>
            <a:r>
              <a:rPr lang="ar-SA" sz="4800" b="1" dirty="0" smtClean="0">
                <a:solidFill>
                  <a:srgbClr val="00B0F0"/>
                </a:solidFill>
              </a:rPr>
              <a:t>فاحتفلوا بيوم مولدي،</a:t>
            </a:r>
          </a:p>
          <a:p>
            <a:r>
              <a:rPr lang="ar-SA" sz="4800" b="1" dirty="0" smtClean="0">
                <a:solidFill>
                  <a:srgbClr val="00B0F0"/>
                </a:solidFill>
              </a:rPr>
              <a:t> أم شرع لنا أن نصوم كل اثنين شكرا لله سبحانه </a:t>
            </a:r>
            <a:r>
              <a:rPr lang="ar-SA" sz="4800" b="1" dirty="0" err="1" smtClean="0">
                <a:solidFill>
                  <a:srgbClr val="00B0F0"/>
                </a:solidFill>
              </a:rPr>
              <a:t>و</a:t>
            </a:r>
            <a:r>
              <a:rPr lang="ar-SA" sz="4800" b="1" dirty="0" smtClean="0">
                <a:solidFill>
                  <a:srgbClr val="00B0F0"/>
                </a:solidFill>
              </a:rPr>
              <a:t> تعالى.</a:t>
            </a:r>
            <a:endParaRPr lang="ar-SA" sz="4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Tm="717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0" y="157161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000" b="1" dirty="0" smtClean="0">
                <a:solidFill>
                  <a:srgbClr val="FF0000"/>
                </a:solidFill>
              </a:rPr>
              <a:t>عبد الله:</a:t>
            </a:r>
          </a:p>
          <a:p>
            <a:r>
              <a:rPr lang="ar-SA" sz="6000" b="1" dirty="0" smtClean="0">
                <a:solidFill>
                  <a:srgbClr val="FFFF00"/>
                </a:solidFill>
              </a:rPr>
              <a:t>الحق أنه لم يقل احتفلوا بيوم مولدي.</a:t>
            </a:r>
          </a:p>
          <a:p>
            <a:r>
              <a:rPr lang="ar-SA" sz="6000" b="1" dirty="0" smtClean="0">
                <a:solidFill>
                  <a:srgbClr val="FFFF00"/>
                </a:solidFill>
              </a:rPr>
              <a:t>لكن يمكن أن نحتفل نحن فرحا بمولده، لأننا نحبه.</a:t>
            </a:r>
            <a:endParaRPr lang="ar-SA" sz="6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464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0" y="1643050"/>
            <a:ext cx="914400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b="1" dirty="0" smtClean="0">
                <a:solidFill>
                  <a:srgbClr val="0000CC"/>
                </a:solidFill>
              </a:rPr>
              <a:t>عبد الرحمن:</a:t>
            </a:r>
          </a:p>
          <a:p>
            <a:r>
              <a:rPr lang="ar-SA" sz="6600" b="1" dirty="0" smtClean="0">
                <a:solidFill>
                  <a:srgbClr val="00B0F0"/>
                </a:solidFill>
              </a:rPr>
              <a:t>هل هذا الاحتفال عبادة تتقرب بها إلى الله.</a:t>
            </a:r>
            <a:endParaRPr lang="ar-SA" sz="6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Tm="254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قال عبد الله: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يا عبد الرحمن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لماذا لا تحتفل بمولد</a:t>
            </a:r>
            <a:r>
              <a:rPr kumimoji="0" lang="ar-SA" sz="66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النبي 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،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ألست تحبه؟</a:t>
            </a:r>
            <a:endParaRPr kumimoji="0" lang="ar-SA" sz="66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AGA Arabesque" pitchFamily="2" charset="2"/>
            </a:endParaRPr>
          </a:p>
        </p:txBody>
      </p:sp>
    </p:spTree>
  </p:cSld>
  <p:clrMapOvr>
    <a:masterClrMapping/>
  </p:clrMapOvr>
  <p:transition advTm="2531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0" y="1571612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0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8800" b="1" dirty="0" smtClean="0">
                <a:solidFill>
                  <a:srgbClr val="FFFF00"/>
                </a:solidFill>
              </a:rPr>
              <a:t>هو عبادة.</a:t>
            </a:r>
            <a:endParaRPr lang="ar-SA" sz="8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1063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0" y="1357298"/>
            <a:ext cx="90011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000" b="1" dirty="0" smtClean="0">
                <a:solidFill>
                  <a:srgbClr val="0000CC"/>
                </a:solidFill>
              </a:rPr>
              <a:t>عبد الرحمن:</a:t>
            </a:r>
          </a:p>
          <a:p>
            <a:r>
              <a:rPr lang="ar-SA" sz="6000" b="1" dirty="0" smtClean="0">
                <a:solidFill>
                  <a:srgbClr val="00B0F0"/>
                </a:solidFill>
              </a:rPr>
              <a:t>ما دام أنه عبادة فلابد أن يحث عليها بقوله أو بفعله ولو مرة واحدة.</a:t>
            </a:r>
          </a:p>
          <a:p>
            <a:r>
              <a:rPr lang="ar-SA" sz="6000" b="1" dirty="0" smtClean="0">
                <a:solidFill>
                  <a:srgbClr val="00B0F0"/>
                </a:solidFill>
              </a:rPr>
              <a:t>فهل احتفل النبي</a:t>
            </a:r>
            <a:r>
              <a:rPr lang="en-US" sz="60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 </a:t>
            </a:r>
            <a:r>
              <a:rPr lang="ar-SA" sz="6000" b="1" dirty="0" smtClean="0">
                <a:solidFill>
                  <a:srgbClr val="00B0F0"/>
                </a:solidFill>
              </a:rPr>
              <a:t> بمولده ولو مرة واحدة ليخبر الأمة أنه عبادة.</a:t>
            </a:r>
          </a:p>
        </p:txBody>
      </p:sp>
    </p:spTree>
  </p:cSld>
  <p:clrMapOvr>
    <a:masterClrMapping/>
  </p:clrMapOvr>
  <p:transition advTm="125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714348" y="1500174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7200" b="1" dirty="0" smtClean="0">
                <a:solidFill>
                  <a:srgbClr val="FFFF00"/>
                </a:solidFill>
              </a:rPr>
              <a:t>لا يوجد من ذلك شيء أبدا.</a:t>
            </a:r>
            <a:endParaRPr lang="ar-SA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563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0" y="1502688"/>
            <a:ext cx="88582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5400" b="1" dirty="0" smtClean="0">
                <a:solidFill>
                  <a:srgbClr val="0000CC"/>
                </a:solidFill>
              </a:rPr>
              <a:t>عبد الرحمن:</a:t>
            </a:r>
          </a:p>
          <a:p>
            <a:r>
              <a:rPr lang="ar-SA" sz="7200" b="1" dirty="0" smtClean="0">
                <a:solidFill>
                  <a:srgbClr val="00B0F0"/>
                </a:solidFill>
              </a:rPr>
              <a:t>فكيف تطيب نفسك أن تفعل شيئا لم يفعله النبي </a:t>
            </a:r>
            <a:r>
              <a:rPr lang="en-US" sz="72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</a:t>
            </a:r>
            <a:r>
              <a:rPr lang="ar-SA" sz="7200" b="1" dirty="0" smtClean="0">
                <a:solidFill>
                  <a:srgbClr val="00B0F0"/>
                </a:solidFill>
              </a:rPr>
              <a:t>.</a:t>
            </a:r>
          </a:p>
        </p:txBody>
      </p:sp>
    </p:spTree>
  </p:cSld>
  <p:clrMapOvr>
    <a:masterClrMapping/>
  </p:clrMapOvr>
  <p:transition advTm="281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214282" y="1225689"/>
            <a:ext cx="8572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7200" b="1" dirty="0" smtClean="0">
                <a:solidFill>
                  <a:srgbClr val="FFFF00"/>
                </a:solidFill>
              </a:rPr>
              <a:t>لكننا نحبه  و الاحتفال بمولده من إظهار محبته.</a:t>
            </a:r>
            <a:endParaRPr lang="ar-SA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57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0" y="1142984"/>
            <a:ext cx="8929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0000CC"/>
                </a:solidFill>
              </a:rPr>
              <a:t>عبد الرحمن:</a:t>
            </a:r>
          </a:p>
          <a:p>
            <a:r>
              <a:rPr lang="ar-SA" sz="7200" b="1" dirty="0" smtClean="0">
                <a:solidFill>
                  <a:srgbClr val="00B0F0"/>
                </a:solidFill>
              </a:rPr>
              <a:t>هل </a:t>
            </a:r>
            <a:r>
              <a:rPr lang="ar-SA" sz="7200" b="1" dirty="0" smtClean="0">
                <a:solidFill>
                  <a:srgbClr val="00B0F0"/>
                </a:solidFill>
              </a:rPr>
              <a:t>أنت أشد حبا </a:t>
            </a:r>
            <a:r>
              <a:rPr lang="ar-SA" sz="7200" b="1" dirty="0" smtClean="0">
                <a:solidFill>
                  <a:srgbClr val="00B0F0"/>
                </a:solidFill>
              </a:rPr>
              <a:t>للنبي </a:t>
            </a:r>
            <a:r>
              <a:rPr lang="en-US" sz="72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</a:t>
            </a:r>
            <a:r>
              <a:rPr lang="en-US" sz="72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</a:t>
            </a:r>
            <a:r>
              <a:rPr lang="ar-SA" sz="7200" b="1" dirty="0" smtClean="0">
                <a:solidFill>
                  <a:srgbClr val="00B0F0"/>
                </a:solidFill>
              </a:rPr>
              <a:t> </a:t>
            </a:r>
          </a:p>
          <a:p>
            <a:r>
              <a:rPr lang="ar-SA" sz="7200" b="1" dirty="0" smtClean="0">
                <a:solidFill>
                  <a:srgbClr val="00B0F0"/>
                </a:solidFill>
              </a:rPr>
              <a:t>أم الصحابة 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0" y="1357298"/>
            <a:ext cx="88582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7200" b="1" dirty="0" smtClean="0">
                <a:solidFill>
                  <a:srgbClr val="FFFF00"/>
                </a:solidFill>
              </a:rPr>
              <a:t>لا شك أن الصحابة أشد حبا </a:t>
            </a:r>
            <a:r>
              <a:rPr lang="ar-SA" sz="7200" b="1" dirty="0" smtClean="0">
                <a:solidFill>
                  <a:srgbClr val="FFFF00"/>
                </a:solidFill>
              </a:rPr>
              <a:t>للنبي </a:t>
            </a:r>
            <a:r>
              <a:rPr lang="en-US" sz="72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</a:t>
            </a:r>
            <a:r>
              <a:rPr lang="en-US" sz="72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</a:t>
            </a:r>
            <a:r>
              <a:rPr lang="ar-SA" sz="7200" b="1" dirty="0" smtClean="0">
                <a:solidFill>
                  <a:srgbClr val="FFFF00"/>
                </a:solidFill>
              </a:rPr>
              <a:t>.</a:t>
            </a:r>
            <a:endParaRPr lang="ar-SA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500034" y="1285860"/>
            <a:ext cx="8643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0000CC"/>
                </a:solidFill>
              </a:rPr>
              <a:t>عبد الرحمن:</a:t>
            </a:r>
          </a:p>
          <a:p>
            <a:pPr algn="ctr"/>
            <a:r>
              <a:rPr lang="ar-SA" sz="7200" b="1" dirty="0" smtClean="0">
                <a:solidFill>
                  <a:srgbClr val="00B0F0"/>
                </a:solidFill>
              </a:rPr>
              <a:t>فهل احتفلوا ؟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0" y="142873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7200" b="1" dirty="0" smtClean="0">
                <a:solidFill>
                  <a:srgbClr val="FFFF00"/>
                </a:solidFill>
              </a:rPr>
              <a:t>لا </a:t>
            </a:r>
            <a:r>
              <a:rPr lang="ar-SA" sz="7200" b="1" dirty="0" smtClean="0">
                <a:solidFill>
                  <a:srgbClr val="FFFF00"/>
                </a:solidFill>
              </a:rPr>
              <a:t>؛ لم يحتفل أحد من صحابته.</a:t>
            </a:r>
            <a:endParaRPr lang="ar-SA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500034" y="1214422"/>
            <a:ext cx="83582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0000CC"/>
                </a:solidFill>
              </a:rPr>
              <a:t>عبد الرحمن:</a:t>
            </a:r>
          </a:p>
          <a:p>
            <a:pPr algn="ctr"/>
            <a:r>
              <a:rPr lang="ar-SA" sz="7200" b="1" dirty="0" smtClean="0">
                <a:solidFill>
                  <a:srgbClr val="00B0F0"/>
                </a:solidFill>
              </a:rPr>
              <a:t>فكيف تفعل شيئا لم يفعله الصحابة؟</a:t>
            </a:r>
            <a:endParaRPr lang="ar-SA" sz="72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قال عبد الرحمن</a:t>
            </a: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بلى أحبه،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 لكن هل تسمح لي بمناقشتك في هذا ؟</a:t>
            </a:r>
            <a:endParaRPr kumimoji="0" lang="ar-SA" sz="6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782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28586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5400" b="1" dirty="0" smtClean="0">
                <a:solidFill>
                  <a:srgbClr val="FFFF00"/>
                </a:solidFill>
              </a:rPr>
              <a:t>أنا أعترف أنه لا أحد من الصحابة احتفل.</a:t>
            </a:r>
          </a:p>
          <a:p>
            <a:pPr algn="ctr"/>
            <a:r>
              <a:rPr lang="ar-SA" sz="5400" b="1" dirty="0" smtClean="0">
                <a:solidFill>
                  <a:srgbClr val="FFFF00"/>
                </a:solidFill>
              </a:rPr>
              <a:t>لكنه بدعة حسنة كما قاله بعض العلماء.</a:t>
            </a:r>
            <a:endParaRPr lang="ar-SA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071546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solidFill>
                  <a:srgbClr val="0000CC"/>
                </a:solidFill>
              </a:rPr>
              <a:t>عبد الرحمن:</a:t>
            </a:r>
          </a:p>
          <a:p>
            <a:pPr algn="ctr"/>
            <a:r>
              <a:rPr lang="ar-SA" sz="6600" b="1" dirty="0" smtClean="0">
                <a:solidFill>
                  <a:srgbClr val="00B0F0"/>
                </a:solidFill>
              </a:rPr>
              <a:t>أيهما أصدق:</a:t>
            </a:r>
          </a:p>
          <a:p>
            <a:pPr algn="ctr"/>
            <a:r>
              <a:rPr lang="ar-SA" sz="6600" b="1" dirty="0" smtClean="0">
                <a:solidFill>
                  <a:srgbClr val="00B0F0"/>
                </a:solidFill>
              </a:rPr>
              <a:t>النبي </a:t>
            </a:r>
            <a:r>
              <a:rPr lang="en-US" sz="66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 </a:t>
            </a:r>
            <a:r>
              <a:rPr lang="ar-SA" sz="6600" b="1" dirty="0" smtClean="0">
                <a:solidFill>
                  <a:srgbClr val="00B0F0"/>
                </a:solidFill>
              </a:rPr>
              <a:t>عندما قال: </a:t>
            </a:r>
          </a:p>
          <a:p>
            <a:pPr algn="ctr"/>
            <a:r>
              <a:rPr lang="ar-SA" sz="6600" b="1" dirty="0" smtClean="0">
                <a:solidFill>
                  <a:srgbClr val="00B0F0"/>
                </a:solidFill>
              </a:rPr>
              <a:t>( </a:t>
            </a:r>
            <a:r>
              <a:rPr lang="ar-SA" sz="6600" b="1" dirty="0" smtClean="0">
                <a:solidFill>
                  <a:srgbClr val="FF0000"/>
                </a:solidFill>
              </a:rPr>
              <a:t>و</a:t>
            </a:r>
            <a:r>
              <a:rPr lang="ar-SA" sz="6600" b="1" dirty="0" smtClean="0">
                <a:solidFill>
                  <a:srgbClr val="FF0000"/>
                </a:solidFill>
              </a:rPr>
              <a:t> كل بدعة ضلالة </a:t>
            </a:r>
            <a:r>
              <a:rPr lang="ar-SA" sz="6600" b="1" dirty="0" smtClean="0">
                <a:solidFill>
                  <a:srgbClr val="00B0F0"/>
                </a:solidFill>
              </a:rPr>
              <a:t>) </a:t>
            </a:r>
          </a:p>
          <a:p>
            <a:pPr algn="ctr"/>
            <a:r>
              <a:rPr lang="ar-SA" sz="6600" b="1" dirty="0" smtClean="0">
                <a:solidFill>
                  <a:srgbClr val="00B0F0"/>
                </a:solidFill>
              </a:rPr>
              <a:t>أم هؤلاء العلماء ؟</a:t>
            </a:r>
            <a:endParaRPr lang="ar-SA" sz="66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64305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solidFill>
                  <a:srgbClr val="FF0000"/>
                </a:solidFill>
              </a:rPr>
              <a:t>عبد الله:</a:t>
            </a:r>
          </a:p>
          <a:p>
            <a:r>
              <a:rPr lang="ar-SA" sz="6600" b="1" dirty="0" smtClean="0">
                <a:solidFill>
                  <a:srgbClr val="FFFF00"/>
                </a:solidFill>
              </a:rPr>
              <a:t>لا </a:t>
            </a:r>
            <a:r>
              <a:rPr lang="ar-SA" sz="6600" b="1" dirty="0" err="1" smtClean="0">
                <a:solidFill>
                  <a:srgbClr val="FFFF00"/>
                </a:solidFill>
              </a:rPr>
              <a:t>و</a:t>
            </a:r>
            <a:r>
              <a:rPr lang="ar-SA" sz="6600" b="1" dirty="0" smtClean="0">
                <a:solidFill>
                  <a:srgbClr val="FFFF00"/>
                </a:solidFill>
              </a:rPr>
              <a:t> الله؛ بل النبي</a:t>
            </a:r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</a:t>
            </a:r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 </a:t>
            </a:r>
            <a:r>
              <a:rPr lang="ar-SA" sz="6600" b="1" dirty="0" smtClean="0">
                <a:solidFill>
                  <a:srgbClr val="FFFF00"/>
                </a:solidFill>
              </a:rPr>
              <a:t> أصدق منهم.</a:t>
            </a:r>
            <a:endParaRPr lang="ar-SA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28586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8000" b="1" dirty="0" smtClean="0">
                <a:solidFill>
                  <a:srgbClr val="0000CC"/>
                </a:solidFill>
              </a:rPr>
              <a:t>عبد الرحمن:</a:t>
            </a:r>
          </a:p>
          <a:p>
            <a:pPr algn="ctr"/>
            <a:r>
              <a:rPr lang="ar-SA" sz="8000" b="1" dirty="0" smtClean="0">
                <a:solidFill>
                  <a:srgbClr val="00B0F0"/>
                </a:solidFill>
              </a:rPr>
              <a:t>فمن تتبع إذا ؟</a:t>
            </a:r>
            <a:endParaRPr lang="ar-SA" sz="8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225689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solidFill>
                  <a:srgbClr val="FF0000"/>
                </a:solidFill>
              </a:rPr>
              <a:t>عبد الله:</a:t>
            </a:r>
          </a:p>
          <a:p>
            <a:r>
              <a:rPr lang="ar-SA" sz="6600" b="1" dirty="0" smtClean="0">
                <a:solidFill>
                  <a:srgbClr val="FFFF00"/>
                </a:solidFill>
              </a:rPr>
              <a:t> </a:t>
            </a:r>
            <a:r>
              <a:rPr lang="ar-SA" sz="6000" b="1" dirty="0" smtClean="0">
                <a:solidFill>
                  <a:srgbClr val="FFFF00"/>
                </a:solidFill>
              </a:rPr>
              <a:t>أتبع النبي</a:t>
            </a:r>
            <a:r>
              <a:rPr lang="en-US" sz="60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   </a:t>
            </a:r>
            <a:r>
              <a:rPr lang="ar-SA" sz="6000" b="1" dirty="0" smtClean="0">
                <a:solidFill>
                  <a:srgbClr val="FFFF00"/>
                </a:solidFill>
              </a:rPr>
              <a:t> و اتبع صحابته.</a:t>
            </a:r>
          </a:p>
          <a:p>
            <a:r>
              <a:rPr lang="ar-SA" sz="6000" b="1" dirty="0" smtClean="0">
                <a:solidFill>
                  <a:srgbClr val="FFFF00"/>
                </a:solidFill>
              </a:rPr>
              <a:t>و </a:t>
            </a:r>
            <a:r>
              <a:rPr lang="ar-SA" sz="6000" b="1" dirty="0" err="1" smtClean="0">
                <a:solidFill>
                  <a:srgbClr val="FFFF00"/>
                </a:solidFill>
              </a:rPr>
              <a:t>جزاك</a:t>
            </a:r>
            <a:r>
              <a:rPr lang="ar-SA" sz="6000" b="1" dirty="0" smtClean="0">
                <a:solidFill>
                  <a:srgbClr val="FFFF00"/>
                </a:solidFill>
              </a:rPr>
              <a:t> الله خيرا أن بينت لي الحق.</a:t>
            </a:r>
          </a:p>
          <a:p>
            <a:r>
              <a:rPr lang="ar-SA" sz="6000" b="1" dirty="0" smtClean="0">
                <a:solidFill>
                  <a:srgbClr val="FFFF00"/>
                </a:solidFill>
              </a:rPr>
              <a:t>فالاحتفال بالمولد ليس من سنته </a:t>
            </a:r>
          </a:p>
          <a:p>
            <a:r>
              <a:rPr lang="ar-SA" sz="6000" b="1" dirty="0" smtClean="0">
                <a:solidFill>
                  <a:srgbClr val="FFFF00"/>
                </a:solidFill>
              </a:rPr>
              <a:t>و لا من سنة صحابته.</a:t>
            </a:r>
            <a:endParaRPr lang="ar-SA" sz="6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28586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b="1" dirty="0" smtClean="0">
                <a:solidFill>
                  <a:srgbClr val="0000CC"/>
                </a:solidFill>
              </a:rPr>
              <a:t>عبد الرحمن:</a:t>
            </a:r>
          </a:p>
          <a:p>
            <a:pPr algn="ctr"/>
            <a:r>
              <a:rPr lang="ar-SA" sz="7200" b="1" dirty="0" smtClean="0">
                <a:solidFill>
                  <a:srgbClr val="00B0F0"/>
                </a:solidFill>
              </a:rPr>
              <a:t>بل </a:t>
            </a:r>
            <a:r>
              <a:rPr lang="ar-SA" sz="7200" b="1" dirty="0" err="1" smtClean="0">
                <a:solidFill>
                  <a:srgbClr val="00B0F0"/>
                </a:solidFill>
              </a:rPr>
              <a:t>و</a:t>
            </a:r>
            <a:r>
              <a:rPr lang="ar-SA" sz="7200" b="1" dirty="0" smtClean="0">
                <a:solidFill>
                  <a:srgbClr val="00B0F0"/>
                </a:solidFill>
              </a:rPr>
              <a:t> لم يقل به أحد من أئمة الفقهاء الأربعة.</a:t>
            </a:r>
          </a:p>
          <a:p>
            <a:pPr algn="ctr"/>
            <a:r>
              <a:rPr lang="ar-SA" sz="7200" b="1" dirty="0" smtClean="0">
                <a:solidFill>
                  <a:srgbClr val="00B0F0"/>
                </a:solidFill>
              </a:rPr>
              <a:t>لأنه لم يعرف إلا  بعدهم. </a:t>
            </a:r>
            <a:endParaRPr lang="ar-SA" sz="72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357158" y="1500174"/>
            <a:ext cx="84296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solidFill>
                  <a:srgbClr val="FF0000"/>
                </a:solidFill>
              </a:rPr>
              <a:t>عبد الله:</a:t>
            </a:r>
          </a:p>
          <a:p>
            <a:pPr algn="ctr"/>
            <a:r>
              <a:rPr lang="ar-SA" sz="6600" b="1" dirty="0" smtClean="0">
                <a:solidFill>
                  <a:srgbClr val="FFFF00"/>
                </a:solidFill>
              </a:rPr>
              <a:t>هذا هو الحق</a:t>
            </a:r>
          </a:p>
          <a:p>
            <a:pPr algn="ctr"/>
            <a:r>
              <a:rPr lang="ar-SA" sz="6600" b="1" dirty="0" smtClean="0">
                <a:solidFill>
                  <a:srgbClr val="FFFF00"/>
                </a:solidFill>
              </a:rPr>
              <a:t>فالحمد لله أن هدانا الله إليه.</a:t>
            </a:r>
            <a:endParaRPr lang="ar-SA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4287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solidFill>
                  <a:srgbClr val="0000CC"/>
                </a:solidFill>
              </a:rPr>
              <a:t>عبد الرحمن:</a:t>
            </a:r>
          </a:p>
          <a:p>
            <a:pPr algn="ctr"/>
            <a:r>
              <a:rPr lang="ar-SA" sz="6600" b="1" dirty="0" smtClean="0">
                <a:solidFill>
                  <a:srgbClr val="00B0F0"/>
                </a:solidFill>
              </a:rPr>
              <a:t>هذا دأب المؤمن الصادق إذا تبين له الحق أخذ به </a:t>
            </a:r>
            <a:r>
              <a:rPr lang="ar-SA" sz="6600" b="1" dirty="0" err="1" smtClean="0">
                <a:solidFill>
                  <a:srgbClr val="00B0F0"/>
                </a:solidFill>
              </a:rPr>
              <a:t>و</a:t>
            </a:r>
            <a:r>
              <a:rPr lang="ar-SA" sz="6600" b="1" dirty="0" smtClean="0">
                <a:solidFill>
                  <a:srgbClr val="00B0F0"/>
                </a:solidFill>
              </a:rPr>
              <a:t> ترك ما سواه.</a:t>
            </a:r>
            <a:endParaRPr lang="ar-SA" sz="66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1714488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6600" b="1" dirty="0" smtClean="0">
                <a:solidFill>
                  <a:srgbClr val="FF0000"/>
                </a:solidFill>
              </a:rPr>
              <a:t>عبد </a:t>
            </a:r>
            <a:r>
              <a:rPr lang="ar-SA" sz="6600" b="1" dirty="0" smtClean="0">
                <a:solidFill>
                  <a:srgbClr val="FF0000"/>
                </a:solidFill>
              </a:rPr>
              <a:t>الله:</a:t>
            </a:r>
          </a:p>
          <a:p>
            <a:pPr algn="ctr"/>
            <a:r>
              <a:rPr lang="ar-SA" sz="6000" b="1" dirty="0" smtClean="0">
                <a:solidFill>
                  <a:srgbClr val="FFFF00"/>
                </a:solidFill>
              </a:rPr>
              <a:t>اللهم أرنا الحق حقا </a:t>
            </a:r>
            <a:r>
              <a:rPr lang="ar-SA" sz="6000" b="1" dirty="0" err="1" smtClean="0">
                <a:solidFill>
                  <a:srgbClr val="FFFF00"/>
                </a:solidFill>
              </a:rPr>
              <a:t>و</a:t>
            </a:r>
            <a:r>
              <a:rPr lang="ar-SA" sz="6000" b="1" dirty="0" smtClean="0">
                <a:solidFill>
                  <a:srgbClr val="FFFF00"/>
                </a:solidFill>
              </a:rPr>
              <a:t> أرزقنا إتباعه</a:t>
            </a:r>
          </a:p>
          <a:p>
            <a:pPr algn="ctr"/>
            <a:r>
              <a:rPr lang="ar-SA" sz="6000" b="1" dirty="0" smtClean="0">
                <a:solidFill>
                  <a:srgbClr val="FFFF00"/>
                </a:solidFill>
              </a:rPr>
              <a:t>و أرنا الباطل باطلا </a:t>
            </a:r>
            <a:r>
              <a:rPr lang="ar-SA" sz="6000" b="1" dirty="0" err="1" smtClean="0">
                <a:solidFill>
                  <a:srgbClr val="FFFF00"/>
                </a:solidFill>
              </a:rPr>
              <a:t>و</a:t>
            </a:r>
            <a:r>
              <a:rPr lang="ar-SA" sz="6000" b="1" dirty="0" smtClean="0">
                <a:solidFill>
                  <a:srgbClr val="FFFF00"/>
                </a:solidFill>
              </a:rPr>
              <a:t> ارزقنا اجتابه.</a:t>
            </a:r>
            <a:endParaRPr lang="ar-SA" sz="6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0" y="2000240"/>
            <a:ext cx="8929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000" b="1" dirty="0" smtClean="0">
                <a:solidFill>
                  <a:srgbClr val="00B0F0"/>
                </a:solidFill>
              </a:rPr>
              <a:t>أعده هذه المحاورة </a:t>
            </a:r>
          </a:p>
          <a:p>
            <a:pPr algn="ctr"/>
            <a:r>
              <a:rPr lang="ar-SA" sz="6000" b="1" dirty="0" smtClean="0">
                <a:solidFill>
                  <a:srgbClr val="00B0F0"/>
                </a:solidFill>
              </a:rPr>
              <a:t>الفقير إلى عفو ربه</a:t>
            </a:r>
          </a:p>
          <a:p>
            <a:pPr algn="ctr"/>
            <a:r>
              <a:rPr lang="ar-SA" sz="6000" b="1" dirty="0" smtClean="0">
                <a:solidFill>
                  <a:srgbClr val="00B0F0"/>
                </a:solidFill>
              </a:rPr>
              <a:t>محمد الجابري</a:t>
            </a:r>
            <a:endParaRPr lang="ar-SA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0420" y="1285860"/>
            <a:ext cx="8023350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 الله: 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115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نعم، بكل سرور.</a:t>
            </a:r>
            <a:endParaRPr kumimoji="0" lang="ar-SA" sz="9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188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1571604" y="3071810"/>
            <a:ext cx="6786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و لإرسال أي ملاحظة </a:t>
            </a:r>
          </a:p>
          <a:p>
            <a:r>
              <a:rPr lang="en-US" sz="4000" b="1" dirty="0" smtClean="0">
                <a:solidFill>
                  <a:srgbClr val="FF0000"/>
                </a:solidFill>
                <a:hlinkClick r:id="rId3"/>
              </a:rPr>
              <a:t>jjaabryy@yahoo.com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ar-SA" sz="4000" b="1" dirty="0" smtClean="0">
                <a:solidFill>
                  <a:srgbClr val="FF0000"/>
                </a:solidFill>
              </a:rPr>
              <a:t>و السلام عليكم </a:t>
            </a:r>
            <a:r>
              <a:rPr lang="ar-SA" sz="4000" b="1" dirty="0" err="1" smtClean="0">
                <a:solidFill>
                  <a:srgbClr val="FF0000"/>
                </a:solidFill>
              </a:rPr>
              <a:t>و</a:t>
            </a:r>
            <a:r>
              <a:rPr lang="ar-SA" sz="4000" b="1" dirty="0" smtClean="0">
                <a:solidFill>
                  <a:srgbClr val="FF0000"/>
                </a:solidFill>
              </a:rPr>
              <a:t> رحمة الله </a:t>
            </a:r>
            <a:r>
              <a:rPr lang="ar-SA" sz="4000" b="1" dirty="0" err="1" smtClean="0">
                <a:solidFill>
                  <a:srgbClr val="FF0000"/>
                </a:solidFill>
              </a:rPr>
              <a:t>و</a:t>
            </a:r>
            <a:r>
              <a:rPr lang="ar-SA" sz="4000" b="1" dirty="0" smtClean="0">
                <a:solidFill>
                  <a:srgbClr val="FF0000"/>
                </a:solidFill>
              </a:rPr>
              <a:t> بركاته.</a:t>
            </a:r>
            <a:endParaRPr lang="ar-SA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8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 الرحمن</a:t>
            </a:r>
            <a:r>
              <a:rPr kumimoji="0" lang="ar-S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هل الاحتفال بمولده من الدّين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فلا يكمل إلا به.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أم أن الدين كامل بدونه ؟</a:t>
            </a:r>
            <a:endParaRPr kumimoji="0" lang="ar-SA" sz="7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1071546"/>
            <a:ext cx="835824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9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عبد الله: 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3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هو من الدين</a:t>
            </a:r>
            <a:r>
              <a:rPr kumimoji="0" lang="ar-S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ar-SA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68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571612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 الرحمن</a:t>
            </a:r>
            <a:r>
              <a:rPr kumimoji="0" lang="ar-SA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9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هل عَلِمَه  النبي </a:t>
            </a:r>
            <a:r>
              <a:rPr kumimoji="0" lang="en-US" sz="9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AGA Arabesque" pitchFamily="2" charset="2"/>
              </a:rPr>
              <a:t></a:t>
            </a:r>
            <a:endParaRPr kumimoji="0" lang="ar-SA" sz="9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AGA Arabesque" pitchFamily="2" charset="2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9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أم لم يعلمه ؟</a:t>
            </a:r>
            <a:endParaRPr kumimoji="0" lang="ar-SA" sz="9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AGA Arabesque" pitchFamily="2" charset="2"/>
            </a:endParaRPr>
          </a:p>
        </p:txBody>
      </p:sp>
    </p:spTree>
  </p:cSld>
  <p:clrMapOvr>
    <a:masterClrMapping/>
  </p:clrMapOvr>
  <p:transition advTm="320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00100" y="1285860"/>
            <a:ext cx="77152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9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عبد الله: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9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بل علمه.</a:t>
            </a:r>
            <a:endParaRPr kumimoji="0" lang="ar-SA" sz="8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48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1" name="Picture 3" descr="D:\مجلد كبير\بطاقات عروض و بنرات\جميع جميع الصور و الطاقات\مناظر عامةزهور ورور ألخ\مناظر\incredible_pakistan_Funzug_org_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72041" y="1214422"/>
            <a:ext cx="847195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8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 الرحمن</a:t>
            </a:r>
            <a:r>
              <a:rPr kumimoji="0" lang="ar-S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8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فهل بلغه أمته</a:t>
            </a:r>
            <a:r>
              <a:rPr kumimoji="0" lang="ar-S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ar-SA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46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606</Words>
  <Application>Microsoft Office PowerPoint</Application>
  <PresentationFormat>عرض على الشاشة (3:4)‏</PresentationFormat>
  <Paragraphs>110</Paragraphs>
  <Slides>40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40</vt:i4>
      </vt:variant>
    </vt:vector>
  </HeadingPairs>
  <TitlesOfParts>
    <vt:vector size="4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ISDN</dc:creator>
  <cp:lastModifiedBy>ISDN</cp:lastModifiedBy>
  <cp:revision>22</cp:revision>
  <dcterms:created xsi:type="dcterms:W3CDTF">2010-02-16T16:16:03Z</dcterms:created>
  <dcterms:modified xsi:type="dcterms:W3CDTF">2010-02-17T02:12:48Z</dcterms:modified>
</cp:coreProperties>
</file>