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notesMasterIdLst>
    <p:notesMasterId r:id="rId22"/>
  </p:notesMasterIdLst>
  <p:sldIdLst>
    <p:sldId id="256" r:id="rId2"/>
    <p:sldId id="257" r:id="rId3"/>
    <p:sldId id="258" r:id="rId4"/>
    <p:sldId id="259" r:id="rId5"/>
    <p:sldId id="260" r:id="rId6"/>
    <p:sldId id="261" r:id="rId7"/>
    <p:sldId id="262" r:id="rId8"/>
    <p:sldId id="276" r:id="rId9"/>
    <p:sldId id="263" r:id="rId10"/>
    <p:sldId id="270" r:id="rId11"/>
    <p:sldId id="271" r:id="rId12"/>
    <p:sldId id="277" r:id="rId13"/>
    <p:sldId id="264" r:id="rId14"/>
    <p:sldId id="265" r:id="rId15"/>
    <p:sldId id="266" r:id="rId16"/>
    <p:sldId id="267" r:id="rId17"/>
    <p:sldId id="268" r:id="rId18"/>
    <p:sldId id="269" r:id="rId19"/>
    <p:sldId id="272" r:id="rId20"/>
    <p:sldId id="273" r:id="rId2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132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2BCFCE7-990C-4587-AFC4-06EDBB3804AC}" type="datetimeFigureOut">
              <a:rPr lang="ar-SA" smtClean="0"/>
              <a:pPr/>
              <a:t>29/01/31</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EA50AC4-7806-4E6E-8ABC-EBB415C12B14}"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EA50AC4-7806-4E6E-8ABC-EBB415C12B14}" type="slidenum">
              <a:rPr lang="ar-SA" smtClean="0"/>
              <a:pPr/>
              <a:t>2</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5" name="مستطيل مستدير الزوايا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ستطيل مستدير الزوايا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وان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ar-SA" smtClean="0"/>
              <a:t>انقر لتحرير نمط العنوان الرئيسي</a:t>
            </a:r>
            <a:endParaRPr kumimoji="0" lang="en-US"/>
          </a:p>
        </p:txBody>
      </p:sp>
      <p:sp>
        <p:nvSpPr>
          <p:cNvPr id="20" name="عنوان فرعي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19" name="عنصر نائب للتاريخ 18"/>
          <p:cNvSpPr>
            <a:spLocks noGrp="1"/>
          </p:cNvSpPr>
          <p:nvPr>
            <p:ph type="dt" sz="half" idx="10"/>
          </p:nvPr>
        </p:nvSpPr>
        <p:spPr/>
        <p:txBody>
          <a:bodyPr/>
          <a:lstStyle>
            <a:extLst/>
          </a:lstStyle>
          <a:p>
            <a:fld id="{6527019D-F051-43BB-AF16-107494E35499}" type="datetimeFigureOut">
              <a:rPr lang="ar-SA" smtClean="0"/>
              <a:pPr/>
              <a:t>29/01/31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11" name="عنصر نائب لرقم الشريحة 10"/>
          <p:cNvSpPr>
            <a:spLocks noGrp="1"/>
          </p:cNvSpPr>
          <p:nvPr>
            <p:ph type="sldNum" sz="quarter" idx="12"/>
          </p:nvPr>
        </p:nvSpPr>
        <p:spPr/>
        <p:txBody>
          <a:bodyPr/>
          <a:lstStyle>
            <a:extLst/>
          </a:lstStyle>
          <a:p>
            <a:fld id="{6CAA59C1-E341-4C70-BC3D-18C2A30AE462}"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502920" y="530352"/>
            <a:ext cx="8183880" cy="4187952"/>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527019D-F051-43BB-AF16-107494E35499}" type="datetimeFigureOut">
              <a:rPr lang="ar-SA" smtClean="0"/>
              <a:pPr/>
              <a:t>29/01/31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CAA59C1-E341-4C70-BC3D-18C2A30AE462}"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533404"/>
            <a:ext cx="1981200" cy="5257799"/>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533400" y="533402"/>
            <a:ext cx="5943600" cy="525780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527019D-F051-43BB-AF16-107494E35499}" type="datetimeFigureOut">
              <a:rPr lang="ar-SA" smtClean="0"/>
              <a:pPr/>
              <a:t>29/01/31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CAA59C1-E341-4C70-BC3D-18C2A30AE462}"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502920" y="530352"/>
            <a:ext cx="8183880" cy="4187952"/>
          </a:xfrm>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527019D-F051-43BB-AF16-107494E35499}" type="datetimeFigureOut">
              <a:rPr lang="ar-SA" smtClean="0"/>
              <a:pPr/>
              <a:t>29/01/31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CAA59C1-E341-4C70-BC3D-18C2A30AE462}"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مستطيل مستدير الزوايا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مستدير الزوايا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6527019D-F051-43BB-AF16-107494E35499}" type="datetimeFigureOut">
              <a:rPr lang="ar-SA" smtClean="0"/>
              <a:pPr/>
              <a:t>29/01/31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CAA59C1-E341-4C70-BC3D-18C2A30AE462}"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527019D-F051-43BB-AF16-107494E35499}" type="datetimeFigureOut">
              <a:rPr lang="ar-SA" smtClean="0"/>
              <a:pPr/>
              <a:t>29/01/31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CAA59C1-E341-4C70-BC3D-18C2A30AE462}"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nchor="b"/>
          <a:lstStyle>
            <a:lvl1pPr>
              <a:defRPr b="1"/>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6527019D-F051-43BB-AF16-107494E35499}" type="datetimeFigureOut">
              <a:rPr lang="ar-SA" smtClean="0"/>
              <a:pPr/>
              <a:t>29/01/31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6CAA59C1-E341-4C70-BC3D-18C2A30AE462}"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6527019D-F051-43BB-AF16-107494E35499}" type="datetimeFigureOut">
              <a:rPr lang="ar-SA" smtClean="0"/>
              <a:pPr/>
              <a:t>29/01/31</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6CAA59C1-E341-4C70-BC3D-18C2A30AE46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مستدير الزوايا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6527019D-F051-43BB-AF16-107494E35499}" type="datetimeFigureOut">
              <a:rPr lang="ar-SA" smtClean="0"/>
              <a:pPr/>
              <a:t>29/01/31</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6CAA59C1-E341-4C70-BC3D-18C2A30AE46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527019D-F051-43BB-AF16-107494E35499}" type="datetimeFigureOut">
              <a:rPr lang="ar-SA" smtClean="0"/>
              <a:pPr/>
              <a:t>29/01/31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CAA59C1-E341-4C70-BC3D-18C2A30AE462}"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مستطيل مستدير الزوايا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ذو زاوية واحدة مستديرة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527019D-F051-43BB-AF16-107494E35499}" type="datetimeFigureOut">
              <a:rPr lang="ar-SA" smtClean="0"/>
              <a:pPr/>
              <a:t>29/01/31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CAA59C1-E341-4C70-BC3D-18C2A30AE462}" type="slidenum">
              <a:rPr lang="ar-SA" smtClean="0"/>
              <a:pPr/>
              <a:t>‹#›</a:t>
            </a:fld>
            <a:endParaRPr lang="ar-SA"/>
          </a:p>
        </p:txBody>
      </p:sp>
      <p:sp>
        <p:nvSpPr>
          <p:cNvPr id="3" name="عنصر نائب للصورة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ar-SA" smtClean="0"/>
              <a:t>انقر فوق الرمز لإضافة صورة</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مستطيل مستدير الزوايا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مستطيل مستدير الزوايا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عنصر نائب للعنوان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5" name="عنصر نائب للتاريخ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527019D-F051-43BB-AF16-107494E35499}" type="datetimeFigureOut">
              <a:rPr lang="ar-SA" smtClean="0"/>
              <a:pPr/>
              <a:t>29/01/31</a:t>
            </a:fld>
            <a:endParaRPr lang="ar-SA"/>
          </a:p>
        </p:txBody>
      </p:sp>
      <p:sp>
        <p:nvSpPr>
          <p:cNvPr id="18" name="عنصر نائب للتذييل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SA"/>
          </a:p>
        </p:txBody>
      </p:sp>
      <p:sp>
        <p:nvSpPr>
          <p:cNvPr id="5" name="عنصر نائب لرقم الشريحة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AA59C1-E341-4C70-BC3D-18C2A30AE462}"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500042"/>
            <a:ext cx="7851648" cy="1828800"/>
          </a:xfrm>
        </p:spPr>
        <p:txBody>
          <a:bodyPr>
            <a:normAutofit fontScale="90000"/>
          </a:bodyPr>
          <a:lstStyle/>
          <a:p>
            <a:r>
              <a:rPr lang="ar-SA" sz="6600" dirty="0" smtClean="0"/>
              <a:t>التدبر وأثره في حياة السلف</a:t>
            </a:r>
            <a:endParaRPr lang="ar-SA" sz="6600" dirty="0"/>
          </a:p>
        </p:txBody>
      </p:sp>
      <p:sp>
        <p:nvSpPr>
          <p:cNvPr id="3" name="عنوان فرعي 2"/>
          <p:cNvSpPr>
            <a:spLocks noGrp="1"/>
          </p:cNvSpPr>
          <p:nvPr>
            <p:ph type="subTitle" idx="1"/>
          </p:nvPr>
        </p:nvSpPr>
        <p:spPr/>
        <p:txBody>
          <a:bodyPr>
            <a:normAutofit/>
          </a:bodyPr>
          <a:lstStyle/>
          <a:p>
            <a:r>
              <a:rPr lang="ar-SA" sz="4000" b="1" dirty="0" smtClean="0"/>
              <a:t>بهجت بن يحيى العمودي</a:t>
            </a:r>
            <a:endParaRPr lang="ar-SA" sz="4000" b="1" dirty="0"/>
          </a:p>
        </p:txBody>
      </p:sp>
      <p:pic>
        <p:nvPicPr>
          <p:cNvPr id="4" name="صورة 3" descr="1235651859977.jpg"/>
          <p:cNvPicPr>
            <a:picLocks noChangeAspect="1"/>
          </p:cNvPicPr>
          <p:nvPr/>
        </p:nvPicPr>
        <p:blipFill>
          <a:blip r:embed="rId2" cstate="print"/>
          <a:stretch>
            <a:fillRect/>
          </a:stretch>
        </p:blipFill>
        <p:spPr>
          <a:xfrm>
            <a:off x="928662" y="1714488"/>
            <a:ext cx="2714644" cy="1714512"/>
          </a:xfrm>
          <a:prstGeom prst="rect">
            <a:avLst/>
          </a:prstGeom>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par>
                                <p:cTn id="9" presetID="4" presetClass="entr" presetSubtype="16"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ox(in)">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502920" y="530352"/>
            <a:ext cx="8183880" cy="5327540"/>
          </a:xfrm>
        </p:spPr>
        <p:txBody>
          <a:bodyPr>
            <a:noAutofit/>
          </a:bodyPr>
          <a:lstStyle/>
          <a:p>
            <a:r>
              <a:rPr lang="ar-SA" sz="1800" b="1" dirty="0" smtClean="0"/>
              <a:t>إن وقفة مع بعض ما حفظته السنة من تعامل الصحابة وتلقيهم الحي للقرآن العظيم يعجب منها الإنسان ففي الصحيحين من حديث أبي هريرة رضي الله عنه قال: نزل على رسول الله قول الله جل وعلا: ﴿لِلَّهِ مَا فِي السَّمَاوَاتِ وَمَا فِي الْأَرْضِ وَإِنْ تُبْدُوا مَا فِي أَنْفُسِكُمْ أَو تُخْفُوهُ يُحَاسِبْكُمْ بِهِ اللَّهُ فَيَغْفِرُ لِمَنْ يَشَاءُ وَيُعَذِّبُ مَنْ </a:t>
            </a:r>
            <a:r>
              <a:rPr lang="ar-SA" sz="1800" b="1" dirty="0" smtClean="0"/>
              <a:t>يَشَاءُ﴾هذه </a:t>
            </a:r>
            <a:r>
              <a:rPr lang="ar-SA" sz="1800" b="1" dirty="0" smtClean="0"/>
              <a:t>الآية يحفظها كثير منا ويقرؤها كثير منا لكنها لا تستوقف أكثرنا وذلك لأننا نقرأ القرآن لا على وجه التلقي لما فيه من المعاني نقرأ القرآن طلباً للأجر بقراءة لفظه دون نظر إلى ما تضمنه من المعنى، صحابة رسول الله صلى الله عليه وعلى آله وسلم لما أنزل الله جل وعلا على رسول الله </a:t>
            </a:r>
            <a:r>
              <a:rPr lang="en-US" sz="1800" b="1" dirty="0" smtClean="0"/>
              <a:t>e </a:t>
            </a:r>
            <a:r>
              <a:rPr lang="ar-SA" sz="1800" b="1" dirty="0" smtClean="0"/>
              <a:t>هذه الآية التي فيها إثبات الملك لله عز وجل إثبات ما في السماوات وما في الأرض له سبحانه وتعالى وأنه جل وعلا يحاسب الناس على ما دار في صدورهم وما جال في نفوسهم ولو لم يتكلموا به </a:t>
            </a:r>
            <a:r>
              <a:rPr lang="ar-SA" sz="1800" b="1" dirty="0" err="1" smtClean="0"/>
              <a:t>و</a:t>
            </a:r>
            <a:r>
              <a:rPr lang="ar-SA" sz="1800" b="1" dirty="0" smtClean="0"/>
              <a:t> لو لم يعملوا صحابة رسول الله لما سمعوا هذا اشتد عليهم الأمر فأتوا إلى رسول الله </a:t>
            </a:r>
            <a:r>
              <a:rPr lang="en-US" sz="1800" b="1" dirty="0" smtClean="0"/>
              <a:t>e </a:t>
            </a:r>
            <a:r>
              <a:rPr lang="ar-SA" sz="1800" b="1" dirty="0" smtClean="0"/>
              <a:t>كما في الصحيحين ثم بركوا على الركب أي جلسوا على الركب من شدة ما جاءهم في هذه الآية فقالوا: يا رسول الله كلفنا من العمل ما نطيق: الصلاة، الصيام، الجهاد، الصدقة –أي كل هذا نطيقه- وقد نزلت علينا آية لا نطيقها فقال رسول الله </a:t>
            </a:r>
            <a:r>
              <a:rPr lang="en-US" sz="1800" b="1" dirty="0" smtClean="0"/>
              <a:t>e </a:t>
            </a:r>
            <a:r>
              <a:rPr lang="ar-SA" sz="1800" b="1" dirty="0" smtClean="0"/>
              <a:t>مؤدباً هؤلاء معلماً لهم كيف يتلقون القرآن، كيف يتلقون كلام رب العالمين، قال لهم </a:t>
            </a:r>
            <a:r>
              <a:rPr lang="en-US" sz="1800" b="1" dirty="0" smtClean="0"/>
              <a:t>e: " </a:t>
            </a:r>
            <a:r>
              <a:rPr lang="ar-SA" sz="1800" b="1" dirty="0" smtClean="0"/>
              <a:t>أتريدون أن تقولوا كما قال أهل الكتابين من قبلكم سمعنا وعصينا؟ قولوا: سمعنا وأطعنا</a:t>
            </a:r>
            <a:endParaRPr lang="ar-SA" sz="1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502920" y="6035040"/>
            <a:ext cx="8183880" cy="108604"/>
          </a:xfrm>
        </p:spPr>
        <p:txBody>
          <a:bodyPr>
            <a:normAutofit fontScale="90000"/>
          </a:bodyPr>
          <a:lstStyle/>
          <a:p>
            <a:endParaRPr lang="ar-SA" dirty="0"/>
          </a:p>
        </p:txBody>
      </p:sp>
      <p:sp>
        <p:nvSpPr>
          <p:cNvPr id="3" name="عنصر نائب للمحتوى 2"/>
          <p:cNvSpPr>
            <a:spLocks noGrp="1"/>
          </p:cNvSpPr>
          <p:nvPr>
            <p:ph idx="1"/>
          </p:nvPr>
        </p:nvSpPr>
        <p:spPr>
          <a:xfrm>
            <a:off x="502920" y="530352"/>
            <a:ext cx="8183880" cy="5184664"/>
          </a:xfrm>
        </p:spPr>
        <p:txBody>
          <a:bodyPr>
            <a:normAutofit fontScale="85000" lnSpcReduction="20000"/>
          </a:bodyPr>
          <a:lstStyle/>
          <a:p>
            <a:r>
              <a:rPr lang="ar-SA" b="1" dirty="0" smtClean="0"/>
              <a:t>فما كان منهم رضي الله عنهم إلا أن انقادوا إلى توجيه النبي وقالوا: سمعنا وأطعنا غفرانك ربنا وإليك المصير، فلما </a:t>
            </a:r>
            <a:r>
              <a:rPr lang="ar-SA" b="1" dirty="0" err="1" smtClean="0"/>
              <a:t>اقترأها</a:t>
            </a:r>
            <a:r>
              <a:rPr lang="ar-SA" b="1" dirty="0" smtClean="0"/>
              <a:t> القوم وذلت بها ألسنتهم وتكلموا بها وقرؤوها وقبلوها قبولاً تاماً جاء التخفيف من رب العالمين جاء الفرج من الله جل وعلا الذي قال: ﴿مَا يَفْعَلُ اللَّهُ بِعَذَابِكُمْ إِنْ شَكَرْتُمْ وَآمَنْتُمْ</a:t>
            </a:r>
            <a:r>
              <a:rPr lang="ar-SA" b="1" dirty="0" smtClean="0"/>
              <a:t>﴾</a:t>
            </a:r>
            <a:r>
              <a:rPr lang="ar-SA" b="1" dirty="0" smtClean="0"/>
              <a:t> ما يفعل الله بعذابكم أي بإلحاق المشقة بكم إن شكرتم وآمنتم جاء الفرج من الله جل وعلا لهذه الأمة ونزل في كتاب الله جل وعلا تزكيتها وبيان فضل صحابة رسول الله </a:t>
            </a:r>
            <a:r>
              <a:rPr lang="en-US" b="1" dirty="0" smtClean="0"/>
              <a:t>e </a:t>
            </a:r>
            <a:r>
              <a:rPr lang="ar-SA" b="1" dirty="0" smtClean="0"/>
              <a:t>فقال الله جل وعلا: ﴿آمَنَ الرَّسُولُ بِمَا أُنْزِلَ إِلَيْهِ مِنْ رَبِّهِ وَالْمُؤْمِنُونَ كُلٌّ آمَنَ بِاللَّهِ وَمَلائِكَتِهِ وَكُتُبِهِ وَرُسُلِهِ لا نُفَرِّقُ بَيْنَ أَحَدٍ مِنْ رُسُلِهِ وَقَالُوا سَمِعْنَا وَأَطَعْنَا غُفْرَانَكَ رَبَّنَا وَإِلَيْكَ الْمَصِيرُ * لا يُكَلِّفُ اللَّهُ نَفْساً إِلَّا </a:t>
            </a:r>
            <a:r>
              <a:rPr lang="ar-SA" b="1" dirty="0" smtClean="0"/>
              <a:t>وُسْعَهَا﴾فجاء </a:t>
            </a:r>
            <a:r>
              <a:rPr lang="ar-SA" b="1" dirty="0" smtClean="0"/>
              <a:t>التخفيف من رب العالمين بعد إثبات إيمانهم وقبولهم لما جاء عن الله وعن رسوله. </a:t>
            </a:r>
            <a:br>
              <a:rPr lang="ar-SA" b="1" dirty="0" smtClean="0"/>
            </a:br>
            <a:endParaRPr lang="ar-S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502920" y="6037149"/>
            <a:ext cx="8183880" cy="45719"/>
          </a:xfrm>
        </p:spPr>
        <p:txBody>
          <a:bodyPr>
            <a:normAutofit fontScale="90000"/>
          </a:bodyPr>
          <a:lstStyle/>
          <a:p>
            <a:endParaRPr lang="ar-SA" dirty="0"/>
          </a:p>
        </p:txBody>
      </p:sp>
      <p:sp>
        <p:nvSpPr>
          <p:cNvPr id="3" name="مستطيل 2"/>
          <p:cNvSpPr/>
          <p:nvPr/>
        </p:nvSpPr>
        <p:spPr>
          <a:xfrm>
            <a:off x="714348" y="642918"/>
            <a:ext cx="7715304" cy="4247317"/>
          </a:xfrm>
          <a:prstGeom prst="rect">
            <a:avLst/>
          </a:prstGeom>
        </p:spPr>
        <p:txBody>
          <a:bodyPr wrap="square">
            <a:spAutoFit/>
          </a:bodyPr>
          <a:lstStyle/>
          <a:p>
            <a:r>
              <a:rPr lang="ar-SA" b="1" dirty="0" smtClean="0"/>
              <a:t>في الصحيحين من حديث ابن مسعود رضي الله عنه أن الله جل وعلا لما أنزل قوله سبحانه وتعالى على رسوله: ﴿الَّذِينَ آمَنُوا وَلَمْ يَلْبِسُوا إِيمَانَهُمْ بِظُلْمٍ أُولَئِكَ لَهُمُ الْأَمْنُ وَهُمْ </a:t>
            </a:r>
            <a:r>
              <a:rPr lang="ar-SA" b="1" dirty="0" smtClean="0"/>
              <a:t>مُهْتَدُونَ) </a:t>
            </a:r>
            <a:r>
              <a:rPr lang="ar-SA" b="1" dirty="0" smtClean="0"/>
              <a:t>هذه الآية فيها البشارة من الله جل وعلا لمن آمن وسلم من أن يخلط إيمانه بظلم فقوله تعالى ﴿وَلَمْ يَلْبِسُوا إِيمَانَهُمْ بِظُلْمٍ﴾ أي لم يخلطوه بظلم، ﴿أُولَئِكَ لَهُمُ الْأَمْنُ وَهُمْ مُهْتَدُونَ﴾ لهم الأمن في الدنيا والآخرة، وهم مهتدون أيضاً في الدنيا والآخرة لأن الهداية المسؤولة والمثبتة لأهل الإيمان ليست فقط في الدنيا بل الهداية في الدنيا والآخرة وهداية الآخرة أعظم من هداية الدنيا لكنها لا تكون إلا لمن اهتدى في الدنيا لأن هداية الآخرة بها النجاة من أهوال ذلك الموقف العظيم الذي تشيب فيه الولدان ﴿وَتَرَى النَّاسَ سُكَارَى وَمَا هُمْ بِسُكَارَى وَلَكِنَّ عَذَابَ اللَّهِ </a:t>
            </a:r>
            <a:r>
              <a:rPr lang="ar-SA" b="1" dirty="0" smtClean="0"/>
              <a:t>شَدِيدٌ﴾ذلك </a:t>
            </a:r>
            <a:r>
              <a:rPr lang="ar-SA" b="1" dirty="0" smtClean="0"/>
              <a:t>اليوم يحتاج به الإنسان إلى هداية يخرج بها من تلك الأهوال ينجو بها من تلك المزالق يجوز بها الصراط فإنه لو لم يهده الله جل وعلا إلى اجتياز الصراط لما اجتاز ولما تمكن من السلامة من صراط ورد في وصفه أنه أدق من الشعر وأحد من السيف. </a:t>
            </a:r>
            <a:br>
              <a:rPr lang="ar-SA" b="1" dirty="0" smtClean="0"/>
            </a:br>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فهم للقرآن واتهام للنفس</a:t>
            </a:r>
            <a:endParaRPr lang="ar-SA" dirty="0"/>
          </a:p>
        </p:txBody>
      </p:sp>
      <p:sp>
        <p:nvSpPr>
          <p:cNvPr id="3" name="عنصر نائب للمحتوى 2"/>
          <p:cNvSpPr>
            <a:spLocks noGrp="1"/>
          </p:cNvSpPr>
          <p:nvPr>
            <p:ph idx="1"/>
          </p:nvPr>
        </p:nvSpPr>
        <p:spPr/>
        <p:txBody>
          <a:bodyPr/>
          <a:lstStyle/>
          <a:p>
            <a:r>
              <a:rPr lang="ar-SA" b="1" dirty="0" smtClean="0"/>
              <a:t>روى ابن أبي الدنيا من حديث </a:t>
            </a:r>
            <a:r>
              <a:rPr lang="ar-SA" b="1" dirty="0" err="1" smtClean="0"/>
              <a:t>عبدالرحمن</a:t>
            </a:r>
            <a:r>
              <a:rPr lang="ar-SA" b="1" dirty="0" smtClean="0"/>
              <a:t> بن الحارث بن هشام ، قال : سمعت عبدالله بن حنظلة يوما وهو على فراشه وعدته من علته ، فتلا رجل عنده هذه الآية { لهم من جهنم مهاد ومن فوقهم غواش } فبكى حتى ظننت أن نفسه ستخرج ، وقال : صاروا بين أطباق النار ثم قام على رجليه ، فقال قائل : </a:t>
            </a:r>
          </a:p>
          <a:p>
            <a:pPr>
              <a:buNone/>
            </a:pPr>
            <a:r>
              <a:rPr lang="ar-SA" b="1" dirty="0" smtClean="0"/>
              <a:t> يا أبا عبدالرحمن اقعد ، قال منعني القعود ذكر جهنم ولعلي أحدهم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iterate type="lt">
                                    <p:tmPct val="10000"/>
                                  </p:iterate>
                                  <p:childTnLst>
                                    <p:set>
                                      <p:cBhvr>
                                        <p:cTn id="18" dur="1" fill="hold">
                                          <p:stCondLst>
                                            <p:cond delay="0"/>
                                          </p:stCondLst>
                                        </p:cTn>
                                        <p:tgtEl>
                                          <p:spTgt spid="2"/>
                                        </p:tgtEl>
                                        <p:attrNameLst>
                                          <p:attrName>style.visibility</p:attrName>
                                        </p:attrNameLst>
                                      </p:cBhvr>
                                      <p:to>
                                        <p:strVal val="visible"/>
                                      </p:to>
                                    </p:set>
                                    <p:animEffect transition="in" filter="fade">
                                      <p:cBhvr>
                                        <p:cTn id="19" dur="2000"/>
                                        <p:tgtEl>
                                          <p:spTgt spid="2"/>
                                        </p:tgtEl>
                                      </p:cBhvr>
                                    </p:animEffect>
                                    <p:anim calcmode="lin" valueType="num">
                                      <p:cBhvr>
                                        <p:cTn id="20" dur="2000" fill="hold"/>
                                        <p:tgtEl>
                                          <p:spTgt spid="2"/>
                                        </p:tgtEl>
                                        <p:attrNameLst>
                                          <p:attrName>ppt_w</p:attrName>
                                        </p:attrNameLst>
                                      </p:cBhvr>
                                      <p:tavLst>
                                        <p:tav tm="0" fmla="#ppt_w*sin(2.5*pi*$)">
                                          <p:val>
                                            <p:fltVal val="0"/>
                                          </p:val>
                                        </p:tav>
                                        <p:tav tm="100000">
                                          <p:val>
                                            <p:fltVal val="1"/>
                                          </p:val>
                                        </p:tav>
                                      </p:tavLst>
                                    </p:anim>
                                    <p:anim calcmode="lin" valueType="num">
                                      <p:cBhvr>
                                        <p:cTn id="21"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3714752"/>
            <a:ext cx="8183880" cy="2320288"/>
          </a:xfrm>
        </p:spPr>
        <p:txBody>
          <a:bodyPr>
            <a:normAutofit/>
          </a:bodyPr>
          <a:lstStyle/>
          <a:p>
            <a:pPr algn="r"/>
            <a:r>
              <a:rPr lang="ar-SA" dirty="0" smtClean="0">
                <a:solidFill>
                  <a:srgbClr val="FF0000"/>
                </a:solidFill>
              </a:rPr>
              <a:t>فكيف هو حالنا إذا قام أحدنا ... من منّ وإعجاب بالنفس .. </a:t>
            </a:r>
            <a:br>
              <a:rPr lang="ar-SA" dirty="0" smtClean="0">
                <a:solidFill>
                  <a:srgbClr val="FF0000"/>
                </a:solidFill>
              </a:rPr>
            </a:br>
            <a:r>
              <a:rPr lang="ar-SA" dirty="0" smtClean="0">
                <a:solidFill>
                  <a:srgbClr val="FF0000"/>
                </a:solidFill>
              </a:rPr>
              <a:t>أم انكسار وذل بين يدي الله</a:t>
            </a:r>
            <a:endParaRPr lang="ar-SA" dirty="0">
              <a:solidFill>
                <a:srgbClr val="FF0000"/>
              </a:solidFill>
            </a:endParaRPr>
          </a:p>
        </p:txBody>
      </p:sp>
      <p:sp>
        <p:nvSpPr>
          <p:cNvPr id="3" name="عنصر نائب للمحتوى 2"/>
          <p:cNvSpPr>
            <a:spLocks noGrp="1"/>
          </p:cNvSpPr>
          <p:nvPr>
            <p:ph idx="1"/>
          </p:nvPr>
        </p:nvSpPr>
        <p:spPr>
          <a:xfrm>
            <a:off x="502920" y="530352"/>
            <a:ext cx="8183880" cy="2541458"/>
          </a:xfrm>
        </p:spPr>
        <p:txBody>
          <a:bodyPr/>
          <a:lstStyle/>
          <a:p>
            <a:r>
              <a:rPr lang="ar-SA" b="1" dirty="0" smtClean="0"/>
              <a:t>قال ابن أبي </a:t>
            </a:r>
            <a:r>
              <a:rPr lang="ar-SA" b="1" dirty="0" err="1" smtClean="0"/>
              <a:t>مليكة</a:t>
            </a:r>
            <a:r>
              <a:rPr lang="ar-SA" b="1" dirty="0" smtClean="0"/>
              <a:t> : صحبت ابن عباس - يعني في السفر - فإذا نزل قام شطر الليل ويرتل القرآن حرفا حرفا ويكثر في ذلك من النشيج والنحيب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4)">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3714752"/>
            <a:ext cx="8183880" cy="2320288"/>
          </a:xfrm>
        </p:spPr>
        <p:txBody>
          <a:bodyPr/>
          <a:lstStyle/>
          <a:p>
            <a:pPr algn="r"/>
            <a:r>
              <a:rPr lang="ar-SA" dirty="0" smtClean="0"/>
              <a:t>كم تقرأ علينا هذه السورة الكريمة في المغرب    فهل تفكرنا فيها   ناهيك عن التأثر بها </a:t>
            </a:r>
            <a:endParaRPr lang="ar-SA" dirty="0"/>
          </a:p>
        </p:txBody>
      </p:sp>
      <p:sp>
        <p:nvSpPr>
          <p:cNvPr id="3" name="عنصر نائب للمحتوى 2"/>
          <p:cNvSpPr>
            <a:spLocks noGrp="1"/>
          </p:cNvSpPr>
          <p:nvPr>
            <p:ph idx="1"/>
          </p:nvPr>
        </p:nvSpPr>
        <p:spPr>
          <a:xfrm>
            <a:off x="502920" y="530352"/>
            <a:ext cx="8183880" cy="3255838"/>
          </a:xfrm>
        </p:spPr>
        <p:txBody>
          <a:bodyPr/>
          <a:lstStyle/>
          <a:p>
            <a:r>
              <a:rPr lang="ar-SA" b="1" dirty="0" smtClean="0"/>
              <a:t> ومن حديث أبي بكر بن </a:t>
            </a:r>
            <a:r>
              <a:rPr lang="ar-SA" b="1" dirty="0" err="1" smtClean="0"/>
              <a:t>عياش</a:t>
            </a:r>
            <a:r>
              <a:rPr lang="ar-SA" b="1" dirty="0" smtClean="0"/>
              <a:t> قال : صليت خلف الفضيل بن عياض صلاة المغرب وإلى جانبي علي بن الفضيل فقرأ الفضيل { الهاكم التكاثر } فلما بلغ { لترون الجحيم } سقط علي مغشيا عليه ، وبقي الفضيل لا يقدر يجاوز الآيه ، ثم صلى بنا صلاة خائف ،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071942"/>
            <a:ext cx="8183880" cy="1963098"/>
          </a:xfrm>
        </p:spPr>
        <p:txBody>
          <a:bodyPr>
            <a:normAutofit fontScale="90000"/>
          </a:bodyPr>
          <a:lstStyle/>
          <a:p>
            <a:pPr algn="r"/>
            <a:r>
              <a:rPr lang="ar-SA" sz="2700" dirty="0" smtClean="0">
                <a:solidFill>
                  <a:schemeClr val="bg2">
                    <a:lumMod val="50000"/>
                  </a:schemeClr>
                </a:solidFill>
              </a:rPr>
              <a:t>تأمل ذلك ... وتذكر من هو عمر :  الخليفة الثاني ..المبشر بالجنة .. ملهم هذه الأمة.. الشديد في الحق.. من يفرق منه الشيطان  وهذا حاله مع كتاب رب العالمين  </a:t>
            </a:r>
            <a:br>
              <a:rPr lang="ar-SA" sz="2700" dirty="0" smtClean="0">
                <a:solidFill>
                  <a:schemeClr val="bg2">
                    <a:lumMod val="50000"/>
                  </a:schemeClr>
                </a:solidFill>
              </a:rPr>
            </a:br>
            <a:r>
              <a:rPr lang="ar-SA" sz="2700" dirty="0" smtClean="0">
                <a:solidFill>
                  <a:schemeClr val="bg2">
                    <a:lumMod val="50000"/>
                  </a:schemeClr>
                </a:solidFill>
              </a:rPr>
              <a:t>فما لنا </a:t>
            </a:r>
            <a:r>
              <a:rPr lang="ar-SA" dirty="0" smtClean="0">
                <a:solidFill>
                  <a:schemeClr val="bg2">
                    <a:lumMod val="50000"/>
                  </a:schemeClr>
                </a:solidFill>
              </a:rPr>
              <a:t>نحن </a:t>
            </a:r>
            <a:endParaRPr lang="ar-SA" dirty="0">
              <a:solidFill>
                <a:schemeClr val="bg2">
                  <a:lumMod val="50000"/>
                </a:schemeClr>
              </a:solidFill>
            </a:endParaRPr>
          </a:p>
        </p:txBody>
      </p:sp>
      <p:sp>
        <p:nvSpPr>
          <p:cNvPr id="3" name="عنصر نائب للمحتوى 2"/>
          <p:cNvSpPr>
            <a:spLocks noGrp="1"/>
          </p:cNvSpPr>
          <p:nvPr>
            <p:ph idx="1"/>
          </p:nvPr>
        </p:nvSpPr>
        <p:spPr>
          <a:xfrm>
            <a:off x="502920" y="530352"/>
            <a:ext cx="8183880" cy="3684466"/>
          </a:xfrm>
        </p:spPr>
        <p:txBody>
          <a:bodyPr/>
          <a:lstStyle/>
          <a:p>
            <a:r>
              <a:rPr lang="ar-SA" b="1" dirty="0" smtClean="0"/>
              <a:t>سمع عمر بن الخطاب رضي الله عنه رجلا يتهجد في الليل ويقرأ سورة الطور فلما بلغ إلى قوله تعالى { </a:t>
            </a:r>
            <a:r>
              <a:rPr lang="ar-SA" b="1" dirty="0" smtClean="0">
                <a:solidFill>
                  <a:srgbClr val="FF0000"/>
                </a:solidFill>
              </a:rPr>
              <a:t>إن عذاب ربك لواقع ، ما له من دافع </a:t>
            </a:r>
            <a:r>
              <a:rPr lang="ar-SA" b="1" dirty="0" smtClean="0"/>
              <a:t>} </a:t>
            </a:r>
          </a:p>
          <a:p>
            <a:r>
              <a:rPr lang="ar-SA" b="1" dirty="0" smtClean="0"/>
              <a:t>قال عمر : قسم ورب الكعبة حق، ثم رجع إلى منزله فمرض شهرا يعوده الناس لا يدرون ما مرضه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4)">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2714620"/>
            <a:ext cx="8183880" cy="3320420"/>
          </a:xfrm>
        </p:spPr>
        <p:txBody>
          <a:bodyPr/>
          <a:lstStyle/>
          <a:p>
            <a:pPr algn="r"/>
            <a:r>
              <a:rPr lang="ar-SA" dirty="0" smtClean="0"/>
              <a:t>تأمل وتعقل وتفكر ..... تحركت معه </a:t>
            </a:r>
            <a:r>
              <a:rPr lang="ar-SA" dirty="0" err="1" smtClean="0"/>
              <a:t>كوامن</a:t>
            </a:r>
            <a:r>
              <a:rPr lang="ar-SA" dirty="0" smtClean="0"/>
              <a:t> القلب فترجمتها   العينان بالدموع حين يعجز اللسان عن الكلام  .إجلالاً لعظمة الرحمن</a:t>
            </a:r>
            <a:endParaRPr lang="ar-SA" dirty="0"/>
          </a:p>
        </p:txBody>
      </p:sp>
      <p:sp>
        <p:nvSpPr>
          <p:cNvPr id="3" name="عنصر نائب للمحتوى 2"/>
          <p:cNvSpPr>
            <a:spLocks noGrp="1"/>
          </p:cNvSpPr>
          <p:nvPr>
            <p:ph idx="1"/>
          </p:nvPr>
        </p:nvSpPr>
        <p:spPr>
          <a:xfrm>
            <a:off x="502920" y="530352"/>
            <a:ext cx="8183880" cy="3112962"/>
          </a:xfrm>
        </p:spPr>
        <p:txBody>
          <a:bodyPr/>
          <a:lstStyle/>
          <a:p>
            <a:endParaRPr lang="ar-SA" b="1" dirty="0" smtClean="0"/>
          </a:p>
          <a:p>
            <a:r>
              <a:rPr lang="ar-SA" b="1" dirty="0" smtClean="0"/>
              <a:t>سئلت زوجة الحسن البصري عن حاله مع القرآن - فقالت : رأيته فتح المصحف ، فرأيت عينيه تسيلان وشفتيه لا تتحركان</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071942"/>
            <a:ext cx="8183880" cy="1963098"/>
          </a:xfrm>
        </p:spPr>
        <p:txBody>
          <a:bodyPr>
            <a:normAutofit fontScale="90000"/>
          </a:bodyPr>
          <a:lstStyle/>
          <a:p>
            <a:pPr algn="r"/>
            <a:r>
              <a:rPr lang="ar-SA" dirty="0" smtClean="0"/>
              <a:t/>
            </a:r>
            <a:br>
              <a:rPr lang="ar-SA" dirty="0" smtClean="0"/>
            </a:br>
            <a:r>
              <a:rPr lang="ar-SA" dirty="0" smtClean="0"/>
              <a:t/>
            </a:r>
            <a:br>
              <a:rPr lang="ar-SA" dirty="0" smtClean="0"/>
            </a:br>
            <a:r>
              <a:rPr lang="ar-SA" dirty="0" smtClean="0"/>
              <a:t>وما هذا إلا لشدة تأثرهم النابع من التدبر والتفكر</a:t>
            </a:r>
            <a:r>
              <a:rPr lang="en-US" dirty="0" smtClean="0"/>
              <a:t>.</a:t>
            </a:r>
            <a:br>
              <a:rPr lang="en-US" dirty="0" smtClean="0"/>
            </a:br>
            <a:r>
              <a:rPr lang="en-US" dirty="0" smtClean="0"/>
              <a:t/>
            </a:r>
            <a:br>
              <a:rPr lang="en-US" dirty="0" smtClean="0"/>
            </a:br>
            <a:endParaRPr lang="ar-SA" dirty="0"/>
          </a:p>
        </p:txBody>
      </p:sp>
      <p:sp>
        <p:nvSpPr>
          <p:cNvPr id="3" name="عنصر نائب للمحتوى 2"/>
          <p:cNvSpPr>
            <a:spLocks noGrp="1"/>
          </p:cNvSpPr>
          <p:nvPr>
            <p:ph idx="1"/>
          </p:nvPr>
        </p:nvSpPr>
        <p:spPr>
          <a:xfrm>
            <a:off x="502920" y="530352"/>
            <a:ext cx="8183880" cy="3541590"/>
          </a:xfrm>
        </p:spPr>
        <p:txBody>
          <a:bodyPr>
            <a:normAutofit/>
          </a:bodyPr>
          <a:lstStyle/>
          <a:p>
            <a:r>
              <a:rPr lang="ar-SA" dirty="0" smtClean="0"/>
              <a:t>أما إخواننا من الجن  فلم ينتهوا إذ سمعوه حتى قالوا</a:t>
            </a:r>
            <a:r>
              <a:rPr lang="en-US" dirty="0" smtClean="0"/>
              <a:t>: {</a:t>
            </a:r>
            <a:r>
              <a:rPr lang="ar-SA" dirty="0" smtClean="0"/>
              <a:t>إِنَّا سَمِعْنَا قُرْآَنًا عَجَبًا  يَهْدِي إِلَى الرُّشْدِ فَآَمَنَّا </a:t>
            </a:r>
            <a:r>
              <a:rPr lang="ar-SA" dirty="0" err="1" smtClean="0"/>
              <a:t>بِهِ</a:t>
            </a:r>
            <a:r>
              <a:rPr lang="ar-SA" dirty="0" smtClean="0"/>
              <a:t>) </a:t>
            </a:r>
          </a:p>
          <a:p>
            <a:r>
              <a:rPr lang="ar-SA" dirty="0" smtClean="0"/>
              <a:t>ومنهم من سمع القرآن </a:t>
            </a:r>
            <a:r>
              <a:rPr lang="en-US" dirty="0" smtClean="0"/>
              <a:t>{</a:t>
            </a:r>
            <a:r>
              <a:rPr lang="ar-SA" dirty="0" smtClean="0"/>
              <a:t>فَلَمَّا حَضَرُوهُ قَالُوا أَنْصِتُوا فَلَمَّا قُضِيَ وَلَّوْا إِلَى قَوْمِهِمْ مُنْذِرِينَ) </a:t>
            </a:r>
          </a:p>
          <a:p>
            <a:r>
              <a:rPr lang="ar-SA" dirty="0" smtClean="0"/>
              <a:t>بل كانوا أحسن ردا من البشر عندما </a:t>
            </a:r>
            <a:r>
              <a:rPr lang="ar-SA" dirty="0" err="1" smtClean="0"/>
              <a:t>تلى</a:t>
            </a:r>
            <a:r>
              <a:rPr lang="ar-SA" dirty="0" smtClean="0"/>
              <a:t> النبي صلى الله عليه وسلم عليهم سورة الرحمن فقالوا </a:t>
            </a:r>
          </a:p>
          <a:p>
            <a:r>
              <a:rPr lang="ar-SA" dirty="0" smtClean="0"/>
              <a:t>ولا بشيء من آلائك ربنا نكذب</a:t>
            </a:r>
          </a:p>
          <a:p>
            <a:pPr>
              <a:buNone/>
            </a:pPr>
            <a:endParaRPr lang="ar-SA"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checkerboard(across)">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lnSpcReduction="10000"/>
          </a:bodyPr>
          <a:lstStyle/>
          <a:p>
            <a:r>
              <a:rPr lang="ar-SA" sz="3200" b="1" dirty="0" smtClean="0">
                <a:solidFill>
                  <a:srgbClr val="FF0000"/>
                </a:solidFill>
              </a:rPr>
              <a:t>تطبيقات عملية من الحياة اليومية </a:t>
            </a:r>
            <a:r>
              <a:rPr lang="ar-SA" dirty="0" smtClean="0"/>
              <a:t>:</a:t>
            </a:r>
          </a:p>
          <a:p>
            <a:endParaRPr lang="ar-SA" dirty="0" smtClean="0"/>
          </a:p>
          <a:p>
            <a:r>
              <a:rPr lang="ar-SA" dirty="0" smtClean="0"/>
              <a:t> </a:t>
            </a:r>
            <a:r>
              <a:rPr lang="ar-SA" b="1" dirty="0" smtClean="0"/>
              <a:t>سورة الفاتحة</a:t>
            </a:r>
          </a:p>
          <a:p>
            <a:r>
              <a:rPr lang="ar-SA" b="1" dirty="0" smtClean="0"/>
              <a:t>نزول البلاء ووقوع المصائب</a:t>
            </a:r>
          </a:p>
          <a:p>
            <a:r>
              <a:rPr lang="ar-SA" b="1" dirty="0" smtClean="0"/>
              <a:t>الحب والبغض لبعض الأمور في الحياة العامة </a:t>
            </a:r>
          </a:p>
          <a:p>
            <a:r>
              <a:rPr lang="ar-SA" b="1" dirty="0" smtClean="0"/>
              <a:t>التقصير في الصلاة</a:t>
            </a:r>
          </a:p>
          <a:p>
            <a:r>
              <a:rPr lang="ar-SA" b="1" dirty="0" smtClean="0"/>
              <a:t>الاستغفار</a:t>
            </a:r>
          </a:p>
          <a:p>
            <a:r>
              <a:rPr lang="ar-SA" b="1" dirty="0" smtClean="0"/>
              <a:t>الاستشفاء بالتدبر</a:t>
            </a:r>
          </a:p>
          <a:p>
            <a:r>
              <a:rPr lang="ar-SA" b="1" dirty="0" smtClean="0"/>
              <a:t>لماذا لم ننتفع بالمواعظ  </a:t>
            </a:r>
            <a:endParaRPr lang="ar-S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1" presetClass="entr" presetSubtype="4" fill="hold" grpId="0" nodeType="clickEffect" nodePh="1">
                                  <p:stCondLst>
                                    <p:cond delay="0"/>
                                  </p:stCondLst>
                                  <p:endCondLst>
                                    <p:cond evt="begin" delay="0">
                                      <p:tn val="53"/>
                                    </p:cond>
                                  </p:endCondLst>
                                  <p:childTnLst>
                                    <p:set>
                                      <p:cBhvr>
                                        <p:cTn id="54" dur="1" fill="hold">
                                          <p:stCondLst>
                                            <p:cond delay="0"/>
                                          </p:stCondLst>
                                        </p:cTn>
                                        <p:tgtEl>
                                          <p:spTgt spid="2"/>
                                        </p:tgtEl>
                                        <p:attrNameLst>
                                          <p:attrName>style.visibility</p:attrName>
                                        </p:attrNameLst>
                                      </p:cBhvr>
                                      <p:to>
                                        <p:strVal val="visible"/>
                                      </p:to>
                                    </p:set>
                                    <p:animEffect transition="in" filter="wheel(4)">
                                      <p:cBhvr>
                                        <p:cTn id="5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857760"/>
            <a:ext cx="8183880" cy="1428760"/>
          </a:xfrm>
          <a:ln>
            <a:solidFill>
              <a:srgbClr val="92D050"/>
            </a:solidFill>
          </a:ln>
        </p:spPr>
        <p:txBody>
          <a:bodyPr>
            <a:normAutofit/>
          </a:bodyPr>
          <a:lstStyle/>
          <a:p>
            <a:pPr algn="r"/>
            <a:r>
              <a:rPr lang="ar-SA" b="1" dirty="0" smtClean="0">
                <a:solidFill>
                  <a:schemeClr val="accent4">
                    <a:lumMod val="75000"/>
                  </a:schemeClr>
                </a:solidFill>
              </a:rPr>
              <a:t>لماذا التدبر ؟ ما هو التدبر ؟</a:t>
            </a:r>
            <a:br>
              <a:rPr lang="ar-SA" b="1" dirty="0" smtClean="0">
                <a:solidFill>
                  <a:schemeClr val="accent4">
                    <a:lumMod val="75000"/>
                  </a:schemeClr>
                </a:solidFill>
              </a:rPr>
            </a:br>
            <a:r>
              <a:rPr lang="ar-SA" b="1" dirty="0" smtClean="0">
                <a:solidFill>
                  <a:schemeClr val="accent4">
                    <a:lumMod val="75000"/>
                  </a:schemeClr>
                </a:solidFill>
              </a:rPr>
              <a:t> من هو المتدبر  ؟</a:t>
            </a:r>
            <a:endParaRPr lang="ar-SA" b="1" dirty="0">
              <a:solidFill>
                <a:schemeClr val="accent4">
                  <a:lumMod val="75000"/>
                </a:schemeClr>
              </a:solidFill>
            </a:endParaRPr>
          </a:p>
        </p:txBody>
      </p:sp>
      <p:pic>
        <p:nvPicPr>
          <p:cNvPr id="4" name="عنصر نائب للمحتوى 3" descr="1235651859977.jpg"/>
          <p:cNvPicPr>
            <a:picLocks noGrp="1" noChangeAspect="1"/>
          </p:cNvPicPr>
          <p:nvPr>
            <p:ph idx="1"/>
          </p:nvPr>
        </p:nvPicPr>
        <p:blipFill>
          <a:blip r:embed="rId3" cstate="print"/>
          <a:stretch>
            <a:fillRect/>
          </a:stretch>
        </p:blipFill>
        <p:spPr>
          <a:xfrm>
            <a:off x="1357290" y="642918"/>
            <a:ext cx="6215106" cy="4214842"/>
          </a:xfrm>
          <a:ln cap="rnd">
            <a:solidFill>
              <a:schemeClr val="tx1"/>
            </a:solidFill>
            <a:beve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rgbClr val="FF0000"/>
                </a:solidFill>
              </a:rPr>
              <a:t>وآخر دعوانا </a:t>
            </a:r>
            <a:r>
              <a:rPr lang="ar-SA" dirty="0" err="1" smtClean="0">
                <a:solidFill>
                  <a:srgbClr val="FF0000"/>
                </a:solidFill>
              </a:rPr>
              <a:t>ان</a:t>
            </a:r>
            <a:r>
              <a:rPr lang="ar-SA" dirty="0" smtClean="0">
                <a:solidFill>
                  <a:srgbClr val="FF0000"/>
                </a:solidFill>
              </a:rPr>
              <a:t> الحمد لله رب العالمين</a:t>
            </a:r>
            <a:br>
              <a:rPr lang="ar-SA" dirty="0" smtClean="0">
                <a:solidFill>
                  <a:srgbClr val="FF0000"/>
                </a:solidFill>
              </a:rPr>
            </a:br>
            <a:endParaRPr lang="ar-SA" dirty="0"/>
          </a:p>
        </p:txBody>
      </p:sp>
      <p:sp>
        <p:nvSpPr>
          <p:cNvPr id="3" name="عنصر نائب للمحتوى 2"/>
          <p:cNvSpPr>
            <a:spLocks noGrp="1"/>
          </p:cNvSpPr>
          <p:nvPr>
            <p:ph idx="1"/>
          </p:nvPr>
        </p:nvSpPr>
        <p:spPr/>
        <p:txBody>
          <a:bodyPr>
            <a:normAutofit/>
          </a:bodyPr>
          <a:lstStyle/>
          <a:p>
            <a:endParaRPr lang="ar-SA" sz="4400" b="1" dirty="0" smtClean="0">
              <a:solidFill>
                <a:srgbClr val="FF0000"/>
              </a:solidFill>
            </a:endParaRPr>
          </a:p>
          <a:p>
            <a:r>
              <a:rPr lang="ar-SA" sz="4400" b="1" dirty="0" smtClean="0">
                <a:solidFill>
                  <a:srgbClr val="FF0000"/>
                </a:solidFill>
              </a:rPr>
              <a:t>فما كان من صواب من الله </a:t>
            </a:r>
            <a:r>
              <a:rPr lang="ar-SA" sz="4400" b="1" dirty="0" err="1" smtClean="0">
                <a:solidFill>
                  <a:srgbClr val="FF0000"/>
                </a:solidFill>
              </a:rPr>
              <a:t>وماكان</a:t>
            </a:r>
            <a:r>
              <a:rPr lang="ar-SA" sz="4400" b="1" dirty="0" smtClean="0">
                <a:solidFill>
                  <a:srgbClr val="FF0000"/>
                </a:solidFill>
              </a:rPr>
              <a:t> من خطأ فمن نفسي والشيطان</a:t>
            </a:r>
            <a:endParaRPr lang="ar-SA" sz="4400" b="1"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071942"/>
            <a:ext cx="8183880" cy="1857388"/>
          </a:xfrm>
        </p:spPr>
        <p:txBody>
          <a:bodyPr>
            <a:normAutofit/>
          </a:bodyPr>
          <a:lstStyle/>
          <a:p>
            <a:pPr algn="r"/>
            <a:r>
              <a:rPr lang="ar-SA" dirty="0" smtClean="0"/>
              <a:t/>
            </a:r>
            <a:br>
              <a:rPr lang="ar-SA" dirty="0" smtClean="0"/>
            </a:br>
            <a:r>
              <a:rPr lang="ar-SA" dirty="0" smtClean="0"/>
              <a:t>وهنا يعرض السؤال </a:t>
            </a:r>
            <a:br>
              <a:rPr lang="ar-SA" dirty="0" smtClean="0"/>
            </a:br>
            <a:endParaRPr lang="ar-SA" dirty="0"/>
          </a:p>
        </p:txBody>
      </p:sp>
      <p:sp>
        <p:nvSpPr>
          <p:cNvPr id="3" name="عنصر نائب للمحتوى 2"/>
          <p:cNvSpPr>
            <a:spLocks noGrp="1"/>
          </p:cNvSpPr>
          <p:nvPr>
            <p:ph idx="1"/>
          </p:nvPr>
        </p:nvSpPr>
        <p:spPr>
          <a:xfrm>
            <a:off x="502920" y="530352"/>
            <a:ext cx="8183880" cy="4613160"/>
          </a:xfrm>
        </p:spPr>
        <p:txBody>
          <a:bodyPr>
            <a:normAutofit fontScale="92500" lnSpcReduction="20000"/>
          </a:bodyPr>
          <a:lstStyle/>
          <a:p>
            <a:r>
              <a:rPr lang="ar-SA" sz="3200" b="1" dirty="0" smtClean="0"/>
              <a:t>لأن ترك التدبر حال أقوام عن الانتفاع </a:t>
            </a:r>
            <a:r>
              <a:rPr lang="ar-SA" sz="3200" b="1" dirty="0" err="1" smtClean="0"/>
              <a:t>به</a:t>
            </a:r>
            <a:r>
              <a:rPr lang="ar-SA" sz="3200" b="1" dirty="0" smtClean="0"/>
              <a:t> على الرغم من خصائصه التي أودعها الله فيه.</a:t>
            </a:r>
            <a:r>
              <a:rPr lang="ar-SA" sz="3200" dirty="0" smtClean="0"/>
              <a:t> </a:t>
            </a:r>
            <a:r>
              <a:rPr lang="ar-SA" sz="3200" b="1" dirty="0" smtClean="0">
                <a:solidFill>
                  <a:schemeClr val="accent2">
                    <a:lumMod val="60000"/>
                    <a:lumOff val="40000"/>
                  </a:schemeClr>
                </a:solidFill>
              </a:rPr>
              <a:t>"كتاب أنزلناه إليك مبارك ليدبروا آياته وليتذكر أولوا الألباب”</a:t>
            </a:r>
          </a:p>
          <a:p>
            <a:r>
              <a:rPr lang="ar-SA" sz="3200" dirty="0" smtClean="0"/>
              <a:t>فيُخشى أن تكون حال من يقرأ ويحفظ دون تدبر كحال من سبقنا من الأمم التي عاب الله عليها مثل ذلك اليهود والنصارى</a:t>
            </a:r>
          </a:p>
          <a:p>
            <a:r>
              <a:rPr lang="ar-SA" sz="3200" dirty="0" smtClean="0"/>
              <a:t>فيخشى على من قرأ القرآن ولم يتدبره ويتأثر به ويعمل به أن يلحقه شيء من ذلك</a:t>
            </a:r>
            <a:r>
              <a:rPr lang="en-US" sz="3200" dirty="0" smtClean="0"/>
              <a:t>.</a:t>
            </a:r>
            <a:br>
              <a:rPr lang="en-US" sz="3200" dirty="0" smtClean="0"/>
            </a:br>
            <a:r>
              <a:rPr lang="en-US" sz="3200" dirty="0" smtClean="0"/>
              <a:t/>
            </a:r>
            <a:br>
              <a:rPr lang="en-US" sz="3200" dirty="0" smtClean="0"/>
            </a:br>
            <a:endParaRPr lang="ar-SA" sz="3200" dirty="0" smtClean="0"/>
          </a:p>
          <a:p>
            <a:endParaRPr lang="ar-SA" sz="3200" b="1" dirty="0" smtClean="0">
              <a:solidFill>
                <a:schemeClr val="accent2">
                  <a:lumMod val="60000"/>
                  <a:lumOff val="40000"/>
                </a:schemeClr>
              </a:solidFill>
            </a:endParaRPr>
          </a:p>
          <a:p>
            <a:endParaRPr lang="ar-SA"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ox(in)">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2143116"/>
            <a:ext cx="8183880" cy="3891924"/>
          </a:xfrm>
        </p:spPr>
        <p:txBody>
          <a:bodyPr>
            <a:normAutofit/>
          </a:bodyPr>
          <a:lstStyle/>
          <a:p>
            <a:pPr algn="r"/>
            <a:endParaRPr lang="ar-SA" dirty="0"/>
          </a:p>
        </p:txBody>
      </p:sp>
      <p:sp>
        <p:nvSpPr>
          <p:cNvPr id="3" name="عنصر نائب للمحتوى 2"/>
          <p:cNvSpPr>
            <a:spLocks noGrp="1"/>
          </p:cNvSpPr>
          <p:nvPr>
            <p:ph idx="1"/>
          </p:nvPr>
        </p:nvSpPr>
        <p:spPr>
          <a:xfrm>
            <a:off x="642910" y="571480"/>
            <a:ext cx="8183880" cy="5286412"/>
          </a:xfrm>
        </p:spPr>
        <p:txBody>
          <a:bodyPr>
            <a:noAutofit/>
          </a:bodyPr>
          <a:lstStyle/>
          <a:p>
            <a:r>
              <a:rPr lang="ar-SA" sz="3200" b="1" dirty="0" smtClean="0">
                <a:solidFill>
                  <a:srgbClr val="FF0000"/>
                </a:solidFill>
              </a:rPr>
              <a:t>ما هو التدبر ؟</a:t>
            </a:r>
          </a:p>
          <a:p>
            <a:r>
              <a:rPr lang="ar-SA" sz="3200" dirty="0" smtClean="0"/>
              <a:t>هو التفكر الشامل الواصل إلى أواخر دلالات الكلم ومراميه البعيدة. وهذا يدفع للعمل بما تم تدبره لاستحضار العاقبة،</a:t>
            </a:r>
            <a:endParaRPr lang="ar-SA" sz="3200" b="1" dirty="0" smtClean="0"/>
          </a:p>
          <a:p>
            <a:pPr>
              <a:buNone/>
            </a:pPr>
            <a:endParaRPr lang="ar-SA" sz="3200" b="1" dirty="0" smtClean="0"/>
          </a:p>
          <a:p>
            <a:pPr>
              <a:buNone/>
            </a:pPr>
            <a:r>
              <a:rPr lang="ar-SA" sz="3200" b="1" dirty="0" smtClean="0"/>
              <a:t>قال ابن القيم رحمه الله تعالى:</a:t>
            </a:r>
          </a:p>
          <a:p>
            <a:pPr>
              <a:buNone/>
            </a:pPr>
            <a:endParaRPr lang="ar-SA" sz="3200" b="1" dirty="0" smtClean="0"/>
          </a:p>
          <a:p>
            <a:r>
              <a:rPr lang="ar-SA" sz="3200" b="1" dirty="0" smtClean="0"/>
              <a:t> "تحديق ناظر القلب إلى معانيه، وجمع الفكر على تدبره وتعقله"</a:t>
            </a:r>
            <a:br>
              <a:rPr lang="ar-SA" sz="3200" b="1" dirty="0" smtClean="0"/>
            </a:br>
            <a:endParaRPr lang="ar-SA"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1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nodePh="1">
                                  <p:stCondLst>
                                    <p:cond delay="0"/>
                                  </p:stCondLst>
                                  <p:endCondLst>
                                    <p:cond evt="begin" delay="0">
                                      <p:tn val="25"/>
                                    </p:cond>
                                  </p:endCondLst>
                                  <p:childTnLst>
                                    <p:set>
                                      <p:cBhvr>
                                        <p:cTn id="26" dur="1" fill="hold">
                                          <p:stCondLst>
                                            <p:cond delay="0"/>
                                          </p:stCondLst>
                                        </p:cTn>
                                        <p:tgtEl>
                                          <p:spTgt spid="2"/>
                                        </p:tgtEl>
                                        <p:attrNameLst>
                                          <p:attrName>style.visibility</p:attrName>
                                        </p:attrNameLst>
                                      </p:cBhvr>
                                      <p:to>
                                        <p:strVal val="visible"/>
                                      </p:to>
                                    </p:set>
                                    <p:animEffect transition="in" filter="blinds(horizontal)">
                                      <p:cBhvr>
                                        <p:cTn id="2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فابن القيم جعل مطالعة المعاني أمر، والتفكر أمر ثان، والتعقل شيء ثالث، وهي معان متقاربة إذا اجتمعت حصل </a:t>
            </a:r>
            <a:r>
              <a:rPr lang="ar-SA" dirty="0" smtClean="0">
                <a:solidFill>
                  <a:srgbClr val="FF0000"/>
                </a:solidFill>
              </a:rPr>
              <a:t>التأمل</a:t>
            </a:r>
            <a:r>
              <a:rPr lang="ar-SA" dirty="0" smtClean="0"/>
              <a:t>.</a:t>
            </a:r>
            <a:endParaRPr lang="ar-SA" dirty="0"/>
          </a:p>
        </p:txBody>
      </p:sp>
      <p:sp>
        <p:nvSpPr>
          <p:cNvPr id="3" name="عنصر نائب للمحتوى 2"/>
          <p:cNvSpPr>
            <a:spLocks noGrp="1"/>
          </p:cNvSpPr>
          <p:nvPr>
            <p:ph idx="1"/>
          </p:nvPr>
        </p:nvSpPr>
        <p:spPr>
          <a:xfrm>
            <a:off x="502920" y="530352"/>
            <a:ext cx="8183880" cy="3898780"/>
          </a:xfrm>
        </p:spPr>
        <p:txBody>
          <a:bodyPr>
            <a:noAutofit/>
          </a:bodyPr>
          <a:lstStyle/>
          <a:p>
            <a:r>
              <a:rPr lang="ar-SA" sz="3000" b="1" dirty="0" smtClean="0"/>
              <a:t>فهو إذن </a:t>
            </a:r>
            <a:r>
              <a:rPr lang="ar-SA" sz="3000" b="1" dirty="0" err="1" smtClean="0"/>
              <a:t>يشتمل</a:t>
            </a:r>
            <a:r>
              <a:rPr lang="ar-SA" sz="3000" b="1" dirty="0" smtClean="0"/>
              <a:t> على ثلاثة أمور:</a:t>
            </a:r>
          </a:p>
          <a:p>
            <a:r>
              <a:rPr lang="ar-SA" sz="3000" b="1" dirty="0" smtClean="0"/>
              <a:t/>
            </a:r>
            <a:br>
              <a:rPr lang="ar-SA" sz="3000" b="1" dirty="0" smtClean="0"/>
            </a:br>
            <a:r>
              <a:rPr lang="ar-SA" sz="3000" b="1" dirty="0" smtClean="0"/>
              <a:t>1- رؤية معانيه ومراميه بجلاء ومعرفتها بوضوح.</a:t>
            </a:r>
          </a:p>
          <a:p>
            <a:r>
              <a:rPr lang="ar-SA" sz="3000" b="1" dirty="0" smtClean="0"/>
              <a:t/>
            </a:r>
            <a:br>
              <a:rPr lang="ar-SA" sz="3000" b="1" dirty="0" smtClean="0"/>
            </a:br>
            <a:r>
              <a:rPr lang="ar-SA" sz="3000" b="1" dirty="0" smtClean="0"/>
              <a:t>2- جمع الفكر على تدبره.</a:t>
            </a:r>
          </a:p>
          <a:p>
            <a:r>
              <a:rPr lang="ar-SA" sz="3000" b="1" dirty="0" smtClean="0"/>
              <a:t/>
            </a:r>
            <a:br>
              <a:rPr lang="ar-SA" sz="3000" b="1" dirty="0" smtClean="0"/>
            </a:br>
            <a:r>
              <a:rPr lang="ar-SA" sz="3000" b="1" dirty="0" smtClean="0"/>
              <a:t>3- جمع الفكر على تعقله.</a:t>
            </a:r>
            <a:br>
              <a:rPr lang="ar-SA" sz="3000" b="1" dirty="0" smtClean="0"/>
            </a:br>
            <a:endParaRPr lang="ar-SA" sz="3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heckerboard(across)">
                                      <p:cBhvr>
                                        <p:cTn id="2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1643050"/>
            <a:ext cx="8183880" cy="4391990"/>
          </a:xfrm>
        </p:spPr>
        <p:txBody>
          <a:bodyPr>
            <a:normAutofit/>
          </a:bodyPr>
          <a:lstStyle/>
          <a:p>
            <a:pPr algn="r"/>
            <a:r>
              <a:rPr lang="ar-SA" sz="2800" dirty="0" smtClean="0"/>
              <a:t>أثر عن الحسن قوله: "إن هذا القران قرأه عبيد وصبيان لم يأخذوه من أوله، ولا علم لهم بتأويله، إن أحق الناس بهذا القران من رئي في عمله قال الله _تبارك وتعالى_: "كتاب أنزلناه إليك مبارك ليدبروا آياته وليتذكر أولوا الألباب" وإنما تدبر آياته إتباعه بعمله، يقول أحدهم لصاحبه: تعال أقارئك والله ما كانت القراء تفعل هذا والله ما هم بالقراء ولا الورعة لا كثر الله في الناس أمثالهم لا كثر الله في الناس أمثالهم" . فجعل تدبره إتباعه بعمل لأنه الأمر الذي تدعو إليه عاقبته عند من تأمله</a:t>
            </a:r>
            <a:endParaRPr lang="ar-SA" sz="2800" dirty="0"/>
          </a:p>
        </p:txBody>
      </p:sp>
      <p:sp>
        <p:nvSpPr>
          <p:cNvPr id="3" name="عنصر نائب للمحتوى 2"/>
          <p:cNvSpPr>
            <a:spLocks noGrp="1"/>
          </p:cNvSpPr>
          <p:nvPr>
            <p:ph idx="1"/>
          </p:nvPr>
        </p:nvSpPr>
        <p:spPr>
          <a:xfrm>
            <a:off x="502920" y="530352"/>
            <a:ext cx="8183880" cy="1541326"/>
          </a:xfrm>
        </p:spPr>
        <p:txBody>
          <a:bodyPr>
            <a:normAutofit/>
          </a:bodyPr>
          <a:lstStyle/>
          <a:p>
            <a:r>
              <a:rPr lang="ar-SA" sz="3200" b="1" dirty="0" smtClean="0"/>
              <a:t>من هو المتدبر  ؟</a:t>
            </a:r>
            <a:endParaRPr lang="ar-SA"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2000" fill="hold"/>
                                        <p:tgtEl>
                                          <p:spTgt spid="2"/>
                                        </p:tgtEl>
                                        <p:attrNameLst>
                                          <p:attrName>ppt_x</p:attrName>
                                        </p:attrNameLst>
                                      </p:cBhvr>
                                      <p:tavLst>
                                        <p:tav tm="0">
                                          <p:val>
                                            <p:strVal val="#ppt_x"/>
                                          </p:val>
                                        </p:tav>
                                        <p:tav tm="100000">
                                          <p:val>
                                            <p:strVal val="#ppt_x"/>
                                          </p:val>
                                        </p:tav>
                                      </p:tavLst>
                                    </p:anim>
                                    <p:anim calcmode="lin" valueType="num">
                                      <p:cBhvr additive="base">
                                        <p:cTn id="13"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chemeClr val="accent3">
                    <a:lumMod val="50000"/>
                  </a:schemeClr>
                </a:solidFill>
              </a:rPr>
              <a:t>قالوا عن التدبر  .......        </a:t>
            </a:r>
            <a:endParaRPr lang="ar-SA" dirty="0">
              <a:solidFill>
                <a:schemeClr val="accent3">
                  <a:lumMod val="50000"/>
                </a:schemeClr>
              </a:solidFill>
            </a:endParaRPr>
          </a:p>
        </p:txBody>
      </p:sp>
      <p:pic>
        <p:nvPicPr>
          <p:cNvPr id="4" name="عنصر نائب للمحتوى 3" descr="افلا يتدبرون.jpg"/>
          <p:cNvPicPr>
            <a:picLocks noGrp="1" noChangeAspect="1"/>
          </p:cNvPicPr>
          <p:nvPr>
            <p:ph idx="1"/>
          </p:nvPr>
        </p:nvPicPr>
        <p:blipFill>
          <a:blip r:embed="rId2" cstate="print"/>
          <a:stretch>
            <a:fillRect/>
          </a:stretch>
        </p:blipFill>
        <p:spPr>
          <a:xfrm>
            <a:off x="500034" y="642918"/>
            <a:ext cx="8143932" cy="4714908"/>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3000372"/>
            <a:ext cx="8183880" cy="3034668"/>
          </a:xfrm>
        </p:spPr>
        <p:txBody>
          <a:bodyPr>
            <a:noAutofit/>
          </a:bodyPr>
          <a:lstStyle/>
          <a:p>
            <a:pPr algn="r"/>
            <a:r>
              <a:rPr lang="ar-SA" sz="2400" b="0" dirty="0" smtClean="0"/>
              <a:t>قال السعدي رحمه الله</a:t>
            </a:r>
            <a:r>
              <a:rPr lang="en-US" sz="2400" b="0" dirty="0" smtClean="0"/>
              <a:t>: "</a:t>
            </a:r>
            <a:r>
              <a:rPr lang="ar-SA" sz="2400" b="0" dirty="0" smtClean="0"/>
              <a:t>تدبر كتاب الله مفتاح للعلوم والمعارف، </a:t>
            </a:r>
            <a:r>
              <a:rPr lang="ar-SA" sz="2400" b="0" dirty="0" err="1" smtClean="0"/>
              <a:t>وبه</a:t>
            </a:r>
            <a:r>
              <a:rPr lang="ar-SA" sz="2400" b="0" dirty="0" smtClean="0"/>
              <a:t> يستنتج كل خير، وتستخرج منه جميع العلوم، </a:t>
            </a:r>
            <a:r>
              <a:rPr lang="ar-SA" sz="2400" b="0" dirty="0" err="1" smtClean="0"/>
              <a:t>وبه</a:t>
            </a:r>
            <a:r>
              <a:rPr lang="ar-SA" sz="2400" b="0" dirty="0" smtClean="0"/>
              <a:t> يزداد الإيمان في القلب وترسخ شجرته. فإنه يعرِّف بالرب المعبود، وما له من صفات الكمال; وما ينزه عنه من سمات النقص، ويعرِّف الطريق الموصلة إليه وصفة أهلها، وما لهم عند القدوم عليه، ويعرِّف العدو الذي هو العدو على الحقيقة، والطريق الموصلة إلى العذاب، وصفة أهلها، وما لهم عند وجود أسباب العقاب. وكلما ازداد العبد تأملاً فيه ازداد </a:t>
            </a:r>
            <a:r>
              <a:rPr lang="ar-SA" sz="2400" b="0" dirty="0" smtClean="0">
                <a:solidFill>
                  <a:srgbClr val="FF0000"/>
                </a:solidFill>
              </a:rPr>
              <a:t>علماً وعملاً وبصيرة" </a:t>
            </a:r>
            <a:endParaRPr lang="ar-SA" sz="2400" b="0" dirty="0">
              <a:solidFill>
                <a:srgbClr val="FF0000"/>
              </a:solidFill>
            </a:endParaRPr>
          </a:p>
        </p:txBody>
      </p:sp>
      <p:sp>
        <p:nvSpPr>
          <p:cNvPr id="5" name="عنصر نائب للمحتوى 4"/>
          <p:cNvSpPr>
            <a:spLocks noGrp="1"/>
          </p:cNvSpPr>
          <p:nvPr>
            <p:ph idx="1"/>
          </p:nvPr>
        </p:nvSpPr>
        <p:spPr>
          <a:xfrm>
            <a:off x="502920" y="530352"/>
            <a:ext cx="8183880" cy="2470020"/>
          </a:xfrm>
        </p:spPr>
        <p:txBody>
          <a:bodyPr/>
          <a:lstStyle/>
          <a:p>
            <a:r>
              <a:rPr lang="ar-SA" dirty="0" smtClean="0"/>
              <a:t>قال ابن القيم رحمه الله </a:t>
            </a:r>
            <a:r>
              <a:rPr lang="en-US" dirty="0" smtClean="0"/>
              <a:t>: "</a:t>
            </a:r>
            <a:r>
              <a:rPr lang="ar-SA" dirty="0" smtClean="0"/>
              <a:t>ليس شيء أنفع للعبد في معاشه ومعاده وأقرب إلى نجاته: من تدبر القرآن وإطالة التأمل فيه، وجمع الفكر على معاني آياته”</a:t>
            </a:r>
          </a:p>
          <a:p>
            <a:r>
              <a:rPr lang="ar-SA" dirty="0" smtClean="0"/>
              <a:t>فإن التدبر في كتاب الله مفتاح كل خير، </a:t>
            </a:r>
            <a:r>
              <a:rPr lang="ar-SA" dirty="0" err="1" smtClean="0"/>
              <a:t>ومغلاق</a:t>
            </a:r>
            <a:r>
              <a:rPr lang="ar-SA" dirty="0" smtClean="0"/>
              <a:t> كل شر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heel(4)">
                                      <p:cBhvr>
                                        <p:cTn id="1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1714488"/>
            <a:ext cx="8183880" cy="4337708"/>
          </a:xfrm>
        </p:spPr>
        <p:txBody>
          <a:bodyPr>
            <a:normAutofit fontScale="90000"/>
          </a:bodyPr>
          <a:lstStyle/>
          <a:p>
            <a:pPr algn="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قال </a:t>
            </a:r>
            <a:r>
              <a:rPr lang="ar-SA" dirty="0" err="1" smtClean="0"/>
              <a:t>عبدالله</a:t>
            </a:r>
            <a:r>
              <a:rPr lang="ar-SA" dirty="0" smtClean="0"/>
              <a:t> بن عروة </a:t>
            </a:r>
            <a:r>
              <a:rPr lang="ar-SA" dirty="0" smtClean="0"/>
              <a:t>بن </a:t>
            </a:r>
            <a:r>
              <a:rPr lang="ar-SA" dirty="0" smtClean="0"/>
              <a:t>الزبير : قلت لجدتي أسماء بنت أبي بكر كيف كان أصحاب رسول الله صلى الله عليه وسلم إذا سمعوا القرآن ؟ </a:t>
            </a:r>
            <a:br>
              <a:rPr lang="ar-SA" dirty="0" smtClean="0"/>
            </a:br>
            <a:r>
              <a:rPr lang="ar-SA" dirty="0" smtClean="0"/>
              <a:t/>
            </a:r>
            <a:br>
              <a:rPr lang="ar-SA" dirty="0" smtClean="0"/>
            </a:br>
            <a:r>
              <a:rPr lang="ar-SA" dirty="0" smtClean="0"/>
              <a:t>قالت : ( تدمع أعينهم وتقشعر جلودهم كما نعتهم الله ) ... </a:t>
            </a:r>
            <a:br>
              <a:rPr lang="ar-SA" dirty="0" smtClean="0"/>
            </a:br>
            <a:r>
              <a:rPr lang="ar-SA" dirty="0" smtClean="0"/>
              <a:t/>
            </a:r>
            <a:br>
              <a:rPr lang="ar-SA" dirty="0" smtClean="0"/>
            </a:br>
            <a:endParaRPr lang="ar-SA" dirty="0"/>
          </a:p>
        </p:txBody>
      </p:sp>
      <p:sp>
        <p:nvSpPr>
          <p:cNvPr id="3" name="عنصر نائب للمحتوى 2"/>
          <p:cNvSpPr>
            <a:spLocks noGrp="1"/>
          </p:cNvSpPr>
          <p:nvPr>
            <p:ph idx="1"/>
          </p:nvPr>
        </p:nvSpPr>
        <p:spPr>
          <a:xfrm>
            <a:off x="502920" y="530352"/>
            <a:ext cx="8183880" cy="1041260"/>
          </a:xfrm>
        </p:spPr>
        <p:txBody>
          <a:bodyPr>
            <a:normAutofit fontScale="25000" lnSpcReduction="20000"/>
          </a:bodyPr>
          <a:lstStyle/>
          <a:p>
            <a:endParaRPr lang="ar-SA" sz="3500" b="1" dirty="0" smtClean="0"/>
          </a:p>
          <a:p>
            <a:pPr>
              <a:buNone/>
            </a:pPr>
            <a:endParaRPr lang="ar-SA" sz="3500" b="1" dirty="0" smtClean="0"/>
          </a:p>
          <a:p>
            <a:pPr>
              <a:buNone/>
            </a:pPr>
            <a:r>
              <a:rPr lang="ar-SA" sz="11100" b="1" dirty="0" smtClean="0"/>
              <a:t>أثر التدبر في حياة السلف رحمهم الله تعالى</a:t>
            </a:r>
            <a:r>
              <a:rPr lang="ar-SA" sz="3500" b="1" dirty="0" smtClean="0"/>
              <a:t/>
            </a:r>
            <a:br>
              <a:rPr lang="ar-SA" sz="3500" b="1" dirty="0" smtClean="0"/>
            </a:br>
            <a:r>
              <a:rPr lang="ar-SA" sz="3500" b="1" dirty="0" smtClean="0"/>
              <a:t/>
            </a:r>
            <a:br>
              <a:rPr lang="ar-SA" sz="3500" b="1" dirty="0" smtClean="0"/>
            </a:br>
            <a:r>
              <a:rPr lang="ar-SA" sz="3500" b="1" dirty="0" smtClean="0"/>
              <a:t> </a:t>
            </a:r>
            <a:br>
              <a:rPr lang="ar-SA" sz="3500" b="1" dirty="0" smtClean="0"/>
            </a:br>
            <a:endParaRPr lang="ar-SA" dirty="0" smtClean="0"/>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heel(4)">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جهة">
  <a:themeElements>
    <a:clrScheme name="واجهة">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واجهة">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واجهة">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835</TotalTime>
  <Words>1329</Words>
  <Application>Microsoft Office PowerPoint</Application>
  <PresentationFormat>عرض على الشاشة (3:4)‏</PresentationFormat>
  <Paragraphs>62</Paragraphs>
  <Slides>20</Slides>
  <Notes>1</Notes>
  <HiddenSlides>0</HiddenSlides>
  <MMClips>0</MMClips>
  <ScaleCrop>false</ScaleCrop>
  <HeadingPairs>
    <vt:vector size="4" baseType="variant">
      <vt:variant>
        <vt:lpstr>سمة</vt:lpstr>
      </vt:variant>
      <vt:variant>
        <vt:i4>1</vt:i4>
      </vt:variant>
      <vt:variant>
        <vt:lpstr>عناوين الشرائح</vt:lpstr>
      </vt:variant>
      <vt:variant>
        <vt:i4>20</vt:i4>
      </vt:variant>
    </vt:vector>
  </HeadingPairs>
  <TitlesOfParts>
    <vt:vector size="21" baseType="lpstr">
      <vt:lpstr>واجهة</vt:lpstr>
      <vt:lpstr>التدبر وأثره في حياة السلف</vt:lpstr>
      <vt:lpstr>لماذا التدبر ؟ ما هو التدبر ؟  من هو المتدبر  ؟</vt:lpstr>
      <vt:lpstr> وهنا يعرض السؤال  </vt:lpstr>
      <vt:lpstr>الشريحة 4</vt:lpstr>
      <vt:lpstr>فابن القيم جعل مطالعة المعاني أمر، والتفكر أمر ثان، والتعقل شيء ثالث، وهي معان متقاربة إذا اجتمعت حصل التأمل.</vt:lpstr>
      <vt:lpstr>أثر عن الحسن قوله: "إن هذا القران قرأه عبيد وصبيان لم يأخذوه من أوله، ولا علم لهم بتأويله، إن أحق الناس بهذا القران من رئي في عمله قال الله _تبارك وتعالى_: "كتاب أنزلناه إليك مبارك ليدبروا آياته وليتذكر أولوا الألباب" وإنما تدبر آياته إتباعه بعمله، يقول أحدهم لصاحبه: تعال أقارئك والله ما كانت القراء تفعل هذا والله ما هم بالقراء ولا الورعة لا كثر الله في الناس أمثالهم لا كثر الله في الناس أمثالهم" . فجعل تدبره إتباعه بعمل لأنه الأمر الذي تدعو إليه عاقبته عند من تأمله</vt:lpstr>
      <vt:lpstr>قالوا عن التدبر  .......        </vt:lpstr>
      <vt:lpstr>قال السعدي رحمه الله: "تدبر كتاب الله مفتاح للعلوم والمعارف، وبه يستنتج كل خير، وتستخرج منه جميع العلوم، وبه يزداد الإيمان في القلب وترسخ شجرته. فإنه يعرِّف بالرب المعبود، وما له من صفات الكمال; وما ينزه عنه من سمات النقص، ويعرِّف الطريق الموصلة إليه وصفة أهلها، وما لهم عند القدوم عليه، ويعرِّف العدو الذي هو العدو على الحقيقة، والطريق الموصلة إلى العذاب، وصفة أهلها، وما لهم عند وجود أسباب العقاب. وكلما ازداد العبد تأملاً فيه ازداد علماً وعملاً وبصيرة" </vt:lpstr>
      <vt:lpstr>     قال عبدالله بن عروة بن الزبير : قلت لجدتي أسماء بنت أبي بكر كيف كان أصحاب رسول الله صلى الله عليه وسلم إذا سمعوا القرآن ؟   قالت : ( تدمع أعينهم وتقشعر جلودهم كما نعتهم الله ) ...   </vt:lpstr>
      <vt:lpstr>الشريحة 10</vt:lpstr>
      <vt:lpstr>الشريحة 11</vt:lpstr>
      <vt:lpstr>الشريحة 12</vt:lpstr>
      <vt:lpstr>فهم للقرآن واتهام للنفس</vt:lpstr>
      <vt:lpstr>فكيف هو حالنا إذا قام أحدنا ... من منّ وإعجاب بالنفس ..  أم انكسار وذل بين يدي الله</vt:lpstr>
      <vt:lpstr>كم تقرأ علينا هذه السورة الكريمة في المغرب    فهل تفكرنا فيها   ناهيك عن التأثر بها </vt:lpstr>
      <vt:lpstr>تأمل ذلك ... وتذكر من هو عمر :  الخليفة الثاني ..المبشر بالجنة .. ملهم هذه الأمة.. الشديد في الحق.. من يفرق منه الشيطان  وهذا حاله مع كتاب رب العالمين   فما لنا نحن </vt:lpstr>
      <vt:lpstr>تأمل وتعقل وتفكر ..... تحركت معه كوامن القلب فترجمتها   العينان بالدموع حين يعجز اللسان عن الكلام  .إجلالاً لعظمة الرحمن</vt:lpstr>
      <vt:lpstr>  وما هذا إلا لشدة تأثرهم النابع من التدبر والتفكر.  </vt:lpstr>
      <vt:lpstr>الشريحة 19</vt:lpstr>
      <vt:lpstr>وآخر دعوانا ان الحمد لله رب العالمين </vt:lpstr>
    </vt:vector>
  </TitlesOfParts>
  <Company>OFFICE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التدبر وأثره في حياة السلف</dc:title>
  <dc:creator>RayaN 7</dc:creator>
  <cp:lastModifiedBy>اسس</cp:lastModifiedBy>
  <cp:revision>74</cp:revision>
  <dcterms:created xsi:type="dcterms:W3CDTF">2010-01-12T04:30:39Z</dcterms:created>
  <dcterms:modified xsi:type="dcterms:W3CDTF">2010-01-14T04:17:58Z</dcterms:modified>
</cp:coreProperties>
</file>